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7D5C-5867-4E77-A041-35F500A53A0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D28EF-5AF6-44E4-A4A4-D6B553C248D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8000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B8700-DCBB-43D7-83B1-35298BB7FB9C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3FF41-01B0-496A-A1E6-03C1F180E01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7464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FAF97-4DE5-43BF-AAD8-484F01791DE1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4A6EB-3A54-4372-A336-BA5F2E5800C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298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87DA9-96DD-44CD-81A4-F15513C2DE8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9189B-D59C-4D16-A2AA-64EEF497B22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9601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E693-5A6C-4727-85A7-AAACEE9E5A2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C56FA-84E9-4A7A-B9A7-2F88911BBDF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9925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7D71F-4401-4A02-A18B-576D10B2E6D6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8C35E-5210-4686-8C3A-2C37D0CB5DF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3164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71C2A-E7F7-4B2E-BEF0-CF3CCAB549F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94FEF-B556-4AA0-A720-EEF2BCC5F71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1845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B4C58-135B-47B2-A090-394460CDB652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30BD-931B-4D0C-A069-DF7D1755A9B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0838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0F545-44D0-4B6D-A808-F7C835A40BF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C1E0D-2AC2-44A7-9645-168EC16D86C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3330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35CBC-6877-4C0F-A1AE-832730FBDA81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6AA4-C367-406F-92B7-6C2016F6C0E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5340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DA8D1-ADBC-4860-9BCC-2ED3574C874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58FF-91EB-4809-A6A3-58E9785562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4853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D454B7D6-6B2F-47AE-95F4-679A3B81E733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2018.10.08.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36BF24C7-0FA6-48AC-9BEE-1DED954D6D01}" type="slidenum">
              <a:rPr lang="hu-HU" altLang="hu-HU" smtClean="0"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 altLang="hu-H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3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kvk.hu/szabalyozas/szabalyzatok/penzmosas_ellenorzese/penzmosa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ím 3"/>
          <p:cNvSpPr>
            <a:spLocks noGrp="1"/>
          </p:cNvSpPr>
          <p:nvPr>
            <p:ph type="ctrTitle"/>
          </p:nvPr>
        </p:nvSpPr>
        <p:spPr>
          <a:xfrm>
            <a:off x="1847851" y="765176"/>
            <a:ext cx="8640763" cy="3311525"/>
          </a:xfrm>
        </p:spPr>
        <p:txBody>
          <a:bodyPr/>
          <a:lstStyle/>
          <a:p>
            <a:pPr eaLnBrk="1" hangingPunct="1"/>
            <a:r>
              <a:rPr lang="hu-HU" altLang="en-US" b="1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Pmt/Kit ellenőrzések</a:t>
            </a:r>
            <a:br>
              <a:rPr lang="hu-HU" altLang="en-US" b="1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en-US" b="1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módszertana, tanulságai</a:t>
            </a:r>
            <a:endParaRPr lang="hu-HU" altLang="hu-HU" b="1" smtClean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155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56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ím 3"/>
          <p:cNvSpPr>
            <a:spLocks noGrp="1"/>
          </p:cNvSpPr>
          <p:nvPr>
            <p:ph type="ctrTitle"/>
          </p:nvPr>
        </p:nvSpPr>
        <p:spPr>
          <a:xfrm>
            <a:off x="1703388" y="455613"/>
            <a:ext cx="8640762" cy="508000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kérdőív kérdései</a:t>
            </a:r>
          </a:p>
        </p:txBody>
      </p:sp>
      <p:pic>
        <p:nvPicPr>
          <p:cNvPr id="58371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54229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2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TextBox 3"/>
          <p:cNvSpPr txBox="1">
            <a:spLocks noChangeArrowheads="1"/>
          </p:cNvSpPr>
          <p:nvPr/>
        </p:nvSpPr>
        <p:spPr bwMode="auto">
          <a:xfrm>
            <a:off x="1524000" y="1196975"/>
            <a:ext cx="9144000" cy="417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5. Tartalmazza-e a könyvvizsgálatra vonatkozó szerződés vagy külön okirat az ügyfél adatváltozás-bejelentési kötelezettségére történő szolgáltatói figyelemfelhívást? 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endParaRPr lang="hu-HU" altLang="hu-HU" sz="2600" i="1">
              <a:solidFill>
                <a:srgbClr val="287662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srgbClr val="28766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(Értelmezés: A válasz IGEN, ha a szolgáltató szerződései vagy egyéb okiratai tartalmazzák az arra vonatkozó figyelemfelhívást, hogy az ügyfél köteles a tudomásszerzéstől számított 5 munkanapon belül értesíteni a szolgáltatót az ügyfél-átvilágítás során megadott adatokban bekövetkezett változásról.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srgbClr val="28766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 2017. június 26-át megelőzően keletkezett üzleti kapcsolatok esetében az írásbeli figyelemfelhívás elmaradása N/É választ eredményez.) </a:t>
            </a:r>
          </a:p>
        </p:txBody>
      </p:sp>
    </p:spTree>
    <p:extLst>
      <p:ext uri="{BB962C8B-B14F-4D97-AF65-F5344CB8AC3E}">
        <p14:creationId xmlns:p14="http://schemas.microsoft.com/office/powerpoint/2010/main" val="139468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ím 3"/>
          <p:cNvSpPr>
            <a:spLocks noGrp="1"/>
          </p:cNvSpPr>
          <p:nvPr>
            <p:ph type="ctrTitle"/>
          </p:nvPr>
        </p:nvSpPr>
        <p:spPr>
          <a:xfrm>
            <a:off x="1703388" y="455613"/>
            <a:ext cx="8640762" cy="508000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kérdőív kérdései</a:t>
            </a:r>
          </a:p>
        </p:txBody>
      </p:sp>
      <p:pic>
        <p:nvPicPr>
          <p:cNvPr id="59395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54229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6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TextBox 3"/>
          <p:cNvSpPr txBox="1">
            <a:spLocks noChangeArrowheads="1"/>
          </p:cNvSpPr>
          <p:nvPr/>
        </p:nvSpPr>
        <p:spPr bwMode="auto">
          <a:xfrm>
            <a:off x="1703388" y="1309689"/>
            <a:ext cx="9144000" cy="377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6. Az ellenőrzés adatai alapján megállapítható-e a szolgáltató részéről a bejelentési kötelezettség teljesítésének elmaradása? 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endParaRPr lang="hu-HU" altLang="hu-HU" sz="2600" i="1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srgbClr val="28766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(Értelmezés: A bejelentési kötelezettségre okot adó körülmények fennállását, a bejelentési kötelezettség teljesítését elsődlegesen azon könyvvizsgálati megbízatások vonatkozásában kell vizsgálni, melynek kapcsán a korábbi kamarai minőségellenőrzés során az ISA 240. témaszámú „a könyvvizsgáló csalással összefüggő felelőssége a pénzügyi kimutatások könyvvizsgálatánál” megnevezésű könyvvizsgálati standardra irányuló kérdésekre nemleges válasz született)</a:t>
            </a:r>
          </a:p>
        </p:txBody>
      </p:sp>
    </p:spTree>
    <p:extLst>
      <p:ext uri="{BB962C8B-B14F-4D97-AF65-F5344CB8AC3E}">
        <p14:creationId xmlns:p14="http://schemas.microsoft.com/office/powerpoint/2010/main" val="19157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Cím 3"/>
          <p:cNvSpPr>
            <a:spLocks noGrp="1"/>
          </p:cNvSpPr>
          <p:nvPr>
            <p:ph type="ctrTitle"/>
          </p:nvPr>
        </p:nvSpPr>
        <p:spPr>
          <a:xfrm>
            <a:off x="1703388" y="455613"/>
            <a:ext cx="8640762" cy="508000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kérdőív kérdései</a:t>
            </a:r>
          </a:p>
        </p:txBody>
      </p:sp>
      <p:pic>
        <p:nvPicPr>
          <p:cNvPr id="60419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54229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0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TextBox 3"/>
          <p:cNvSpPr txBox="1">
            <a:spLocks noChangeArrowheads="1"/>
          </p:cNvSpPr>
          <p:nvPr/>
        </p:nvSpPr>
        <p:spPr bwMode="auto">
          <a:xfrm>
            <a:off x="1703388" y="1309688"/>
            <a:ext cx="9144000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7. Megtörtént-e azon személy kijelölése, valamint bejelentése, akinek feladata a bejelentések továbbítása a pénzügyi információs egységként működő hatóság részére és a kijelölés megfelel-e az előírásoknak?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endParaRPr lang="hu-HU" altLang="hu-HU" sz="2600" i="1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hu-HU" altLang="hu-HU" sz="2600" i="1">
                <a:solidFill>
                  <a:srgbClr val="28766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Értelmezés: A kijelölt személy lehetőség szerint a szolgáltató vezetője, vagy vezető beosztású alkalmazottja. Ha dokumentáltan megtörtént a kijelölt személy bejelentése a pénzügyi információs egységként működő hatóságnaktovábbá erről a kijelölt személynek is tudomása van, a válasz IGEN.)  </a:t>
            </a:r>
          </a:p>
        </p:txBody>
      </p:sp>
    </p:spTree>
    <p:extLst>
      <p:ext uri="{BB962C8B-B14F-4D97-AF65-F5344CB8AC3E}">
        <p14:creationId xmlns:p14="http://schemas.microsoft.com/office/powerpoint/2010/main" val="152867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ím 3"/>
          <p:cNvSpPr>
            <a:spLocks noGrp="1"/>
          </p:cNvSpPr>
          <p:nvPr>
            <p:ph type="ctrTitle"/>
          </p:nvPr>
        </p:nvSpPr>
        <p:spPr>
          <a:xfrm>
            <a:off x="1703388" y="455613"/>
            <a:ext cx="8640762" cy="508000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kérdőív kérdései</a:t>
            </a:r>
          </a:p>
        </p:txBody>
      </p:sp>
      <p:pic>
        <p:nvPicPr>
          <p:cNvPr id="61443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54229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4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TextBox 3"/>
          <p:cNvSpPr txBox="1">
            <a:spLocks noChangeArrowheads="1"/>
          </p:cNvSpPr>
          <p:nvPr/>
        </p:nvSpPr>
        <p:spPr bwMode="auto">
          <a:xfrm>
            <a:off x="1703388" y="1309689"/>
            <a:ext cx="91440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8. Megtörtént-e a Pmt. szerint azon vezető kijelölése aki a Pmt-ből eredő kötelezettségeknek a szolgáltató foglalkoztottja általi végrehajtásáért felelősséggel tartozik?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endParaRPr lang="hu-HU" altLang="hu-HU" sz="2600" i="1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endParaRPr lang="hu-HU" altLang="hu-HU" sz="2600" i="1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hu-HU" altLang="hu-HU" sz="2600" i="1">
                <a:solidFill>
                  <a:srgbClr val="28766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Értelmezés: A válasz IGEN, ha az írásbeli kijelölés megtörtént. Egyedül dolgozó, és alkalmazottat nem foglalkoztató könyvvizsgáló esetén a válasz N/É.) </a:t>
            </a:r>
          </a:p>
        </p:txBody>
      </p:sp>
    </p:spTree>
    <p:extLst>
      <p:ext uri="{BB962C8B-B14F-4D97-AF65-F5344CB8AC3E}">
        <p14:creationId xmlns:p14="http://schemas.microsoft.com/office/powerpoint/2010/main" val="166426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ím 3"/>
          <p:cNvSpPr>
            <a:spLocks noGrp="1"/>
          </p:cNvSpPr>
          <p:nvPr>
            <p:ph type="ctrTitle"/>
          </p:nvPr>
        </p:nvSpPr>
        <p:spPr>
          <a:xfrm>
            <a:off x="1703388" y="455613"/>
            <a:ext cx="8640762" cy="508000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kérdőív kérdései</a:t>
            </a:r>
          </a:p>
        </p:txBody>
      </p:sp>
      <p:pic>
        <p:nvPicPr>
          <p:cNvPr id="62467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54229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TextBox 3"/>
          <p:cNvSpPr txBox="1">
            <a:spLocks noChangeArrowheads="1"/>
          </p:cNvSpPr>
          <p:nvPr/>
        </p:nvSpPr>
        <p:spPr bwMode="auto">
          <a:xfrm>
            <a:off x="1703388" y="1309689"/>
            <a:ext cx="914400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9. Megtörtént-e az alkalmazottak tájékoztatása/oktatása a Pmt és Kit. törvények és a belső szabályzat adta kötelességek illetve felelősség vonatkozásában? Alátámasztja-e ennek tényét dokumentáció?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endParaRPr lang="hu-HU" altLang="hu-HU" sz="2600" i="1">
              <a:solidFill>
                <a:srgbClr val="287662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srgbClr val="28766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(Értelmezés: Biztosítani kell, hogy a könyvvizsgálói tevékenység ellátásában részt vevő alkalmazottak a jogszabályi rendelkezéseket megismerjék, a pénzmosást (…) lehetővé tevő, illetőleg megvalósító gazdasági eseményeket felismerjék, a pénzmosásra vagy a terrorizmus finanszírozására utaló adat, tény, körülmény felmerülése esetén e törvénynek megfelelően tudjanak eljárni. IGEN a válasz, ha van kijelölt személy ÉS dokumentált a képzés megtörténte. Egyedül dolgozó, és alkalmazottat nem foglalkoztató könyvvizsgáló esetén a válasz N/É.)</a:t>
            </a:r>
          </a:p>
        </p:txBody>
      </p:sp>
    </p:spTree>
    <p:extLst>
      <p:ext uri="{BB962C8B-B14F-4D97-AF65-F5344CB8AC3E}">
        <p14:creationId xmlns:p14="http://schemas.microsoft.com/office/powerpoint/2010/main" val="213488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ím 3"/>
          <p:cNvSpPr>
            <a:spLocks noGrp="1"/>
          </p:cNvSpPr>
          <p:nvPr>
            <p:ph type="ctrTitle"/>
          </p:nvPr>
        </p:nvSpPr>
        <p:spPr>
          <a:xfrm>
            <a:off x="1703388" y="455613"/>
            <a:ext cx="8640762" cy="508000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kérdőív kérdései</a:t>
            </a:r>
          </a:p>
        </p:txBody>
      </p:sp>
      <p:pic>
        <p:nvPicPr>
          <p:cNvPr id="63491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54229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2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3" name="TextBox 3"/>
          <p:cNvSpPr txBox="1">
            <a:spLocks noChangeArrowheads="1"/>
          </p:cNvSpPr>
          <p:nvPr/>
        </p:nvSpPr>
        <p:spPr bwMode="auto">
          <a:xfrm>
            <a:off x="1703388" y="1309689"/>
            <a:ext cx="9144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10. Megfelel-e a szolgáltató nyilvántartása a Pmt 57.§ -ban rögzítetteknek?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endParaRPr lang="hu-HU" altLang="hu-HU" sz="2600" i="1">
              <a:solidFill>
                <a:srgbClr val="287662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srgbClr val="28766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(Értelmezés: Ha a nyilvántartása Pmt. előírt megőrzési időtartamot figyelembe véve tartalmazza az ügyfél-átvilágítási és követési adatokat, okiratokat, valamint a bejelentések és adatszolgáltatások teljesítését,  a felfüggesztést igazoló iratokat, a válasz IGEN, amennyiben a nyilvántartás nem felel meg a törvényi előírásoknak, a válasz NEM. </a:t>
            </a:r>
          </a:p>
        </p:txBody>
      </p:sp>
    </p:spTree>
    <p:extLst>
      <p:ext uri="{BB962C8B-B14F-4D97-AF65-F5344CB8AC3E}">
        <p14:creationId xmlns:p14="http://schemas.microsoft.com/office/powerpoint/2010/main" val="19978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ím 3"/>
          <p:cNvSpPr>
            <a:spLocks noGrp="1"/>
          </p:cNvSpPr>
          <p:nvPr>
            <p:ph type="ctrTitle"/>
          </p:nvPr>
        </p:nvSpPr>
        <p:spPr>
          <a:xfrm>
            <a:off x="1703388" y="455613"/>
            <a:ext cx="8640762" cy="508000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kérdőív kérdései</a:t>
            </a:r>
          </a:p>
        </p:txBody>
      </p:sp>
      <p:pic>
        <p:nvPicPr>
          <p:cNvPr id="64515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54229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6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7" name="TextBox 3"/>
          <p:cNvSpPr txBox="1">
            <a:spLocks noChangeArrowheads="1"/>
          </p:cNvSpPr>
          <p:nvPr/>
        </p:nvSpPr>
        <p:spPr bwMode="auto">
          <a:xfrm>
            <a:off x="1703388" y="1309688"/>
            <a:ext cx="9144000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11. Működtet-e a szolgáltató a Kit-ben, valamint a kamarai útmutatóban meghatározottak szerinti megfelelő szűrőrendszert a pénzügyi és vagyoni korlátozó intézkedést elrendelő uniós jogi aktusok, illetve ENSZ BT határozatok végrehajtása érdekében?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endParaRPr lang="hu-HU" altLang="hu-HU" sz="2600" i="1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srgbClr val="28766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Értelmezés: Ha dokumentált formában rendelkezésre állnak a letöltött, naprakész korlátozó intézkedések, a válasz IGEN. (A szolgáltató vagy az ügyfél-dossziékban, vagy külön nyilvántartásban azt kell, hogy rögzítse, hogy mikor történt a lekérdezés és volt-e találat. Találat esetén minden dokumentációt szükséges megőrizni a Kit. szerinti bejelentés mellékleteként.) Amennyiben ezek a szolgáltatónál teljeskörűen nem fellelhetők, a válasz NEM.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endParaRPr lang="hu-HU" altLang="hu-HU" sz="2600" i="1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hu-HU" altLang="hu-HU" sz="2600" i="1">
              <a:solidFill>
                <a:srgbClr val="287662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63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Cím 3"/>
          <p:cNvSpPr>
            <a:spLocks noGrp="1"/>
          </p:cNvSpPr>
          <p:nvPr>
            <p:ph type="ctrTitle"/>
          </p:nvPr>
        </p:nvSpPr>
        <p:spPr>
          <a:xfrm>
            <a:off x="1703388" y="623888"/>
            <a:ext cx="8640762" cy="373062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2017 évi ellenőrzések tapasztalatai</a:t>
            </a:r>
          </a:p>
        </p:txBody>
      </p:sp>
      <p:pic>
        <p:nvPicPr>
          <p:cNvPr id="65539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54229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0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1703388" y="1309688"/>
            <a:ext cx="8964612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defTabSz="914400" fontAlgn="base">
              <a:lnSpc>
                <a:spcPct val="80000"/>
              </a:lnSpc>
              <a:spcAft>
                <a:spcPct val="0"/>
              </a:spcAft>
              <a:defRPr/>
            </a:pPr>
            <a:r>
              <a:rPr lang="hu-HU" altLang="hu-HU" sz="26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81 ellenőrzés került lebonyolításra, ebből 56 db megállapítás nélkül zárult, 25 esetben  történtek kisebb mulasztások.</a:t>
            </a:r>
          </a:p>
          <a:p>
            <a:pPr marL="457200" indent="-457200" defTabSz="914400" fontAlgn="base">
              <a:lnSpc>
                <a:spcPct val="80000"/>
              </a:lnSpc>
              <a:spcAft>
                <a:spcPct val="0"/>
              </a:spcAft>
              <a:defRPr/>
            </a:pPr>
            <a:r>
              <a:rPr lang="hu-HU" altLang="hu-HU" sz="26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 bizottság határozatában felhívta az érintett könyvvizsgálók figyelmét a jogszabályoknak és szabályzatnak megfelelő eljárásra, valamint az elmulasztott intézkedések megtételére.</a:t>
            </a:r>
          </a:p>
          <a:p>
            <a:pPr marL="457200" indent="-457200" defTabSz="914400" fontAlgn="base">
              <a:lnSpc>
                <a:spcPct val="80000"/>
              </a:lnSpc>
              <a:spcAft>
                <a:spcPct val="0"/>
              </a:spcAft>
              <a:defRPr/>
            </a:pPr>
            <a:r>
              <a:rPr lang="hu-HU" altLang="hu-HU" sz="26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Fegyelmi eljárás elrendelésére nem került sor.</a:t>
            </a:r>
          </a:p>
          <a:p>
            <a:pPr marL="457200" indent="-457200" defTabSz="914400" fontAlgn="base">
              <a:lnSpc>
                <a:spcPct val="80000"/>
              </a:lnSpc>
              <a:spcAft>
                <a:spcPct val="0"/>
              </a:spcAft>
              <a:defRPr/>
            </a:pPr>
            <a:r>
              <a:rPr lang="hu-HU" altLang="hu-HU" sz="26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Leggyakoribb mulasztás az ügyfél-átvilágítási adatlapok hiánya, illetve az, hogy a könyvvizsgáló nem tudta igazolni a belső szabályzat határidőben való elkészítését, hatályba léptetését.</a:t>
            </a:r>
          </a:p>
          <a:p>
            <a:pPr marL="457200" indent="-457200" defTabSz="914400" fontAlgn="base">
              <a:lnSpc>
                <a:spcPct val="80000"/>
              </a:lnSpc>
              <a:spcAft>
                <a:spcPct val="0"/>
              </a:spcAft>
              <a:defRPr/>
            </a:pPr>
            <a:r>
              <a:rPr lang="hu-HU" altLang="hu-HU" sz="26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Problémát jelent a tényleges tulajdonos azonosítása is</a:t>
            </a:r>
          </a:p>
          <a:p>
            <a:pPr marL="457200" indent="-457200" defTabSz="914400" fontAlgn="base">
              <a:lnSpc>
                <a:spcPct val="80000"/>
              </a:lnSpc>
              <a:spcAft>
                <a:spcPct val="0"/>
              </a:spcAft>
              <a:defRPr/>
            </a:pPr>
            <a:r>
              <a:rPr lang="hu-HU" altLang="hu-HU" sz="26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Néhány esetben az asszisztensek oktatásáról hiányoztak az azt alátámasztó dokumentumok.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  <a:defRPr/>
            </a:pPr>
            <a:endParaRPr lang="hu-HU" altLang="hu-HU" sz="2600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  <a:defRPr/>
            </a:pPr>
            <a:endParaRPr lang="hu-HU" altLang="hu-HU" sz="2600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8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ím 3"/>
          <p:cNvSpPr>
            <a:spLocks noGrp="1"/>
          </p:cNvSpPr>
          <p:nvPr>
            <p:ph type="ctrTitle"/>
          </p:nvPr>
        </p:nvSpPr>
        <p:spPr>
          <a:xfrm>
            <a:off x="1703388" y="455614"/>
            <a:ext cx="8640762" cy="357187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Jogszabályi háttér</a:t>
            </a:r>
          </a:p>
        </p:txBody>
      </p:sp>
      <p:pic>
        <p:nvPicPr>
          <p:cNvPr id="50179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54229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TextBox 3"/>
          <p:cNvSpPr txBox="1">
            <a:spLocks noChangeArrowheads="1"/>
          </p:cNvSpPr>
          <p:nvPr/>
        </p:nvSpPr>
        <p:spPr bwMode="auto">
          <a:xfrm>
            <a:off x="1703388" y="963613"/>
            <a:ext cx="8856662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r>
              <a:rPr lang="hu-HU" alt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hu-HU" altLang="hu-H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2017. </a:t>
            </a:r>
            <a:r>
              <a:rPr lang="hu-HU" alt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június 26-án hatályba lépett pénzmosás és a terrorizmus finanszírozása megelőzéséről és megakadályozásáról szóló 2017. évi LIII. évi törvény (továbbiakban: </a:t>
            </a:r>
            <a:r>
              <a:rPr lang="hu-HU" altLang="hu-HU" sz="2400" b="1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Pmt</a:t>
            </a:r>
            <a:r>
              <a:rPr lang="hu-HU" alt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.), továbbá 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r>
              <a:rPr lang="hu-HU" alt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az Európai Unió és az ENSZ Biztonsági Tanácsa által elrendelt pénzügyi és vagyoni korlátozó intézkedések végrehajtásáról szóló 2017. évi LII. évi törvény (továbbiakban: </a:t>
            </a:r>
            <a:r>
              <a:rPr lang="hu-HU" altLang="hu-HU" sz="2400" b="1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Kit</a:t>
            </a:r>
            <a:r>
              <a:rPr lang="hu-HU" alt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.), valamint 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r>
              <a:rPr lang="hu-HU" alt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 Magyar Könyvvizsgálói Kamaráról, a könyvvizsgálói tevékenységről, valamint a könyvvizsgálói közfelügyeletről szóló 2007. évi LXXV. Törvény(</a:t>
            </a:r>
            <a:r>
              <a:rPr lang="hu-HU" altLang="hu-HU" sz="2400" b="1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Kkt</a:t>
            </a:r>
            <a:r>
              <a:rPr lang="hu-HU" alt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  4. § (8) bekezdése, illetve a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r>
              <a:rPr lang="hu-HU" alt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Az </a:t>
            </a:r>
            <a:r>
              <a:rPr lang="hu-HU" altLang="hu-HU" sz="2400" b="1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MKVK szabályzata </a:t>
            </a:r>
            <a:r>
              <a:rPr lang="hu-HU" alt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 Kkt </a:t>
            </a:r>
            <a:r>
              <a:rPr lang="hu-HU" altLang="hu-HU" sz="2400" dirty="0">
                <a:solidFill>
                  <a:prstClr val="black"/>
                </a:solidFill>
                <a:cs typeface="Arial" panose="020B0604020202020204" pitchFamily="34" charset="0"/>
              </a:rPr>
              <a:t>112. § h) pontja alapján, a pénzmosás és a terrorizmus finanszírozása megelőzésére és megakadályozására szolgáló könyvvizsgálói tevékenység, valamint az Európai Unió és az ENSZ Biztonsági Tanácsa által elrendelt pénzügyi és vagyoni korlátozó intézkedések végrehajtásának kamarai ellenőrzéséről </a:t>
            </a:r>
            <a:endParaRPr lang="hu-HU" altLang="hu-HU" sz="2400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r>
              <a:rPr lang="hu-HU" altLang="hu-HU" sz="2400" b="1" dirty="0">
                <a:solidFill>
                  <a:srgbClr val="2057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Utolsó módosítása: 2018. május 11-én. 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endParaRPr lang="hu-HU" altLang="hu-HU" sz="2400" b="1" dirty="0">
              <a:solidFill>
                <a:srgbClr val="2057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8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kamarai ellenőrzés főbb jellemzői</a:t>
            </a:r>
          </a:p>
        </p:txBody>
      </p:sp>
      <p:pic>
        <p:nvPicPr>
          <p:cNvPr id="51203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4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1703388" y="1196975"/>
            <a:ext cx="8856662" cy="555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defTabSz="914400" fontAlgn="base">
              <a:lnSpc>
                <a:spcPct val="80000"/>
              </a:lnSpc>
              <a:spcAft>
                <a:spcPct val="0"/>
              </a:spcAft>
              <a:defRPr/>
            </a:pPr>
            <a:r>
              <a:rPr lang="hu-HU" altLang="hu-HU" sz="2400" b="1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Eljáró szerv</a:t>
            </a:r>
            <a:r>
              <a:rPr lang="hu-HU" alt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a kamara minőségellenőrzési bizottsága</a:t>
            </a:r>
          </a:p>
          <a:p>
            <a:pPr marL="342900" indent="-342900" defTabSz="914400" fontAlgn="base">
              <a:lnSpc>
                <a:spcPct val="80000"/>
              </a:lnSpc>
              <a:spcAft>
                <a:spcPct val="0"/>
              </a:spcAft>
              <a:defRPr/>
            </a:pPr>
            <a:r>
              <a:rPr lang="hu-HU" alt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Az eljárás során az általános közigazgatási rendtartásról szóló törvény (a továbbiakban: </a:t>
            </a:r>
            <a:r>
              <a:rPr lang="hu-HU" altLang="hu-HU" sz="2400" b="1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Ákr.</a:t>
            </a:r>
            <a:r>
              <a:rPr lang="hu-HU" alt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 rendelkezéseit kell alkalmazni (vonatkozik rá az elektronikus ügyintézés szabálya);</a:t>
            </a:r>
          </a:p>
          <a:p>
            <a:pPr marL="342900" indent="-342900" defTabSz="914400" fontAlgn="base">
              <a:lnSpc>
                <a:spcPct val="80000"/>
              </a:lnSpc>
              <a:spcAft>
                <a:spcPct val="0"/>
              </a:spcAft>
              <a:defRPr/>
            </a:pPr>
            <a:r>
              <a:rPr lang="hu-HU" sz="2400" dirty="0">
                <a:solidFill>
                  <a:prstClr val="black"/>
                </a:solidFill>
                <a:cs typeface="Arial" panose="020B0604020202020204" pitchFamily="34" charset="0"/>
              </a:rPr>
              <a:t>A bizottság </a:t>
            </a:r>
            <a:r>
              <a:rPr lang="hu-HU" sz="2400" b="1" dirty="0">
                <a:solidFill>
                  <a:prstClr val="black"/>
                </a:solidFill>
                <a:cs typeface="Arial" panose="020B0604020202020204" pitchFamily="34" charset="0"/>
              </a:rPr>
              <a:t>ellenőrzési tervet készít</a:t>
            </a:r>
            <a:r>
              <a:rPr lang="hu-HU" sz="2400" dirty="0">
                <a:solidFill>
                  <a:prstClr val="black"/>
                </a:solidFill>
                <a:cs typeface="Arial" panose="020B0604020202020204" pitchFamily="34" charset="0"/>
              </a:rPr>
              <a:t>, melyet az elfogadástól számított nyolc napon belül, de legkésőbb tárgyév augusztus 31-éig nyilvánosságra hoz a kamara honlapján;</a:t>
            </a:r>
          </a:p>
          <a:p>
            <a:pPr marL="342900" indent="-342900" defTabSz="914400" fontAlgn="base">
              <a:lnSpc>
                <a:spcPct val="80000"/>
              </a:lnSpc>
              <a:spcAft>
                <a:spcPct val="0"/>
              </a:spcAft>
              <a:defRPr/>
            </a:pPr>
            <a:r>
              <a:rPr lang="hu-HU" sz="2400" dirty="0">
                <a:solidFill>
                  <a:prstClr val="black"/>
                </a:solidFill>
                <a:cs typeface="Arial" panose="020B0604020202020204" pitchFamily="34" charset="0"/>
              </a:rPr>
              <a:t>A kiválasztás kockázatelemzési szempontokon alapul:</a:t>
            </a:r>
          </a:p>
          <a:p>
            <a:pPr marL="1085850" lvl="1" indent="-342900" defTabSz="914400" fontAlgn="base">
              <a:lnSpc>
                <a:spcPct val="80000"/>
              </a:lnSpc>
              <a:spcAft>
                <a:spcPct val="0"/>
              </a:spcAft>
              <a:defRPr/>
            </a:pPr>
            <a:r>
              <a:rPr lang="hu-HU" sz="2400" dirty="0">
                <a:solidFill>
                  <a:prstClr val="black"/>
                </a:solidFill>
                <a:cs typeface="Arial" panose="020B0604020202020204" pitchFamily="34" charset="0"/>
              </a:rPr>
              <a:t>ha még nem volt ellenőrzés a szolgáltatónál,</a:t>
            </a:r>
          </a:p>
          <a:p>
            <a:pPr marL="1085850" lvl="1" indent="-342900" defTabSz="914400" fontAlgn="base">
              <a:lnSpc>
                <a:spcPct val="80000"/>
              </a:lnSpc>
              <a:spcAft>
                <a:spcPct val="0"/>
              </a:spcAft>
              <a:defRPr/>
            </a:pPr>
            <a:r>
              <a:rPr lang="hu-HU" sz="2400" dirty="0">
                <a:solidFill>
                  <a:prstClr val="black"/>
                </a:solidFill>
                <a:cs typeface="Arial" panose="020B0604020202020204" pitchFamily="34" charset="0"/>
              </a:rPr>
              <a:t>ha fegyelmi büntetésben részesült,</a:t>
            </a:r>
          </a:p>
          <a:p>
            <a:pPr marL="1085850" lvl="1" indent="-342900" defTabSz="914400" fontAlgn="base">
              <a:lnSpc>
                <a:spcPct val="80000"/>
              </a:lnSpc>
              <a:spcAft>
                <a:spcPct val="0"/>
              </a:spcAft>
              <a:defRPr/>
            </a:pPr>
            <a:r>
              <a:rPr lang="hu-HU" sz="2400" dirty="0">
                <a:solidFill>
                  <a:prstClr val="black"/>
                </a:solidFill>
                <a:cs typeface="Arial" panose="020B0604020202020204" pitchFamily="34" charset="0"/>
              </a:rPr>
              <a:t>ha a legutóbbi ellenőrzés intézkedéssel zárult, valamint</a:t>
            </a:r>
          </a:p>
          <a:p>
            <a:pPr marL="1085850" lvl="1" indent="-342900" defTabSz="914400" fontAlgn="base">
              <a:lnSpc>
                <a:spcPct val="80000"/>
              </a:lnSpc>
              <a:spcAft>
                <a:spcPct val="0"/>
              </a:spcAft>
              <a:defRPr/>
            </a:pPr>
            <a:r>
              <a:rPr lang="hu-HU" sz="2400" dirty="0">
                <a:solidFill>
                  <a:prstClr val="black"/>
                </a:solidFill>
                <a:cs typeface="Arial" panose="020B0604020202020204" pitchFamily="34" charset="0"/>
              </a:rPr>
              <a:t>ha a legutóbbi minőségellenőrzés, kamarai minőségellenőrzés „nem felelt meg” minősítéssel zárult.</a:t>
            </a:r>
          </a:p>
          <a:p>
            <a:pPr marL="1085850" lvl="1" indent="-342900" defTabSz="914400" fontAlgn="base">
              <a:lnSpc>
                <a:spcPct val="80000"/>
              </a:lnSpc>
              <a:spcAft>
                <a:spcPct val="0"/>
              </a:spcAft>
              <a:defRPr/>
            </a:pPr>
            <a:endParaRPr lang="hu-HU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  <a:defRPr/>
            </a:pPr>
            <a:endParaRPr lang="hu-HU" altLang="hu-HU" sz="2400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defTabSz="914400" fontAlgn="base">
              <a:lnSpc>
                <a:spcPct val="80000"/>
              </a:lnSpc>
              <a:spcAft>
                <a:spcPct val="0"/>
              </a:spcAft>
              <a:defRPr/>
            </a:pPr>
            <a:endParaRPr lang="hu-HU" altLang="hu-HU" sz="2400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9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ím 3"/>
          <p:cNvSpPr>
            <a:spLocks noGrp="1"/>
          </p:cNvSpPr>
          <p:nvPr>
            <p:ph type="ctrTitle"/>
          </p:nvPr>
        </p:nvSpPr>
        <p:spPr>
          <a:xfrm>
            <a:off x="1703388" y="455613"/>
            <a:ext cx="8640762" cy="508000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ellenőrzött kötelezettségei</a:t>
            </a:r>
          </a:p>
        </p:txBody>
      </p:sp>
      <p:pic>
        <p:nvPicPr>
          <p:cNvPr id="52227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54229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8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Box 3"/>
          <p:cNvSpPr txBox="1">
            <a:spLocks noChangeArrowheads="1"/>
          </p:cNvSpPr>
          <p:nvPr/>
        </p:nvSpPr>
        <p:spPr bwMode="auto">
          <a:xfrm>
            <a:off x="1631950" y="1196976"/>
            <a:ext cx="8928100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r>
              <a:rPr lang="hu-HU" altLang="hu-HU" sz="240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Az ellenőrzés technikai feltételeinek biztosításán túl  köteles: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r>
              <a:rPr lang="hu-HU" altLang="hu-HU" sz="240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olyan ügyféllistát átadni, amely a könyvvizsgálói szolgáltatások tárgyának megjelölése mellett </a:t>
            </a:r>
            <a:r>
              <a:rPr lang="hu-HU" altLang="hu-HU" sz="2400" b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8 évre visszamenően </a:t>
            </a:r>
            <a:r>
              <a:rPr lang="hu-HU" altLang="hu-HU" sz="240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tartalmazza a Kkt. 3. § (1) bekezdése szerinti könyvvizsgálói tevékenységre megbízást adó ügyfeleket, 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r>
              <a:rPr lang="hu-HU" altLang="hu-HU" sz="240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az ügyféllista, illetve a helyszíni ellenőrzés alapján </a:t>
            </a:r>
            <a:r>
              <a:rPr lang="hu-HU" altLang="hu-HU" sz="2400" b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 helyszínen szúrópróbaszerűen kiválasztott ügyféldossziékba, dokumentációs anyagokba a betekintést lehetővé tenni</a:t>
            </a:r>
            <a:r>
              <a:rPr lang="hu-HU" altLang="hu-HU" sz="240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az iratokat és nyilvántartásokat felhívásra bemutatni, másolatkészítési lehetőséget biztosítani,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r>
              <a:rPr lang="hu-HU" altLang="hu-HU" sz="240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az ügyféllista, valamint az általa szolgáltatott adatok és a rendelkezésre </a:t>
            </a:r>
            <a:r>
              <a:rPr lang="hu-HU" altLang="hu-HU" sz="2400" b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bocsátott dokumentáció teljességéről nyilatkozatot tenni.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endParaRPr lang="hu-HU" altLang="hu-HU" sz="240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endParaRPr lang="hu-HU" altLang="hu-HU" sz="2400" b="1">
              <a:solidFill>
                <a:srgbClr val="2057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10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ím 3"/>
          <p:cNvSpPr>
            <a:spLocks noGrp="1"/>
          </p:cNvSpPr>
          <p:nvPr>
            <p:ph type="ctrTitle"/>
          </p:nvPr>
        </p:nvSpPr>
        <p:spPr>
          <a:xfrm>
            <a:off x="1703388" y="476251"/>
            <a:ext cx="8640762" cy="487363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ellenőrzés lefolytatása</a:t>
            </a:r>
          </a:p>
        </p:txBody>
      </p:sp>
      <p:pic>
        <p:nvPicPr>
          <p:cNvPr id="53251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54229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TextBox 3"/>
          <p:cNvSpPr txBox="1">
            <a:spLocks noChangeArrowheads="1"/>
          </p:cNvSpPr>
          <p:nvPr/>
        </p:nvSpPr>
        <p:spPr bwMode="auto">
          <a:xfrm>
            <a:off x="1631950" y="1081088"/>
            <a:ext cx="8928100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r>
              <a:rPr lang="hu-HU" altLang="hu-HU" sz="230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 kamara elnöksége által jóváhagyott kérdőív alkalmazásával történik. 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r>
              <a:rPr lang="hu-HU" altLang="hu-HU" sz="230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Az alkalmazott kérdőív kitöltésére </a:t>
            </a:r>
            <a:r>
              <a:rPr lang="hu-HU" altLang="hu-HU" sz="2300" b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online</a:t>
            </a:r>
            <a:r>
              <a:rPr lang="hu-HU" altLang="hu-HU" sz="230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kerül sor közvetlenül a kamara minőségellenőrzési rendszerében. 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r>
              <a:rPr lang="hu-HU" altLang="hu-HU" sz="230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Az </a:t>
            </a:r>
            <a:r>
              <a:rPr lang="hu-HU" altLang="hu-HU" sz="2300" b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ellenőr köteles előzetes szóbeli tájékoztatást adni </a:t>
            </a:r>
            <a:r>
              <a:rPr lang="hu-HU" altLang="hu-HU" sz="230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az ellenőrzöttnek az elért pontszámról, az ellenőrzött kérésére – ha a technikai lehetőségek biztosítottak – a kitöltött kérdőív egy példánya az ellenőrzés helyszínén nyomtatott formában átadható.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r>
              <a:rPr lang="hu-HU" altLang="hu-HU" sz="230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 minőségellenőr a helyszíni vizsgálat befejezésekor az ellenőrzést lezáró jegyzőkönyvet, a titoktartási és függetlenségi nyilatkozatot, és a dokumentumjegyzék egy-egy eredeti példányát átadja az ellenőrzöttnek, valamint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r>
              <a:rPr lang="hu-HU" altLang="hu-HU" sz="230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3 napon belül digitalizált formában feltölti a kamara minőségellenőrzési rendszerébe azzal, hogy aláírt iratok eredeti példányát köteles a helyszíni ellenőrzést követő 150 napon belül megküldeni a bizottságnak.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</a:pPr>
            <a:r>
              <a:rPr lang="hu-HU" altLang="hu-HU" sz="230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Az ellenőrzött a bizottság ellenőrzést befejező határozata ellen annak kézhezvételétől számított </a:t>
            </a:r>
            <a:r>
              <a:rPr lang="hu-HU" altLang="hu-HU" sz="2300" b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15 napon belül a kamara elnökségéhez fellebbezhet</a:t>
            </a:r>
          </a:p>
        </p:txBody>
      </p:sp>
    </p:spTree>
    <p:extLst>
      <p:ext uri="{BB962C8B-B14F-4D97-AF65-F5344CB8AC3E}">
        <p14:creationId xmlns:p14="http://schemas.microsoft.com/office/powerpoint/2010/main" val="216803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ím 3"/>
          <p:cNvSpPr>
            <a:spLocks noGrp="1"/>
          </p:cNvSpPr>
          <p:nvPr>
            <p:ph type="ctrTitle"/>
          </p:nvPr>
        </p:nvSpPr>
        <p:spPr>
          <a:xfrm>
            <a:off x="1703388" y="455613"/>
            <a:ext cx="8640762" cy="508000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kérdőív kérdései</a:t>
            </a:r>
          </a:p>
        </p:txBody>
      </p:sp>
      <p:pic>
        <p:nvPicPr>
          <p:cNvPr id="54275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54229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6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1524000" y="1196976"/>
            <a:ext cx="9144000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  <a:defRPr/>
            </a:pPr>
            <a:r>
              <a:rPr lang="hu-HU" alt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Elérhetősége a kamara honlapján: </a:t>
            </a:r>
            <a:r>
              <a:rPr lang="hu-HU" altLang="hu-HU" sz="2000" dirty="0">
                <a:solidFill>
                  <a:srgbClr val="205766"/>
                </a:solidFill>
                <a:latin typeface="Times New Roman" panose="02020603050405020304" pitchFamily="18" charset="0"/>
                <a:cs typeface="Arial" panose="020B0604020202020204" pitchFamily="34" charset="0"/>
                <a:hlinkClick r:id="rId4"/>
              </a:rPr>
              <a:t>https://www.mkvk.hu/szabalyozas/szabalyzatok/penzmosas_ellenorzese/penzmosas</a:t>
            </a:r>
            <a:endParaRPr lang="hu-HU" altLang="hu-HU" sz="2000" dirty="0">
              <a:solidFill>
                <a:srgbClr val="2057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  <a:defRPr/>
            </a:pPr>
            <a:endParaRPr lang="hu-HU" altLang="hu-HU" sz="2400" dirty="0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  <a:defRPr/>
            </a:pPr>
            <a:r>
              <a:rPr lang="hu-HU" alt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11 kérdést tartalmaz, amelyek a 2017 évi ellenőrzések óta nem változtak </a:t>
            </a:r>
          </a:p>
          <a:p>
            <a:pPr marL="342900" indent="-342900" defTabSz="914400" fontAlgn="base">
              <a:lnSpc>
                <a:spcPct val="80000"/>
              </a:lnSpc>
              <a:spcAft>
                <a:spcPct val="0"/>
              </a:spcAft>
              <a:defRPr/>
            </a:pPr>
            <a:r>
              <a:rPr lang="hu-HU" altLang="hu-HU" sz="2600" i="1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1. Eleget tett-e a szolgáltató a Pmt. és a Kit. szerinti belső szabályzat (a továbbiakban együtt: belső szabályzat) elkészítésével, átdolgozásával, valamint az előzőek jóváhagyatásával/ igazolásával kapcsolatos kötelezettségeinek?</a:t>
            </a:r>
          </a:p>
          <a:p>
            <a:pPr marL="342900" indent="-342900" defTabSz="914400" fontAlgn="base">
              <a:lnSpc>
                <a:spcPct val="80000"/>
              </a:lnSpc>
              <a:spcAft>
                <a:spcPct val="0"/>
              </a:spcAft>
              <a:defRPr/>
            </a:pPr>
            <a:r>
              <a:rPr lang="hu-HU" altLang="hu-HU" sz="2600" i="1" dirty="0">
                <a:solidFill>
                  <a:srgbClr val="2057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Értelmezés: A válasz IGEN, ha a szolgáltató eleget tett a belső szabályzat elkészítésével, átdolgozásával és előzőek jóváhagyatásával/ igazolásával kapcsolatos – a törvényekben és az ellenőrzési szabályzatban előírt - kötelezettségeinek)</a:t>
            </a:r>
          </a:p>
        </p:txBody>
      </p:sp>
    </p:spTree>
    <p:extLst>
      <p:ext uri="{BB962C8B-B14F-4D97-AF65-F5344CB8AC3E}">
        <p14:creationId xmlns:p14="http://schemas.microsoft.com/office/powerpoint/2010/main" val="249900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ím 3"/>
          <p:cNvSpPr>
            <a:spLocks noGrp="1"/>
          </p:cNvSpPr>
          <p:nvPr>
            <p:ph type="ctrTitle"/>
          </p:nvPr>
        </p:nvSpPr>
        <p:spPr>
          <a:xfrm>
            <a:off x="1703388" y="455613"/>
            <a:ext cx="8640762" cy="508000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kérdőív kérdései</a:t>
            </a:r>
          </a:p>
        </p:txBody>
      </p:sp>
      <p:pic>
        <p:nvPicPr>
          <p:cNvPr id="55299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54229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0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TextBox 3"/>
          <p:cNvSpPr txBox="1">
            <a:spLocks noChangeArrowheads="1"/>
          </p:cNvSpPr>
          <p:nvPr/>
        </p:nvSpPr>
        <p:spPr bwMode="auto">
          <a:xfrm>
            <a:off x="1524000" y="1196976"/>
            <a:ext cx="9144000" cy="385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2. Az ellenőrzés alá vont szolgáltató az ügyfél-átvilágítás módjának meghatározása során dokumentáltan értékelte-e az útmutatóban meghatározottak szerint irányadó kockázatértékelési szempontokat és a kockázatértékelés az ügyfél besorolását alátámasztja-e?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endParaRPr lang="hu-HU" altLang="hu-HU" sz="2600" i="1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srgbClr val="2057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(Értelmezés: A válasz IGEN, ha az ellenőrzésre kiválasztott megbízás(ok) esetében dokumentált formában rendelkezésre áll az ügyfél kockázati besorolása és az azt alátámasztó kockázatértékelés.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srgbClr val="2057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 2017. június 26-át megelőzően keletkezett üzleti kapcsolatok esetében a válasz  N/É)</a:t>
            </a:r>
          </a:p>
        </p:txBody>
      </p:sp>
    </p:spTree>
    <p:extLst>
      <p:ext uri="{BB962C8B-B14F-4D97-AF65-F5344CB8AC3E}">
        <p14:creationId xmlns:p14="http://schemas.microsoft.com/office/powerpoint/2010/main" val="172607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ím 3"/>
          <p:cNvSpPr>
            <a:spLocks noGrp="1"/>
          </p:cNvSpPr>
          <p:nvPr>
            <p:ph type="ctrTitle"/>
          </p:nvPr>
        </p:nvSpPr>
        <p:spPr>
          <a:xfrm>
            <a:off x="1703388" y="455613"/>
            <a:ext cx="8640762" cy="508000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kérdőív kérdései</a:t>
            </a:r>
          </a:p>
        </p:txBody>
      </p:sp>
      <p:pic>
        <p:nvPicPr>
          <p:cNvPr id="56323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54229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TextBox 3"/>
          <p:cNvSpPr txBox="1">
            <a:spLocks noChangeArrowheads="1"/>
          </p:cNvSpPr>
          <p:nvPr/>
        </p:nvSpPr>
        <p:spPr bwMode="auto">
          <a:xfrm>
            <a:off x="1524000" y="1196976"/>
            <a:ext cx="914400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3. Eleget tett-e az ellenőrzés alá vont szolgáltató a Pmt. (az üzleti kapcsolat keletkezésének időpontjától függően a régi Pmt.) által előírt ügyfél-átvilágítási kötelezettségeknek?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srgbClr val="2057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(Értelmezés: A válasz IGEN, ha a kiválasztott megbízásoknál az adatlapok, az előírt okirat másolatok rendelkezésre állnak. Adatlap alatt bármilyen, a javasolttól eltérő formátumú, de a Pmt-ben kötelezően előírt adatokat tartalmazó, hiteles  dokumentum elfogadható. 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srgbClr val="2057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NEM választ kell adni, ha az adatlapok nincsenek kitöltve, vagy az adatlapok tartalma nem felel meg az előírásoknak vagy az előírtak szerinti okirat másolatok nem állnak rendelkezésre. Amennyiben a szolgáltató üzleti kapcsolata 2017. június 26-át megelőzően keletkezett, úgy a jelen kérdés értékelésére a régi Pmt. rendelkezései szerint kerül sor.)</a:t>
            </a:r>
          </a:p>
        </p:txBody>
      </p:sp>
    </p:spTree>
    <p:extLst>
      <p:ext uri="{BB962C8B-B14F-4D97-AF65-F5344CB8AC3E}">
        <p14:creationId xmlns:p14="http://schemas.microsoft.com/office/powerpoint/2010/main" val="19506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ím 3"/>
          <p:cNvSpPr>
            <a:spLocks noGrp="1"/>
          </p:cNvSpPr>
          <p:nvPr>
            <p:ph type="ctrTitle"/>
          </p:nvPr>
        </p:nvSpPr>
        <p:spPr>
          <a:xfrm>
            <a:off x="1703388" y="455613"/>
            <a:ext cx="8640762" cy="508000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kérdőív kérdései</a:t>
            </a:r>
          </a:p>
        </p:txBody>
      </p:sp>
      <p:pic>
        <p:nvPicPr>
          <p:cNvPr id="57347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54229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8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9" name="TextBox 3"/>
          <p:cNvSpPr txBox="1">
            <a:spLocks noChangeArrowheads="1"/>
          </p:cNvSpPr>
          <p:nvPr/>
        </p:nvSpPr>
        <p:spPr bwMode="auto">
          <a:xfrm>
            <a:off x="1524000" y="1196976"/>
            <a:ext cx="914400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4. Eleget tett-e az ellenőrzés alá vont szolgáltató a belső szabályzatban előírtak szerint az üzleti kapcsolatat vonatkozásában előírt monitoring kötelezettségének?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endParaRPr lang="hu-HU" altLang="hu-HU" sz="2600" i="1">
              <a:solidFill>
                <a:prstClr val="black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srgbClr val="28766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(Értelmezés: A válasz IGEN, ha a szolgálató  igazolni tudja, hogy monitoring eljárás keretében figyelemmel kíséri az üzleti kapcsolatot, továbbá a fokozott ügyfél-átvilágítást igénylő ügyfelek esetében a monitoring eljárást a belső szabályzatban foglaltak szerint megerősített eljárásban végzi.</a:t>
            </a:r>
          </a:p>
          <a:p>
            <a:pPr defTabSz="9144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hu-HU" altLang="hu-HU" sz="2600" i="1">
                <a:solidFill>
                  <a:srgbClr val="28766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 válasz NEM, ha a szolgáltató nem követi nyomon az üzleti kapcsolatot vagy a fokozott ügyfél-átvilágítást igénylő ügyfelek esetében nem tett eleget a belső szabályzat szerinti megerősített nyomon követési eljárás követelményeinek)</a:t>
            </a:r>
          </a:p>
        </p:txBody>
      </p:sp>
    </p:spTree>
    <p:extLst>
      <p:ext uri="{BB962C8B-B14F-4D97-AF65-F5344CB8AC3E}">
        <p14:creationId xmlns:p14="http://schemas.microsoft.com/office/powerpoint/2010/main" val="369038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1535</Words>
  <Application>Microsoft Office PowerPoint</Application>
  <PresentationFormat>Widescreen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Office-téma</vt:lpstr>
      <vt:lpstr>A Pmt/Kit ellenőrzések módszertana, tanulságai</vt:lpstr>
      <vt:lpstr>Jogszabályi háttér</vt:lpstr>
      <vt:lpstr>A kamarai ellenőrzés főbb jellemzői</vt:lpstr>
      <vt:lpstr>Az ellenőrzött kötelezettségei</vt:lpstr>
      <vt:lpstr>Az ellenőrzés lefolytatása</vt:lpstr>
      <vt:lpstr>A kérdőív kérdései</vt:lpstr>
      <vt:lpstr>A kérdőív kérdései</vt:lpstr>
      <vt:lpstr>A kérdőív kérdései</vt:lpstr>
      <vt:lpstr>A kérdőív kérdései</vt:lpstr>
      <vt:lpstr>A kérdőív kérdései</vt:lpstr>
      <vt:lpstr>A kérdőív kérdései</vt:lpstr>
      <vt:lpstr>A kérdőív kérdései</vt:lpstr>
      <vt:lpstr>A kérdőív kérdései</vt:lpstr>
      <vt:lpstr>A kérdőív kérdései</vt:lpstr>
      <vt:lpstr>A kérdőív kérdései</vt:lpstr>
      <vt:lpstr>A kérdőív kérdései</vt:lpstr>
      <vt:lpstr>A 2017 évi ellenőrzések tapasztalatai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Pmt/Kit ellenőrzések módszertana, tanulságai</dc:title>
  <dc:creator>Márta Munkácsi</dc:creator>
  <cp:lastModifiedBy>Márta Munkácsi</cp:lastModifiedBy>
  <cp:revision>2</cp:revision>
  <dcterms:created xsi:type="dcterms:W3CDTF">2018-09-30T17:36:22Z</dcterms:created>
  <dcterms:modified xsi:type="dcterms:W3CDTF">2018-10-08T18:10:23Z</dcterms:modified>
</cp:coreProperties>
</file>