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20"/>
  </p:notesMasterIdLst>
  <p:sldIdLst>
    <p:sldId id="274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94" r:id="rId12"/>
    <p:sldId id="295" r:id="rId13"/>
    <p:sldId id="296" r:id="rId14"/>
    <p:sldId id="297" r:id="rId15"/>
    <p:sldId id="299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8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21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585E1-90BD-42D1-92E4-482653E1DB4D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3F9B6-EAC4-46ED-BFCA-B50B115961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973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70%-os szabály: Ha a jogszabály szerint engedélyezett könyvvizsgáló vagy a könyvvizsgáló cég a vizsgált gazdálkodó egységnek, a vizsgált gazdálkodó egység anyavállalatának vagy az általa kontrollált vállalkozásoknak három vagy több egymást követő pénzügyi évben az e rendelet 5. cikkének (1) bekezdésében említettektől eltérő nem könyvvizsgálói szolgáltatásokat nyújt, akkor az ilyen szolgáltatások díjának összege egy adott pénzügyi évben legfeljebb a vizsgált gazdálkodó egységnek és - adott esetben - anyavállalatának, az általa kontrollált vállalkozásoknak és az ezen vállalkozáscsoport összevont (konszolidált) éves pénzügyi kimutatásainak jogszabályban előírt könyvvizsgálatáért az elmúlt három egymást követő pénzügyi évben fizetett díjak átlagának 70%-a lehet.</a:t>
            </a: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15 %-os szabály: Ha egy közérdeklődésre számot tartó gazdálkodó egységtől kapott díjak összege az elmúlt három egymást követő pénzügyi év mindegyikében meghaladja a jogszabály szerint engedélyezett könyvvizsgáló vagy a könyvvizsgáló cég vagy adott esetben a jogszabályban előírt könyvvizsgálatot ezen pénzügyi évek mindegyikében elvégző csoportkönyvvizsgáló teljes díjbevételének 15%-át, akkor a jogszabály szerint engedélyezett könyvvizsgálónak vagy a könyvvizsgáló cégnek, vagy - az esettől függően - a csoportkönyvvizsgálónak tájékoztatnia kell az auditbizottságot erről a tényről, és meg kell vitatnia az auditbizottsággal a függetlenségét veszélyeztető tényezőket és a veszély mérséklésére alkalmazott óvintézkedéseket.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8793-A4C8-4F78-A404-A707DAF4AC68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220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F41A-E6C6-40D1-BF94-27AD1DD548E1}" type="datetime1">
              <a:rPr lang="hu-HU" smtClean="0"/>
              <a:t>2018.10.08.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933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046-CACF-43FB-9ECC-A5FB42FB9682}" type="datetime1">
              <a:rPr lang="hu-HU" smtClean="0"/>
              <a:t>2018.10.08.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607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8F04-5744-4DE7-8599-F89ED359B321}" type="datetime1">
              <a:rPr lang="hu-HU" smtClean="0"/>
              <a:t>2018.10.08.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1426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281108"/>
            <a:ext cx="10363200" cy="504819"/>
          </a:xfrm>
        </p:spPr>
        <p:txBody>
          <a:bodyPr anchor="t"/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1047715" y="4786322"/>
            <a:ext cx="10096571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1211421" y="1928803"/>
            <a:ext cx="480172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6191251" y="1928803"/>
            <a:ext cx="480172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A75D4-A7B3-4814-857D-B4D201CA0197}" type="datetime1">
              <a:rPr lang="hu-HU"/>
              <a:pPr>
                <a:defRPr/>
              </a:pPr>
              <a:t>2018.10.08.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Molknár Csilla, NGM, 2013.09.05.</a:t>
            </a:r>
          </a:p>
        </p:txBody>
      </p:sp>
    </p:spTree>
    <p:extLst>
      <p:ext uri="{BB962C8B-B14F-4D97-AF65-F5344CB8AC3E}">
        <p14:creationId xmlns:p14="http://schemas.microsoft.com/office/powerpoint/2010/main" val="121448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5A22-F496-41AD-8484-DA546EF63C28}" type="datetime1">
              <a:rPr lang="hu-HU" smtClean="0"/>
              <a:t>2018.10.08.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872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43D1-9F6C-47B9-8DBC-82BEC74C2B0E}" type="datetime1">
              <a:rPr lang="hu-HU" smtClean="0"/>
              <a:t>2018.10.08.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035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AD7E-FE52-4268-944B-67A63C7D6A7B}" type="datetime1">
              <a:rPr lang="hu-HU" smtClean="0"/>
              <a:t>2018.10.08.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830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DD5-0253-493A-B1E2-11D698A8E5D3}" type="datetime1">
              <a:rPr lang="hu-HU" smtClean="0"/>
              <a:t>2018.10.08.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739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8C7E-93E3-4FD4-A334-E018999CB769}" type="datetime1">
              <a:rPr lang="hu-HU" smtClean="0"/>
              <a:t>2018.10.08.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285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D40-1FFE-4069-B8DF-26782202C7D9}" type="datetime1">
              <a:rPr lang="hu-HU" smtClean="0"/>
              <a:t>2018.10.08.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394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51F0-067C-4E7D-A8F0-E58EBC853ADA}" type="datetime1">
              <a:rPr lang="hu-HU" smtClean="0"/>
              <a:t>2018.10.08.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561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0788-56EC-4747-A4DB-0A02ACB2B9A1}" type="datetime1">
              <a:rPr lang="hu-HU" smtClean="0"/>
              <a:t>2018.10.08.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771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7914-CAD4-4DDD-BA6E-8ABD0C8DA362}" type="datetime1">
              <a:rPr lang="hu-HU" smtClean="0"/>
              <a:t>2018.10.08.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026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2328672"/>
            <a:ext cx="10515600" cy="2233803"/>
          </a:xfrm>
        </p:spPr>
        <p:txBody>
          <a:bodyPr/>
          <a:lstStyle/>
          <a:p>
            <a:r>
              <a:rPr lang="hu-HU" dirty="0" smtClean="0"/>
              <a:t>Mikor jó egy MER rendszer?</a:t>
            </a:r>
            <a:br>
              <a:rPr lang="hu-HU" dirty="0" smtClean="0"/>
            </a:br>
            <a:r>
              <a:rPr lang="hu-HU" dirty="0" smtClean="0"/>
              <a:t>A közfelügyeleti ellenőrzés tapasztalatai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Könyvvizsgálók továbbképzése</a:t>
            </a:r>
            <a:br>
              <a:rPr lang="hu-HU" dirty="0"/>
            </a:br>
            <a:r>
              <a:rPr lang="hu-HU" dirty="0"/>
              <a:t>Budapest, 2018. október 9-10.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@Tolnai Krisztián Ádám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12" y="71628"/>
            <a:ext cx="2029968" cy="170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3803904" y="1705356"/>
            <a:ext cx="442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PÉNZÜGYMINISZTÉRIUM</a:t>
            </a:r>
          </a:p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KÖNYVVIZSGÁLÓI KÖZFELÜGYELET</a:t>
            </a:r>
          </a:p>
        </p:txBody>
      </p:sp>
    </p:spTree>
    <p:extLst>
      <p:ext uri="{BB962C8B-B14F-4D97-AF65-F5344CB8AC3E}">
        <p14:creationId xmlns:p14="http://schemas.microsoft.com/office/powerpoint/2010/main" val="14392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200526" y="116632"/>
            <a:ext cx="11650162" cy="79057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2400" b="1" dirty="0"/>
              <a:t>Normál és rendkívüli minőség-ellenőrzési </a:t>
            </a:r>
            <a:r>
              <a:rPr lang="hu-HU" sz="2400" b="1" dirty="0" smtClean="0"/>
              <a:t>eljárás</a:t>
            </a:r>
            <a:endParaRPr lang="hu-HU" sz="2400" b="1" dirty="0">
              <a:latin typeface="+mj-lt"/>
              <a:cs typeface="+mj-cs"/>
            </a:endParaRPr>
          </a:p>
        </p:txBody>
      </p:sp>
      <p:sp>
        <p:nvSpPr>
          <p:cNvPr id="7171" name="Content Placeholder 4"/>
          <p:cNvSpPr>
            <a:spLocks noGrp="1"/>
          </p:cNvSpPr>
          <p:nvPr>
            <p:ph idx="13"/>
          </p:nvPr>
        </p:nvSpPr>
        <p:spPr>
          <a:xfrm>
            <a:off x="1487488" y="1052736"/>
            <a:ext cx="10561173" cy="5688632"/>
          </a:xfrm>
        </p:spPr>
        <p:txBody>
          <a:bodyPr/>
          <a:lstStyle/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hu-HU" sz="1900" b="1" u="sng" dirty="0" smtClean="0"/>
              <a:t> </a:t>
            </a:r>
            <a:r>
              <a:rPr lang="hu-HU" sz="1900" b="1" u="sng" dirty="0"/>
              <a:t>Határozat</a:t>
            </a:r>
            <a:r>
              <a:rPr lang="hu-HU" sz="1900" b="1" u="sng" dirty="0" smtClean="0"/>
              <a:t>:</a:t>
            </a:r>
          </a:p>
          <a:p>
            <a:pPr marL="0" indent="0" algn="just" eaLnBrk="1" fontAlgn="auto" hangingPunct="1">
              <a:spcAft>
                <a:spcPts val="0"/>
              </a:spcAft>
              <a:defRPr/>
            </a:pPr>
            <a:endParaRPr lang="hu-HU" sz="1900" b="1" u="sng" dirty="0" smtClean="0"/>
          </a:p>
          <a:p>
            <a:pPr marL="739775" lvl="1" indent="-45720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dirty="0"/>
              <a:t>A közfelügyeleti hatóság a záró jelentés és az ellenőrzött észrevétel alapján határozatot hoz, mely tartalmazza: </a:t>
            </a:r>
          </a:p>
          <a:p>
            <a:pPr marL="977900" lvl="2" indent="-4572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hu-HU" sz="2400" dirty="0"/>
              <a:t>a minőségellenőrzés eredményének minősítését</a:t>
            </a:r>
            <a:r>
              <a:rPr lang="hu-HU" sz="2400" dirty="0" smtClean="0"/>
              <a:t>, mely lehet:</a:t>
            </a:r>
          </a:p>
          <a:p>
            <a:pPr marL="1436688" lvl="3" indent="-450850" algn="just">
              <a:lnSpc>
                <a:spcPct val="90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  <a:defRPr/>
            </a:pPr>
            <a:r>
              <a:rPr lang="hu-HU" dirty="0"/>
              <a:t>„megfelelt”, </a:t>
            </a:r>
          </a:p>
          <a:p>
            <a:pPr marL="1436688" lvl="3" indent="-450850" algn="just">
              <a:lnSpc>
                <a:spcPct val="90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  <a:defRPr/>
            </a:pPr>
            <a:r>
              <a:rPr lang="hu-HU" dirty="0"/>
              <a:t>„megfelelt, megjegyzéssel”, </a:t>
            </a:r>
          </a:p>
          <a:p>
            <a:pPr marL="1436688" lvl="3" indent="-450850" algn="just">
              <a:lnSpc>
                <a:spcPct val="90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  <a:defRPr/>
            </a:pPr>
            <a:r>
              <a:rPr lang="hu-HU" dirty="0"/>
              <a:t>„nem felelt meg”.</a:t>
            </a:r>
          </a:p>
          <a:p>
            <a:pPr marL="977900" lvl="2" indent="-4572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a döntéshez vezető súlyos megállapításokat,</a:t>
            </a:r>
          </a:p>
          <a:p>
            <a:pPr marL="977900" lvl="2" indent="-4572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az esetlegesen alkalmazott intézkedéseket és azok indokolását.</a:t>
            </a:r>
            <a:r>
              <a:rPr lang="hu-HU" sz="2400" dirty="0" smtClean="0"/>
              <a:t> </a:t>
            </a:r>
          </a:p>
          <a:p>
            <a:pPr marL="985838" lvl="3" indent="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hu-HU" sz="2400" dirty="0"/>
          </a:p>
          <a:p>
            <a:pPr marL="1436688" lvl="3" indent="-45085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/>
            </a:pPr>
            <a:endParaRPr lang="hu-HU" sz="2400" dirty="0"/>
          </a:p>
          <a:p>
            <a:pPr marL="0" indent="0" algn="just" eaLnBrk="1" fontAlgn="auto" hangingPunct="1">
              <a:spcAft>
                <a:spcPts val="0"/>
              </a:spcAft>
              <a:defRPr/>
            </a:pPr>
            <a:endParaRPr lang="hu-HU" sz="19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defRPr/>
            </a:pPr>
            <a:endParaRPr lang="hu-HU" sz="1900" b="1" u="sng" dirty="0" smtClean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86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91477" y="260648"/>
            <a:ext cx="10800523" cy="6264696"/>
          </a:xfrm>
        </p:spPr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9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 Közfelügyeleti minőségellenőrzési módszertan változásai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448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7488" y="557808"/>
            <a:ext cx="10108704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Módosulnak a Közfelügyeleti </a:t>
            </a:r>
            <a:r>
              <a:rPr lang="hu-HU" dirty="0" smtClean="0"/>
              <a:t>minőségellenőrzés kérdőívei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87488" y="1783358"/>
            <a:ext cx="10465163" cy="4813995"/>
          </a:xfrm>
        </p:spPr>
        <p:txBody>
          <a:bodyPr/>
          <a:lstStyle/>
          <a:p>
            <a:pPr algn="just"/>
            <a:r>
              <a:rPr lang="hu-HU" dirty="0"/>
              <a:t>a</a:t>
            </a:r>
            <a:r>
              <a:rPr lang="hu-HU" dirty="0" smtClean="0"/>
              <a:t>z új kérdőívek kihirdetése október elején várható</a:t>
            </a:r>
          </a:p>
          <a:p>
            <a:pPr algn="just"/>
            <a:r>
              <a:rPr lang="hu-HU" dirty="0"/>
              <a:t>C</a:t>
            </a:r>
            <a:r>
              <a:rPr lang="hu-HU" dirty="0" smtClean="0"/>
              <a:t>él:</a:t>
            </a:r>
          </a:p>
          <a:p>
            <a:pPr lvl="1" algn="just"/>
            <a:r>
              <a:rPr lang="hu-HU" dirty="0"/>
              <a:t>a</a:t>
            </a:r>
            <a:r>
              <a:rPr lang="hu-HU" dirty="0" smtClean="0"/>
              <a:t> módosított MNKS, Kkt., illetve az EU Audit reform Rendelet rendelkezéseivel </a:t>
            </a:r>
            <a:r>
              <a:rPr lang="hu-HU" dirty="0"/>
              <a:t>való összhang </a:t>
            </a:r>
            <a:r>
              <a:rPr lang="hu-HU" dirty="0" smtClean="0"/>
              <a:t>megteremtése</a:t>
            </a:r>
          </a:p>
          <a:p>
            <a:pPr lvl="1" algn="just"/>
            <a:r>
              <a:rPr lang="hu-HU" dirty="0"/>
              <a:t>a</a:t>
            </a:r>
            <a:r>
              <a:rPr lang="hu-HU" dirty="0" smtClean="0"/>
              <a:t> kérdések pontosítása, egyszerűsítése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285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Cégszintű kérdőív változásai</a:t>
            </a:r>
            <a:endParaRPr lang="hu-HU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91477" y="1447800"/>
            <a:ext cx="10800523" cy="48006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hu-HU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tiltott, nem könyvvizsgálói szolgáltatások ellenőrzése</a:t>
            </a:r>
          </a:p>
          <a:p>
            <a:pPr>
              <a:spcAft>
                <a:spcPts val="600"/>
              </a:spcAft>
            </a:pPr>
            <a:r>
              <a:rPr lang="hu-HU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</a:t>
            </a:r>
            <a:r>
              <a:rPr lang="hu-HU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önyvvizsgáló cég rotáció</a:t>
            </a:r>
          </a:p>
          <a:p>
            <a:pPr>
              <a:spcAft>
                <a:spcPts val="600"/>
              </a:spcAft>
            </a:pPr>
            <a:r>
              <a:rPr lang="hu-HU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„70 %-os”, illetve „15%-os” szabályok betartásának ellenőrzése</a:t>
            </a:r>
          </a:p>
          <a:p>
            <a:pPr>
              <a:spcAft>
                <a:spcPts val="600"/>
              </a:spcAft>
            </a:pPr>
            <a:r>
              <a:rPr lang="hu-HU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átadás-átvételi dokumentáció ellenőrzése</a:t>
            </a:r>
          </a:p>
          <a:p>
            <a:pPr>
              <a:spcAft>
                <a:spcPts val="600"/>
              </a:spcAft>
            </a:pPr>
            <a:r>
              <a:rPr lang="hu-HU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kiegészül a megbízásokhoz </a:t>
            </a:r>
            <a:r>
              <a:rPr lang="hu-HU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kapcsolódó </a:t>
            </a:r>
            <a:r>
              <a:rPr lang="hu-HU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minőségellenőrzés  </a:t>
            </a:r>
          </a:p>
          <a:p>
            <a:pPr>
              <a:spcAft>
                <a:spcPts val="600"/>
              </a:spcAft>
            </a:pPr>
            <a:r>
              <a:rPr lang="hu-HU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Adatszolgáltatási kötelezettség és átláthatósági jelentés ellenőrzése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 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807968" y="5517232"/>
            <a:ext cx="604867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/>
              <a:t>Kérdőív értékelése: </a:t>
            </a:r>
          </a:p>
          <a:p>
            <a:pPr lvl="1"/>
            <a:r>
              <a:rPr lang="hu-HU" sz="2000" dirty="0"/>
              <a:t>3 „nem” helyett 6 után „nem felelt meg”</a:t>
            </a:r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234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Egyedi kérdőív </a:t>
            </a:r>
            <a:r>
              <a:rPr lang="hu-HU" dirty="0" smtClean="0"/>
              <a:t>módosított fejezetei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1871531" y="1988840"/>
            <a:ext cx="1008112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sz="2400" strike="sngStrike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„15.” IFRS konszolidáció </a:t>
            </a:r>
            <a:r>
              <a:rPr lang="hu-HU" sz="2400" strike="sngStrike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fejezet</a:t>
            </a:r>
            <a:endParaRPr lang="hu-HU" sz="2400" strike="sngStrike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1871531" y="3068960"/>
            <a:ext cx="1008112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60 </a:t>
            </a:r>
            <a:r>
              <a:rPr lang="hu-HU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napon belüli </a:t>
            </a:r>
            <a:r>
              <a:rPr lang="hu-HU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archiválás (MNKS)</a:t>
            </a:r>
            <a:endParaRPr lang="hu-HU" sz="24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1871531" y="4149080"/>
            <a:ext cx="1008112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Audit bizottsághoz címzett </a:t>
            </a:r>
            <a:r>
              <a:rPr lang="hu-HU" sz="2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jelentés </a:t>
            </a:r>
            <a:endParaRPr lang="hu-HU" sz="24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1871531" y="5229200"/>
            <a:ext cx="1008112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Könyvvizsgálói jelentés</a:t>
            </a:r>
          </a:p>
        </p:txBody>
      </p:sp>
    </p:spTree>
    <p:extLst>
      <p:ext uri="{BB962C8B-B14F-4D97-AF65-F5344CB8AC3E}">
        <p14:creationId xmlns:p14="http://schemas.microsoft.com/office/powerpoint/2010/main" val="110517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91477" y="260648"/>
            <a:ext cx="10800523" cy="6264696"/>
          </a:xfrm>
        </p:spPr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9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 Közfelügyeleti </a:t>
            </a:r>
            <a:r>
              <a:rPr lang="hu-HU" sz="39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minőség-ellenőrzés tapasztalatai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836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655436" y="443136"/>
            <a:ext cx="10640496" cy="648072"/>
          </a:xfrm>
        </p:spPr>
        <p:txBody>
          <a:bodyPr>
            <a:normAutofit/>
          </a:bodyPr>
          <a:lstStyle/>
          <a:p>
            <a:pPr algn="l"/>
            <a:r>
              <a:rPr lang="hu-HU" sz="2000" b="1" dirty="0" smtClean="0"/>
              <a:t>A cégszintű ellenőrzések során tapasztalt hiányosságok</a:t>
            </a:r>
            <a:endParaRPr lang="hu-HU" sz="20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879411" y="1901052"/>
            <a:ext cx="10529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+mj-lt"/>
                <a:ea typeface="+mj-ea"/>
                <a:cs typeface="+mj-cs"/>
              </a:rPr>
              <a:t>Észrevételek a könyvvizsgáló cég </a:t>
            </a:r>
            <a:r>
              <a:rPr lang="hu-HU" b="1" dirty="0">
                <a:latin typeface="+mj-lt"/>
                <a:ea typeface="+mj-ea"/>
                <a:cs typeface="+mj-cs"/>
              </a:rPr>
              <a:t>belső minőségellenőrzési rendszerére vonatkozó szabályzat</a:t>
            </a:r>
            <a:r>
              <a:rPr lang="hu-HU" dirty="0">
                <a:latin typeface="+mj-lt"/>
                <a:ea typeface="+mj-ea"/>
                <a:cs typeface="+mj-cs"/>
              </a:rPr>
              <a:t>ával kapcsolatban</a:t>
            </a:r>
          </a:p>
        </p:txBody>
      </p:sp>
      <p:sp>
        <p:nvSpPr>
          <p:cNvPr id="10" name="Ellipszis 9"/>
          <p:cNvSpPr/>
          <p:nvPr/>
        </p:nvSpPr>
        <p:spPr>
          <a:xfrm>
            <a:off x="4559829" y="2729217"/>
            <a:ext cx="1925803" cy="48375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archiválás</a:t>
            </a:r>
          </a:p>
        </p:txBody>
      </p:sp>
      <p:sp>
        <p:nvSpPr>
          <p:cNvPr id="12" name="Lekerekített téglalap 11"/>
          <p:cNvSpPr/>
          <p:nvPr/>
        </p:nvSpPr>
        <p:spPr>
          <a:xfrm>
            <a:off x="4567328" y="3781049"/>
            <a:ext cx="3168352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500" b="1" dirty="0" smtClean="0"/>
              <a:t>A szabályzat  számos kötelező elemet nem tartalmazott</a:t>
            </a:r>
            <a:endParaRPr lang="hu-HU" sz="1500" b="1" dirty="0"/>
          </a:p>
        </p:txBody>
      </p:sp>
      <p:sp>
        <p:nvSpPr>
          <p:cNvPr id="13" name="Ellipszis 12"/>
          <p:cNvSpPr/>
          <p:nvPr/>
        </p:nvSpPr>
        <p:spPr>
          <a:xfrm>
            <a:off x="6783875" y="2729217"/>
            <a:ext cx="2170856" cy="50577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adatbiztonság</a:t>
            </a:r>
          </a:p>
        </p:txBody>
      </p:sp>
      <p:sp>
        <p:nvSpPr>
          <p:cNvPr id="14" name="Ellipszis 13"/>
          <p:cNvSpPr/>
          <p:nvPr/>
        </p:nvSpPr>
        <p:spPr>
          <a:xfrm>
            <a:off x="8304245" y="3328386"/>
            <a:ext cx="2139166" cy="4295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panaszkezelés</a:t>
            </a:r>
          </a:p>
        </p:txBody>
      </p:sp>
      <p:sp>
        <p:nvSpPr>
          <p:cNvPr id="15" name="Ellipszis 14"/>
          <p:cNvSpPr/>
          <p:nvPr/>
        </p:nvSpPr>
        <p:spPr>
          <a:xfrm>
            <a:off x="1371600" y="4320855"/>
            <a:ext cx="2722771" cy="9855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/>
              <a:t>könyvvizsgálati dokumentációra vonatkozó előírások</a:t>
            </a:r>
          </a:p>
        </p:txBody>
      </p:sp>
      <p:sp>
        <p:nvSpPr>
          <p:cNvPr id="16" name="Ellipszis 15"/>
          <p:cNvSpPr/>
          <p:nvPr/>
        </p:nvSpPr>
        <p:spPr>
          <a:xfrm>
            <a:off x="1243263" y="2858045"/>
            <a:ext cx="3070619" cy="13369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megszokás </a:t>
            </a:r>
            <a:r>
              <a:rPr lang="hu-HU" sz="1600" dirty="0"/>
              <a:t>veszélyének elfogadható szintre történő </a:t>
            </a:r>
            <a:r>
              <a:rPr lang="hu-HU" sz="1600" dirty="0" smtClean="0"/>
              <a:t>csökkentése</a:t>
            </a:r>
            <a:endParaRPr lang="hu-HU" sz="1600" dirty="0"/>
          </a:p>
        </p:txBody>
      </p:sp>
      <p:sp>
        <p:nvSpPr>
          <p:cNvPr id="21" name="Ellipszis 20"/>
          <p:cNvSpPr/>
          <p:nvPr/>
        </p:nvSpPr>
        <p:spPr>
          <a:xfrm>
            <a:off x="8400255" y="3933057"/>
            <a:ext cx="2628691" cy="880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megbízás </a:t>
            </a:r>
            <a:r>
              <a:rPr lang="hu-HU" dirty="0"/>
              <a:t>elutasításának </a:t>
            </a:r>
            <a:r>
              <a:rPr lang="hu-HU" dirty="0" smtClean="0"/>
              <a:t>esetei</a:t>
            </a:r>
            <a:endParaRPr lang="hu-HU" dirty="0"/>
          </a:p>
        </p:txBody>
      </p:sp>
      <p:sp>
        <p:nvSpPr>
          <p:cNvPr id="22" name="Ellipszis 21"/>
          <p:cNvSpPr/>
          <p:nvPr/>
        </p:nvSpPr>
        <p:spPr>
          <a:xfrm>
            <a:off x="7994621" y="4871969"/>
            <a:ext cx="3619863" cy="13202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/>
              <a:t>kötelező </a:t>
            </a:r>
            <a:r>
              <a:rPr lang="hu-HU" sz="1600" dirty="0" smtClean="0"/>
              <a:t>oktatás, </a:t>
            </a:r>
            <a:r>
              <a:rPr lang="hu-HU" sz="1600" dirty="0"/>
              <a:t>szakmai és szakirányú továbbképzéseken való </a:t>
            </a:r>
            <a:r>
              <a:rPr lang="hu-HU" sz="1600" dirty="0" smtClean="0"/>
              <a:t>részvétel</a:t>
            </a:r>
            <a:endParaRPr lang="hu-HU" sz="1600" dirty="0"/>
          </a:p>
        </p:txBody>
      </p:sp>
      <p:cxnSp>
        <p:nvCxnSpPr>
          <p:cNvPr id="23" name="Egyenes összekötő nyíllal 22"/>
          <p:cNvCxnSpPr/>
          <p:nvPr/>
        </p:nvCxnSpPr>
        <p:spPr>
          <a:xfrm flipV="1">
            <a:off x="6960097" y="3270562"/>
            <a:ext cx="605303" cy="4873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4" name="Egyenes összekötő nyíllal 23"/>
          <p:cNvCxnSpPr/>
          <p:nvPr/>
        </p:nvCxnSpPr>
        <p:spPr>
          <a:xfrm flipV="1">
            <a:off x="5314668" y="3270561"/>
            <a:ext cx="0" cy="487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5" name="Egyenes összekötő nyíllal 24"/>
          <p:cNvCxnSpPr/>
          <p:nvPr/>
        </p:nvCxnSpPr>
        <p:spPr>
          <a:xfrm flipV="1">
            <a:off x="7646861" y="3659201"/>
            <a:ext cx="657384" cy="2436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6" name="Egyenes összekötő nyíllal 25"/>
          <p:cNvCxnSpPr/>
          <p:nvPr/>
        </p:nvCxnSpPr>
        <p:spPr>
          <a:xfrm flipV="1">
            <a:off x="7728181" y="4320855"/>
            <a:ext cx="53288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7" name="Egyenes összekötő nyíllal 26"/>
          <p:cNvCxnSpPr/>
          <p:nvPr/>
        </p:nvCxnSpPr>
        <p:spPr>
          <a:xfrm>
            <a:off x="7594962" y="4819635"/>
            <a:ext cx="666100" cy="1836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9" name="Egyenes összekötő nyíllal 28"/>
          <p:cNvCxnSpPr/>
          <p:nvPr/>
        </p:nvCxnSpPr>
        <p:spPr>
          <a:xfrm flipH="1">
            <a:off x="4094371" y="4437112"/>
            <a:ext cx="465458" cy="3825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0" name="Egyenes összekötő nyíllal 29"/>
          <p:cNvCxnSpPr/>
          <p:nvPr/>
        </p:nvCxnSpPr>
        <p:spPr>
          <a:xfrm flipH="1" flipV="1">
            <a:off x="4244631" y="3659201"/>
            <a:ext cx="315199" cy="2738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31" name="Ellipszis 30"/>
          <p:cNvSpPr/>
          <p:nvPr/>
        </p:nvSpPr>
        <p:spPr>
          <a:xfrm>
            <a:off x="3845236" y="5415806"/>
            <a:ext cx="3637227" cy="109843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 megbízásokhoz kapcsolódó minőségellenőr személyére, alkalmassága és alkalmazása</a:t>
            </a:r>
            <a:endParaRPr lang="hu-HU" sz="1600" dirty="0"/>
          </a:p>
        </p:txBody>
      </p:sp>
      <p:cxnSp>
        <p:nvCxnSpPr>
          <p:cNvPr id="32" name="Egyenes összekötő nyíllal 31"/>
          <p:cNvCxnSpPr/>
          <p:nvPr/>
        </p:nvCxnSpPr>
        <p:spPr>
          <a:xfrm>
            <a:off x="5975684" y="4911484"/>
            <a:ext cx="1" cy="504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51200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155" y="443136"/>
            <a:ext cx="10640496" cy="648072"/>
          </a:xfrm>
        </p:spPr>
        <p:txBody>
          <a:bodyPr>
            <a:normAutofit/>
          </a:bodyPr>
          <a:lstStyle/>
          <a:p>
            <a:pPr algn="l"/>
            <a:r>
              <a:rPr lang="hu-HU" sz="2000" b="1" dirty="0" smtClean="0"/>
              <a:t>A cégszintű ellenőrzések során tapasztalt hiányosságok</a:t>
            </a:r>
            <a:endParaRPr lang="hu-HU" sz="2000" b="1" dirty="0"/>
          </a:p>
        </p:txBody>
      </p:sp>
      <p:sp>
        <p:nvSpPr>
          <p:cNvPr id="17" name="Háromszög 16"/>
          <p:cNvSpPr/>
          <p:nvPr/>
        </p:nvSpPr>
        <p:spPr>
          <a:xfrm>
            <a:off x="1103446" y="2276872"/>
            <a:ext cx="4224469" cy="3096344"/>
          </a:xfrm>
          <a:prstGeom prst="triangl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500" b="1" dirty="0" smtClean="0"/>
              <a:t>Szabályzatban meghatározottak ellenére</a:t>
            </a:r>
          </a:p>
        </p:txBody>
      </p:sp>
      <p:sp>
        <p:nvSpPr>
          <p:cNvPr id="18" name="Lekerekített téglalap 17"/>
          <p:cNvSpPr/>
          <p:nvPr/>
        </p:nvSpPr>
        <p:spPr>
          <a:xfrm>
            <a:off x="5979670" y="1768312"/>
            <a:ext cx="5684949" cy="868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dirty="0" smtClean="0"/>
              <a:t>a </a:t>
            </a:r>
            <a:r>
              <a:rPr lang="hu-HU" b="1" dirty="0" smtClean="0"/>
              <a:t>figyelemmel kísérés gyakorlata - </a:t>
            </a:r>
            <a:r>
              <a:rPr lang="hu-HU" dirty="0" smtClean="0"/>
              <a:t>jellemzően a kisebb könyvvizsgáló cégek esetében -  elmarad</a:t>
            </a:r>
          </a:p>
        </p:txBody>
      </p:sp>
      <p:sp>
        <p:nvSpPr>
          <p:cNvPr id="19" name="Lekerekített téglalap 18"/>
          <p:cNvSpPr/>
          <p:nvPr/>
        </p:nvSpPr>
        <p:spPr>
          <a:xfrm>
            <a:off x="5997403" y="2791976"/>
            <a:ext cx="5667216" cy="1429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1800" dirty="0" smtClean="0"/>
              <a:t>hiányoztak, vagy hiányosak voltak (új alkalmazottaktól bekért nyilatkozatok, hiányzó aláírás, időszak megjelölés, keltezés) a </a:t>
            </a:r>
            <a:r>
              <a:rPr lang="hu-HU" sz="1800" b="1" dirty="0" smtClean="0"/>
              <a:t>függetlenségi nyilatkozatok</a:t>
            </a:r>
            <a:endParaRPr lang="hu-HU" sz="1800" dirty="0" smtClean="0"/>
          </a:p>
        </p:txBody>
      </p:sp>
      <p:sp>
        <p:nvSpPr>
          <p:cNvPr id="20" name="Lekerekített téglalap 19"/>
          <p:cNvSpPr/>
          <p:nvPr/>
        </p:nvSpPr>
        <p:spPr>
          <a:xfrm>
            <a:off x="6096000" y="4365104"/>
            <a:ext cx="5568619" cy="20162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1800" dirty="0" smtClean="0"/>
              <a:t>a</a:t>
            </a:r>
            <a:r>
              <a:rPr lang="hu-HU" sz="1800" b="1" dirty="0" smtClean="0"/>
              <a:t> célkitűzésekre és a teljesítményértékelésekre </a:t>
            </a:r>
            <a:r>
              <a:rPr lang="hu-HU" sz="1800" dirty="0" smtClean="0"/>
              <a:t>vonatkozóan (mind partner, vezető könyvvizsgáló, és mind az alkalmazottak tekintetében) az írásbeli dokumentálás elmarad</a:t>
            </a:r>
          </a:p>
        </p:txBody>
      </p:sp>
    </p:spTree>
    <p:extLst>
      <p:ext uri="{BB962C8B-B14F-4D97-AF65-F5344CB8AC3E}">
        <p14:creationId xmlns:p14="http://schemas.microsoft.com/office/powerpoint/2010/main" val="23003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4617" y="692696"/>
            <a:ext cx="10911840" cy="1051560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/>
              <a:t>A cégszintű ellenőrzések során tapasztalt </a:t>
            </a:r>
            <a:r>
              <a:rPr lang="hu-HU" sz="2000" b="1" u="sng" dirty="0" smtClean="0"/>
              <a:t>SÚLYOS</a:t>
            </a:r>
            <a:r>
              <a:rPr lang="hu-HU" sz="2000" b="1" dirty="0" smtClean="0"/>
              <a:t> hiányosságok</a:t>
            </a:r>
            <a:endParaRPr lang="hu-HU" sz="2000" b="1" dirty="0"/>
          </a:p>
        </p:txBody>
      </p:sp>
      <p:sp>
        <p:nvSpPr>
          <p:cNvPr id="5" name="Lekerekített téglalap 4"/>
          <p:cNvSpPr/>
          <p:nvPr/>
        </p:nvSpPr>
        <p:spPr>
          <a:xfrm>
            <a:off x="3887754" y="4769419"/>
            <a:ext cx="7872875" cy="7755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hu-HU" sz="1800" dirty="0" smtClean="0"/>
              <a:t>A belső minőségellenőrök által terhelt minimális óraszám reálisan tükrözi-e az általuk elvégzett munkát. 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611544" y="5661249"/>
            <a:ext cx="7145664" cy="6949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hu-HU" sz="1800" dirty="0" smtClean="0"/>
              <a:t>Elsősorban a kisebb cégekre jellemző a szóban történő </a:t>
            </a:r>
            <a:r>
              <a:rPr lang="hu-HU" sz="1800" b="1" dirty="0" smtClean="0"/>
              <a:t>könyvvizsgálati ajánlatok megtétele</a:t>
            </a:r>
            <a:r>
              <a:rPr lang="hu-HU" sz="1800" dirty="0" smtClean="0"/>
              <a:t>. </a:t>
            </a:r>
          </a:p>
        </p:txBody>
      </p:sp>
      <p:sp>
        <p:nvSpPr>
          <p:cNvPr id="10" name="Lekerekített téglalap 9"/>
          <p:cNvSpPr/>
          <p:nvPr/>
        </p:nvSpPr>
        <p:spPr>
          <a:xfrm>
            <a:off x="5135894" y="2780929"/>
            <a:ext cx="6240693" cy="8395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 megbízáshoz kapcsolódó </a:t>
            </a:r>
            <a:r>
              <a:rPr lang="hu-HU" sz="1600" b="1" dirty="0" smtClean="0"/>
              <a:t>elfogadó nyilatkozat nem tartalmazott aláírást. </a:t>
            </a:r>
            <a:r>
              <a:rPr lang="hu-HU" sz="1600" i="1" dirty="0" smtClean="0"/>
              <a:t>(csak Word formátum)</a:t>
            </a:r>
          </a:p>
        </p:txBody>
      </p:sp>
      <p:sp>
        <p:nvSpPr>
          <p:cNvPr id="11" name="Lekerekített téglalap 10"/>
          <p:cNvSpPr/>
          <p:nvPr/>
        </p:nvSpPr>
        <p:spPr>
          <a:xfrm>
            <a:off x="527382" y="1916832"/>
            <a:ext cx="7065813" cy="7703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 könyvvizsgáló cég a könyvvizsgálati szolgáltatás mellett </a:t>
            </a:r>
            <a:r>
              <a:rPr lang="hu-HU" sz="1600" b="1" dirty="0" smtClean="0"/>
              <a:t>egyéb szakmai szolgáltatást </a:t>
            </a:r>
            <a:r>
              <a:rPr lang="hu-HU" sz="1600" dirty="0" smtClean="0"/>
              <a:t>is nyújtott az ügyfelei részére. </a:t>
            </a:r>
            <a:r>
              <a:rPr lang="hu-HU" sz="1600" i="1" dirty="0" smtClean="0"/>
              <a:t>(Bejárati ajtón két cégtábla)</a:t>
            </a:r>
          </a:p>
        </p:txBody>
      </p:sp>
      <p:sp>
        <p:nvSpPr>
          <p:cNvPr id="13" name="Lekerekített téglalap 12"/>
          <p:cNvSpPr/>
          <p:nvPr/>
        </p:nvSpPr>
        <p:spPr>
          <a:xfrm>
            <a:off x="584416" y="3789040"/>
            <a:ext cx="7527808" cy="8475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hu-HU" sz="1600" dirty="0" smtClean="0"/>
              <a:t>Az alkalmazott szoftver nem rendelkezik archiválási funkcióval, így a dokumentáció határidőben történő véglegesítésének ideje nem, vagy csak nehezen megállapítható. </a:t>
            </a:r>
          </a:p>
        </p:txBody>
      </p:sp>
    </p:spTree>
    <p:extLst>
      <p:ext uri="{BB962C8B-B14F-4D97-AF65-F5344CB8AC3E}">
        <p14:creationId xmlns:p14="http://schemas.microsoft.com/office/powerpoint/2010/main" val="280533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909976" y="261010"/>
            <a:ext cx="10363200" cy="79057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2400" b="1" dirty="0" smtClean="0">
                <a:latin typeface="+mj-lt"/>
                <a:cs typeface="+mj-cs"/>
              </a:rPr>
              <a:t>Közfelügyeleti minőségellenőrzés célja</a:t>
            </a:r>
            <a:endParaRPr lang="hu-HU" sz="2400" b="1" dirty="0">
              <a:latin typeface="+mj-lt"/>
              <a:cs typeface="+mj-cs"/>
            </a:endParaRPr>
          </a:p>
        </p:txBody>
      </p:sp>
      <p:sp>
        <p:nvSpPr>
          <p:cNvPr id="7171" name="Content Placeholder 4"/>
          <p:cNvSpPr>
            <a:spLocks noGrp="1"/>
          </p:cNvSpPr>
          <p:nvPr>
            <p:ph idx="13"/>
          </p:nvPr>
        </p:nvSpPr>
        <p:spPr>
          <a:xfrm>
            <a:off x="216568" y="1259305"/>
            <a:ext cx="11832093" cy="5410054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defRPr/>
            </a:pPr>
            <a:endParaRPr lang="hu-HU" sz="1900" dirty="0" smtClean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hu-HU" sz="1900" dirty="0" smtClean="0">
                <a:latin typeface="+mn-lt"/>
                <a:cs typeface="+mn-cs"/>
              </a:rPr>
              <a:t>A </a:t>
            </a:r>
            <a:r>
              <a:rPr lang="hu-HU" sz="1900" dirty="0">
                <a:latin typeface="+mn-lt"/>
                <a:cs typeface="+mn-cs"/>
              </a:rPr>
              <a:t>könyvvizsgálók, illetve a könyvvizsgáló cégek </a:t>
            </a:r>
            <a:r>
              <a:rPr lang="hu-HU" sz="1900" b="1" u="sng" dirty="0" smtClean="0">
                <a:latin typeface="+mn-lt"/>
                <a:cs typeface="+mn-cs"/>
              </a:rPr>
              <a:t>minőségellenőrzésének célja</a:t>
            </a:r>
            <a:r>
              <a:rPr lang="hu-HU" sz="1900" dirty="0" smtClean="0">
                <a:latin typeface="+mn-lt"/>
                <a:cs typeface="+mn-cs"/>
              </a:rPr>
              <a:t>, az általuk </a:t>
            </a:r>
            <a:r>
              <a:rPr lang="hu-HU" sz="1900" dirty="0">
                <a:latin typeface="+mn-lt"/>
                <a:cs typeface="+mn-cs"/>
              </a:rPr>
              <a:t>végzett </a:t>
            </a:r>
            <a:endParaRPr lang="hu-HU" sz="1900" dirty="0" smtClean="0">
              <a:latin typeface="+mn-lt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hu-HU" sz="1900" b="1" u="sng" dirty="0">
                <a:latin typeface="+mn-lt"/>
                <a:cs typeface="+mn-cs"/>
              </a:rPr>
              <a:t>k</a:t>
            </a:r>
            <a:r>
              <a:rPr lang="hu-HU" sz="1900" b="1" u="sng" dirty="0" smtClean="0">
                <a:latin typeface="+mn-lt"/>
                <a:cs typeface="+mn-cs"/>
              </a:rPr>
              <a:t>önyvvizsgálati munka </a:t>
            </a:r>
            <a:r>
              <a:rPr lang="hu-HU" sz="1900" b="1" u="sng" dirty="0">
                <a:latin typeface="+mn-lt"/>
                <a:cs typeface="+mn-cs"/>
              </a:rPr>
              <a:t>minőségének </a:t>
            </a:r>
            <a:r>
              <a:rPr lang="hu-HU" sz="1900" b="1" u="sng" dirty="0" smtClean="0">
                <a:latin typeface="+mn-lt"/>
                <a:cs typeface="+mn-cs"/>
              </a:rPr>
              <a:t>javítása</a:t>
            </a:r>
            <a:r>
              <a:rPr lang="hu-HU" sz="1900" dirty="0" smtClean="0">
                <a:latin typeface="+mn-lt"/>
                <a:cs typeface="+mn-cs"/>
              </a:rPr>
              <a:t>, 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hu-HU" sz="1900" dirty="0" smtClean="0">
                <a:latin typeface="+mn-lt"/>
                <a:cs typeface="+mn-cs"/>
              </a:rPr>
              <a:t>ezáltal </a:t>
            </a:r>
            <a:r>
              <a:rPr lang="hu-HU" sz="1900" dirty="0">
                <a:latin typeface="+mn-lt"/>
                <a:cs typeface="+mn-cs"/>
              </a:rPr>
              <a:t>a </a:t>
            </a:r>
            <a:r>
              <a:rPr lang="hu-HU" sz="1900" dirty="0" smtClean="0">
                <a:latin typeface="+mn-lt"/>
                <a:cs typeface="+mn-cs"/>
              </a:rPr>
              <a:t>könyvvizsgálók, könyvvizsgáló cégek </a:t>
            </a:r>
            <a:r>
              <a:rPr lang="hu-HU" sz="1900" b="1" dirty="0">
                <a:latin typeface="+mn-lt"/>
                <a:cs typeface="+mn-cs"/>
              </a:rPr>
              <a:t>t</a:t>
            </a:r>
            <a:r>
              <a:rPr lang="hu-HU" sz="1900" b="1" u="sng" dirty="0">
                <a:latin typeface="+mn-lt"/>
                <a:cs typeface="+mn-cs"/>
              </a:rPr>
              <a:t>ársadalmi elismerésének erősítése</a:t>
            </a:r>
            <a:r>
              <a:rPr lang="hu-HU" sz="1900" dirty="0">
                <a:latin typeface="+mn-lt"/>
                <a:cs typeface="+mn-cs"/>
              </a:rPr>
              <a:t>, a könyvvizsgálatok </a:t>
            </a:r>
            <a:r>
              <a:rPr lang="hu-HU" sz="1900" b="1" u="sng" dirty="0">
                <a:latin typeface="+mn-lt"/>
                <a:cs typeface="+mn-cs"/>
              </a:rPr>
              <a:t>társadalmi </a:t>
            </a:r>
            <a:r>
              <a:rPr lang="hu-HU" sz="1900" b="1" u="sng" dirty="0" smtClean="0">
                <a:latin typeface="+mn-lt"/>
                <a:cs typeface="+mn-cs"/>
              </a:rPr>
              <a:t>hitelességének </a:t>
            </a:r>
            <a:r>
              <a:rPr lang="hu-HU" sz="1900" b="1" u="sng" dirty="0">
                <a:latin typeface="+mn-lt"/>
                <a:cs typeface="+mn-cs"/>
              </a:rPr>
              <a:t>növelése</a:t>
            </a:r>
            <a:r>
              <a:rPr lang="hu-HU" sz="1900" dirty="0" smtClean="0">
                <a:latin typeface="+mn-lt"/>
                <a:cs typeface="+mn-cs"/>
              </a:rPr>
              <a:t>.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endParaRPr lang="hu-HU" sz="1900" dirty="0">
              <a:latin typeface="+mn-lt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hu-HU" sz="1900" dirty="0" smtClean="0">
                <a:latin typeface="+mn-lt"/>
                <a:cs typeface="+mn-cs"/>
              </a:rPr>
              <a:t>A minőség-ellenőrzés </a:t>
            </a:r>
            <a:r>
              <a:rPr lang="hu-HU" sz="1900" b="1" u="sng" dirty="0">
                <a:latin typeface="+mn-lt"/>
                <a:cs typeface="+mn-cs"/>
              </a:rPr>
              <a:t>nem</a:t>
            </a:r>
            <a:r>
              <a:rPr lang="hu-HU" sz="1900" dirty="0">
                <a:latin typeface="+mn-lt"/>
                <a:cs typeface="+mn-cs"/>
              </a:rPr>
              <a:t> ismételt </a:t>
            </a:r>
            <a:r>
              <a:rPr lang="hu-HU" sz="1900" dirty="0" smtClean="0">
                <a:latin typeface="+mn-lt"/>
                <a:cs typeface="+mn-cs"/>
              </a:rPr>
              <a:t>könyvvizsgálat!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endParaRPr lang="hu-HU" sz="1900" dirty="0">
              <a:latin typeface="+mn-lt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hu-HU" sz="1900" dirty="0" smtClean="0">
                <a:latin typeface="+mn-lt"/>
                <a:cs typeface="+mn-cs"/>
              </a:rPr>
              <a:t>A könyvvizsgálók, könyvvizsgáló cégek minőségellenőrzése annak megállapítására irányul, hogy a munkájuk során megfelelnek-e a hatályos szakmai standardok és keretelvek előírásainak.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endParaRPr lang="hu-HU" sz="1900" b="1" dirty="0" smtClean="0">
              <a:solidFill>
                <a:srgbClr val="FF0000"/>
              </a:solidFill>
              <a:latin typeface="+mn-lt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hu-HU" sz="1900" b="1" dirty="0" smtClean="0">
                <a:solidFill>
                  <a:srgbClr val="FF0000"/>
                </a:solidFill>
                <a:latin typeface="+mn-lt"/>
                <a:cs typeface="+mn-cs"/>
              </a:rPr>
              <a:t>Magyar </a:t>
            </a:r>
            <a:r>
              <a:rPr lang="hu-HU" sz="1900" b="1" dirty="0">
                <a:solidFill>
                  <a:srgbClr val="FF0000"/>
                </a:solidFill>
                <a:latin typeface="+mn-lt"/>
                <a:cs typeface="+mn-cs"/>
              </a:rPr>
              <a:t>nemzeti könyvvizsgálati standardok, valamint a belső minőségellenőrzésre vonatkozó nemzeti standardok </a:t>
            </a:r>
            <a:endParaRPr lang="hu-HU" sz="1900" b="1" dirty="0" smtClean="0">
              <a:solidFill>
                <a:srgbClr val="FF0000"/>
              </a:solidFill>
              <a:latin typeface="+mn-lt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hu-HU" sz="1900" b="1" dirty="0" smtClean="0">
                <a:solidFill>
                  <a:srgbClr val="FF0000"/>
                </a:solidFill>
                <a:latin typeface="+mn-lt"/>
                <a:cs typeface="+mn-cs"/>
              </a:rPr>
              <a:t>Számviteli </a:t>
            </a:r>
            <a:r>
              <a:rPr lang="hu-HU" sz="1900" b="1" dirty="0" err="1" smtClean="0">
                <a:solidFill>
                  <a:srgbClr val="FF0000"/>
                </a:solidFill>
                <a:latin typeface="+mn-lt"/>
                <a:cs typeface="+mn-cs"/>
              </a:rPr>
              <a:t>trv</a:t>
            </a:r>
            <a:r>
              <a:rPr lang="hu-HU" sz="1900" b="1" dirty="0" smtClean="0">
                <a:solidFill>
                  <a:srgbClr val="FF0000"/>
                </a:solidFill>
                <a:latin typeface="+mn-lt"/>
                <a:cs typeface="+mn-cs"/>
              </a:rPr>
              <a:t>., </a:t>
            </a:r>
            <a:r>
              <a:rPr lang="hu-HU" sz="1900" b="1" dirty="0" err="1" smtClean="0">
                <a:solidFill>
                  <a:srgbClr val="FF0000"/>
                </a:solidFill>
                <a:latin typeface="+mn-lt"/>
                <a:cs typeface="+mn-cs"/>
              </a:rPr>
              <a:t>IFRS-ek</a:t>
            </a:r>
            <a:endParaRPr lang="hu-HU" sz="19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95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120316" y="188641"/>
            <a:ext cx="11634361" cy="79057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2400" b="1" dirty="0" smtClean="0">
                <a:latin typeface="+mj-lt"/>
                <a:cs typeface="+mj-cs"/>
              </a:rPr>
              <a:t>Könyvvizsgálóknál, könyvvizsgáló cégeknél minőségellenőrzést folytathat le a:</a:t>
            </a:r>
            <a:endParaRPr lang="hu-HU" sz="2400" b="1" dirty="0">
              <a:latin typeface="+mj-lt"/>
              <a:cs typeface="+mj-cs"/>
            </a:endParaRPr>
          </a:p>
        </p:txBody>
      </p:sp>
      <p:sp>
        <p:nvSpPr>
          <p:cNvPr id="7171" name="Content Placeholder 4"/>
          <p:cNvSpPr>
            <a:spLocks noGrp="1"/>
          </p:cNvSpPr>
          <p:nvPr>
            <p:ph idx="13"/>
          </p:nvPr>
        </p:nvSpPr>
        <p:spPr>
          <a:xfrm>
            <a:off x="152400" y="980728"/>
            <a:ext cx="11896261" cy="576064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defRPr/>
            </a:pPr>
            <a:endParaRPr lang="hu-HU" sz="1900" b="1" u="sng" dirty="0" smtClean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hu-HU" sz="1900" b="1" u="sng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Magyar Könyvvizsgálói Kamara minőségellenőrzési bizottsága</a:t>
            </a:r>
            <a:r>
              <a:rPr lang="hu-HU" sz="1900" b="1" u="sng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: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endParaRPr lang="hu-HU" sz="1900" b="1" u="sng" dirty="0" smtClean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hu-HU" sz="1900" b="1" dirty="0">
                <a:latin typeface="+mn-lt"/>
                <a:cs typeface="+mn-cs"/>
              </a:rPr>
              <a:t>6 évente legalább </a:t>
            </a:r>
            <a:r>
              <a:rPr lang="hu-HU" sz="1900" b="1" dirty="0" smtClean="0">
                <a:latin typeface="+mn-lt"/>
                <a:cs typeface="+mn-cs"/>
              </a:rPr>
              <a:t>egyszer</a:t>
            </a:r>
            <a:r>
              <a:rPr lang="hu-HU" sz="1900" dirty="0" smtClean="0">
                <a:latin typeface="+mn-lt"/>
                <a:cs typeface="+mn-cs"/>
              </a:rPr>
              <a:t>, 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hu-HU" sz="1900" dirty="0" smtClean="0">
                <a:latin typeface="+mn-lt"/>
                <a:cs typeface="+mn-cs"/>
              </a:rPr>
              <a:t>a </a:t>
            </a:r>
            <a:r>
              <a:rPr lang="hu-HU" sz="1900" b="1" u="sng" dirty="0" smtClean="0">
                <a:latin typeface="+mn-lt"/>
                <a:cs typeface="+mn-cs"/>
              </a:rPr>
              <a:t>nem közérdeklődésre </a:t>
            </a:r>
            <a:r>
              <a:rPr lang="hu-HU" sz="1900" b="1" u="sng" dirty="0" err="1" smtClean="0">
                <a:latin typeface="+mn-lt"/>
                <a:cs typeface="+mn-cs"/>
              </a:rPr>
              <a:t>számottartó</a:t>
            </a:r>
            <a:r>
              <a:rPr lang="hu-HU" sz="1900" b="1" u="sng" dirty="0" smtClean="0">
                <a:latin typeface="+mn-lt"/>
                <a:cs typeface="+mn-cs"/>
              </a:rPr>
              <a:t> </a:t>
            </a:r>
            <a:r>
              <a:rPr lang="hu-HU" sz="1900" dirty="0" smtClean="0">
                <a:latin typeface="+mn-lt"/>
                <a:cs typeface="+mn-cs"/>
              </a:rPr>
              <a:t>gazdálkodó könyvvizsgálatát ellátó könyvvizsgálóknál, könyvvizsgáló cégeknél.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hu-HU" sz="1900" dirty="0" smtClean="0">
                <a:latin typeface="+mn-lt"/>
                <a:cs typeface="+mn-cs"/>
              </a:rPr>
              <a:t>A minőségellenőrzési rendszer működését </a:t>
            </a:r>
            <a:r>
              <a:rPr lang="hu-HU" sz="1900" dirty="0">
                <a:latin typeface="+mn-lt"/>
                <a:cs typeface="+mn-cs"/>
              </a:rPr>
              <a:t>évente ellenőrzi </a:t>
            </a:r>
            <a:r>
              <a:rPr lang="hu-HU" sz="1900" dirty="0" smtClean="0">
                <a:latin typeface="+mn-lt"/>
                <a:cs typeface="+mn-cs"/>
              </a:rPr>
              <a:t>a Könyvvizsgálói </a:t>
            </a:r>
            <a:r>
              <a:rPr lang="hu-HU" sz="1900" dirty="0">
                <a:latin typeface="+mn-lt"/>
                <a:cs typeface="+mn-cs"/>
              </a:rPr>
              <a:t>közfelügyeleti hatóság .</a:t>
            </a:r>
            <a:endParaRPr lang="hu-HU" sz="1900" dirty="0" smtClean="0">
              <a:latin typeface="+mn-lt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endParaRPr lang="hu-HU" sz="1900" b="1" u="sng" dirty="0" smtClean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hu-HU" sz="1900" b="1" u="sng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hu-HU" sz="1900" b="1" u="sng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Könyvvizsgálói közfelügyeleti hatóság: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endParaRPr lang="hu-HU" sz="1900" b="1" u="sng" dirty="0" smtClean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hu-HU" sz="1900" b="1" dirty="0">
                <a:solidFill>
                  <a:srgbClr val="FF0000"/>
                </a:solidFill>
                <a:latin typeface="+mn-lt"/>
                <a:cs typeface="+mn-cs"/>
              </a:rPr>
              <a:t>legalább 3 évente</a:t>
            </a:r>
            <a:r>
              <a:rPr lang="hu-HU" sz="190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, </a:t>
            </a:r>
            <a:r>
              <a:rPr lang="hu-HU" sz="1900" dirty="0" smtClean="0">
                <a:latin typeface="+mn-lt"/>
                <a:cs typeface="+mn-cs"/>
              </a:rPr>
              <a:t>a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hu-HU" sz="1900" b="1" u="sng" dirty="0">
                <a:latin typeface="+mn-lt"/>
                <a:cs typeface="+mn-cs"/>
              </a:rPr>
              <a:t>k</a:t>
            </a:r>
            <a:r>
              <a:rPr lang="hu-HU" sz="1900" b="1" u="sng" dirty="0" smtClean="0">
                <a:latin typeface="+mn-lt"/>
                <a:cs typeface="+mn-cs"/>
              </a:rPr>
              <a:t>özérdeklődésre </a:t>
            </a:r>
            <a:r>
              <a:rPr lang="hu-HU" sz="1900" b="1" u="sng" dirty="0" err="1">
                <a:latin typeface="+mn-lt"/>
                <a:cs typeface="+mn-cs"/>
              </a:rPr>
              <a:t>számottartó</a:t>
            </a:r>
            <a:r>
              <a:rPr lang="hu-HU" sz="1900" b="1" u="sng" dirty="0">
                <a:latin typeface="+mn-lt"/>
                <a:cs typeface="+mn-cs"/>
              </a:rPr>
              <a:t> </a:t>
            </a:r>
            <a:r>
              <a:rPr lang="hu-HU" sz="1900" dirty="0">
                <a:latin typeface="+mn-lt"/>
                <a:cs typeface="+mn-cs"/>
              </a:rPr>
              <a:t>gazdálkodó könyvvizsgálatát ellátó </a:t>
            </a:r>
            <a:r>
              <a:rPr lang="hu-HU" sz="1900" dirty="0" smtClean="0">
                <a:latin typeface="+mn-lt"/>
                <a:cs typeface="+mn-cs"/>
              </a:rPr>
              <a:t>könyvvizsgálóknál, </a:t>
            </a:r>
            <a:r>
              <a:rPr lang="hu-HU" sz="1900" dirty="0">
                <a:latin typeface="+mn-lt"/>
                <a:cs typeface="+mn-cs"/>
              </a:rPr>
              <a:t>könyvvizsgáló </a:t>
            </a:r>
            <a:r>
              <a:rPr lang="hu-HU" sz="1900" dirty="0" smtClean="0">
                <a:latin typeface="+mn-lt"/>
                <a:cs typeface="+mn-cs"/>
              </a:rPr>
              <a:t>cégeknél</a:t>
            </a:r>
            <a:endParaRPr lang="hu-HU" sz="19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981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216568" y="188641"/>
            <a:ext cx="11634120" cy="79057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2400" b="1" dirty="0" smtClean="0">
                <a:latin typeface="+mj-lt"/>
                <a:cs typeface="+mj-cs"/>
              </a:rPr>
              <a:t/>
            </a:r>
            <a:br>
              <a:rPr lang="hu-HU" sz="2400" b="1" dirty="0" smtClean="0">
                <a:latin typeface="+mj-lt"/>
                <a:cs typeface="+mj-cs"/>
              </a:rPr>
            </a:br>
            <a:r>
              <a:rPr lang="hu-HU" sz="2400" b="1" dirty="0" smtClean="0">
                <a:latin typeface="+mj-lt"/>
                <a:cs typeface="+mj-cs"/>
              </a:rPr>
              <a:t>Minőség-ellenőrzések típusai</a:t>
            </a:r>
            <a:endParaRPr lang="hu-HU" sz="2400" b="1" dirty="0">
              <a:latin typeface="+mj-lt"/>
              <a:cs typeface="+mj-cs"/>
            </a:endParaRPr>
          </a:p>
        </p:txBody>
      </p:sp>
      <p:sp>
        <p:nvSpPr>
          <p:cNvPr id="7171" name="Content Placeholder 4"/>
          <p:cNvSpPr>
            <a:spLocks noGrp="1"/>
          </p:cNvSpPr>
          <p:nvPr>
            <p:ph idx="13"/>
          </p:nvPr>
        </p:nvSpPr>
        <p:spPr>
          <a:xfrm>
            <a:off x="1391477" y="908720"/>
            <a:ext cx="10657184" cy="5832648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defRPr/>
            </a:pPr>
            <a:endParaRPr lang="hu-HU" sz="1900" b="1" u="sng" dirty="0" smtClean="0">
              <a:latin typeface="+mn-lt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hu-HU" sz="1900" b="1" u="sng" dirty="0" smtClean="0">
                <a:solidFill>
                  <a:srgbClr val="FF0000"/>
                </a:solidFill>
                <a:latin typeface="+mn-lt"/>
                <a:cs typeface="+mn-cs"/>
              </a:rPr>
              <a:t>Iránya szerint megkülönböztethetünk: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endParaRPr lang="hu-HU" sz="1900" b="1" u="sng" dirty="0">
              <a:latin typeface="+mn-lt"/>
              <a:cs typeface="+mn-cs"/>
            </a:endParaRPr>
          </a:p>
          <a:p>
            <a:pPr marL="342900" indent="-342900" algn="ctr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sz="1900" dirty="0" smtClean="0">
                <a:latin typeface="+mn-lt"/>
                <a:cs typeface="+mn-cs"/>
              </a:rPr>
              <a:t>Könyvvizsgálati megbízásokra irányuló,</a:t>
            </a:r>
          </a:p>
          <a:p>
            <a:pPr marL="342900" indent="-342900" algn="ctr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hu-HU" sz="1900" dirty="0" smtClean="0">
              <a:latin typeface="+mn-lt"/>
              <a:cs typeface="+mn-cs"/>
            </a:endParaRPr>
          </a:p>
          <a:p>
            <a:pPr marL="342900" indent="-342900" algn="ctr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sz="1900" dirty="0" smtClean="0">
                <a:latin typeface="+mn-lt"/>
                <a:cs typeface="+mn-cs"/>
              </a:rPr>
              <a:t>Könyvvizsgáló cég minőségbiztosítási rendszereire irányuló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endParaRPr lang="hu-HU" sz="1900" b="1" u="sng" dirty="0">
              <a:latin typeface="+mn-lt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hu-HU" sz="1900" b="1" u="sng" dirty="0" smtClean="0">
                <a:solidFill>
                  <a:srgbClr val="FF0000"/>
                </a:solidFill>
                <a:latin typeface="+mn-lt"/>
                <a:cs typeface="+mn-cs"/>
              </a:rPr>
              <a:t>Típusa </a:t>
            </a:r>
            <a:r>
              <a:rPr lang="hu-HU" sz="1900" b="1" u="sng" dirty="0">
                <a:solidFill>
                  <a:srgbClr val="FF0000"/>
                </a:solidFill>
                <a:latin typeface="+mn-lt"/>
                <a:cs typeface="+mn-cs"/>
              </a:rPr>
              <a:t>szerint </a:t>
            </a:r>
            <a:r>
              <a:rPr lang="hu-HU" sz="1900" b="1" u="sng" dirty="0" smtClean="0">
                <a:solidFill>
                  <a:srgbClr val="FF0000"/>
                </a:solidFill>
                <a:latin typeface="+mn-lt"/>
                <a:cs typeface="+mn-cs"/>
              </a:rPr>
              <a:t>megkülönböztethetünk: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endParaRPr lang="hu-HU" sz="1900" b="1" u="sng" dirty="0" smtClean="0">
              <a:latin typeface="+mn-lt"/>
              <a:cs typeface="+mn-cs"/>
            </a:endParaRPr>
          </a:p>
          <a:p>
            <a:pPr marL="342900" indent="-342900" algn="ctr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sz="1900" u="sng" dirty="0" smtClean="0">
                <a:latin typeface="+mn-lt"/>
                <a:cs typeface="+mn-cs"/>
              </a:rPr>
              <a:t>„</a:t>
            </a:r>
            <a:r>
              <a:rPr lang="hu-HU" sz="1900" dirty="0" smtClean="0">
                <a:latin typeface="+mn-lt"/>
                <a:cs typeface="+mn-cs"/>
              </a:rPr>
              <a:t>Normál” minőségellenőrzést,</a:t>
            </a:r>
          </a:p>
          <a:p>
            <a:pPr marL="342900" indent="-342900" algn="ctr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hu-HU" sz="1900" dirty="0" smtClean="0">
              <a:latin typeface="+mn-lt"/>
              <a:cs typeface="+mn-cs"/>
            </a:endParaRPr>
          </a:p>
          <a:p>
            <a:pPr marL="342900" indent="-342900" algn="ctr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sz="1900" dirty="0" smtClean="0">
                <a:latin typeface="+mn-lt"/>
                <a:cs typeface="+mn-cs"/>
              </a:rPr>
              <a:t>Rendkívüli minőségellenőrzést,</a:t>
            </a:r>
          </a:p>
          <a:p>
            <a:pPr marL="342900" indent="-342900" algn="ctr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hu-HU" sz="1900" dirty="0" smtClean="0">
              <a:latin typeface="+mn-lt"/>
              <a:cs typeface="+mn-cs"/>
            </a:endParaRPr>
          </a:p>
          <a:p>
            <a:pPr marL="342900" indent="-342900" algn="ctr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sz="1900" dirty="0" smtClean="0">
                <a:latin typeface="+mn-lt"/>
                <a:cs typeface="+mn-cs"/>
              </a:rPr>
              <a:t>Közvetlen vizsgálatot</a:t>
            </a:r>
            <a:endParaRPr lang="hu-HU" sz="19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55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96253" y="116632"/>
            <a:ext cx="11658424" cy="79057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2400" b="1" dirty="0"/>
              <a:t>Normál és rendkívüli </a:t>
            </a:r>
            <a:r>
              <a:rPr lang="hu-HU" sz="2400" b="1" dirty="0" smtClean="0"/>
              <a:t>m</a:t>
            </a:r>
            <a:r>
              <a:rPr lang="hu-HU" sz="2400" b="1" dirty="0" smtClean="0">
                <a:latin typeface="+mj-lt"/>
                <a:cs typeface="+mj-cs"/>
              </a:rPr>
              <a:t>inőség-ellenőrzési eljárás lefolytatása 1.</a:t>
            </a:r>
            <a:endParaRPr lang="hu-HU" sz="2400" b="1" dirty="0">
              <a:latin typeface="+mj-lt"/>
              <a:cs typeface="+mj-cs"/>
            </a:endParaRPr>
          </a:p>
        </p:txBody>
      </p:sp>
      <p:sp>
        <p:nvSpPr>
          <p:cNvPr id="7171" name="Content Placeholder 4"/>
          <p:cNvSpPr>
            <a:spLocks noGrp="1"/>
          </p:cNvSpPr>
          <p:nvPr>
            <p:ph idx="13"/>
          </p:nvPr>
        </p:nvSpPr>
        <p:spPr>
          <a:xfrm>
            <a:off x="1391477" y="1052736"/>
            <a:ext cx="10657184" cy="5688632"/>
          </a:xfrm>
        </p:spPr>
        <p:txBody>
          <a:bodyPr>
            <a:normAutofit/>
          </a:bodyPr>
          <a:lstStyle/>
          <a:p>
            <a:pPr marL="457200" indent="-457200" algn="just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u-HU" sz="1900" b="1" u="sng" dirty="0" smtClean="0">
                <a:latin typeface="+mn-lt"/>
                <a:cs typeface="+mn-cs"/>
              </a:rPr>
              <a:t>Adatszolgáltatás:</a:t>
            </a:r>
            <a:r>
              <a:rPr lang="hu-HU" sz="1900" b="1" dirty="0" smtClean="0">
                <a:latin typeface="+mn-lt"/>
                <a:cs typeface="+mn-cs"/>
              </a:rPr>
              <a:t> </a:t>
            </a:r>
          </a:p>
          <a:p>
            <a:pPr marL="625475" lvl="1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sz="1900" dirty="0"/>
              <a:t>közérdeklődésre számot tartó gazdálkodónál jogszabályi kötelezettségen alapuló könyvvizsgálói tevékenységet ellátó kamarai tag könyvvizsgáló vagy a könyvvizsgáló cég évente </a:t>
            </a:r>
            <a:r>
              <a:rPr lang="hu-HU" sz="1900" b="1" u="sng" dirty="0"/>
              <a:t>december 31-ig tájékoztatja </a:t>
            </a:r>
            <a:r>
              <a:rPr lang="hu-HU" sz="1900" dirty="0"/>
              <a:t>a közfelügyeleti hatóságot.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lang="hu-HU" sz="1900" dirty="0" smtClean="0">
              <a:latin typeface="+mn-lt"/>
              <a:cs typeface="+mn-cs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u-HU" sz="1900" b="1" u="sng" dirty="0" smtClean="0">
                <a:latin typeface="+mn-lt"/>
                <a:cs typeface="+mn-cs"/>
              </a:rPr>
              <a:t>Éves munkaterv:</a:t>
            </a:r>
          </a:p>
          <a:p>
            <a:pPr marL="739775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sz="1900" dirty="0" smtClean="0"/>
              <a:t>Következő </a:t>
            </a:r>
            <a:r>
              <a:rPr lang="hu-HU" sz="1900" dirty="0"/>
              <a:t>év </a:t>
            </a:r>
            <a:r>
              <a:rPr lang="hu-HU" sz="1900" b="1" u="sng" dirty="0" smtClean="0"/>
              <a:t>április 30.-</a:t>
            </a:r>
            <a:r>
              <a:rPr lang="hu-HU" sz="1900" b="1" u="sng" dirty="0"/>
              <a:t>ig</a:t>
            </a:r>
            <a:r>
              <a:rPr lang="hu-HU" sz="1900" b="1" dirty="0"/>
              <a:t> </a:t>
            </a:r>
            <a:r>
              <a:rPr lang="hu-HU" sz="1900" dirty="0"/>
              <a:t>az Egységes Kormányzati Portálon hozza nyilvánosságra </a:t>
            </a:r>
            <a:endParaRPr lang="hu-HU" sz="1900" dirty="0" smtClean="0"/>
          </a:p>
          <a:p>
            <a:pPr marL="739775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sz="1900" dirty="0"/>
              <a:t>Tartalmazza, hogy </a:t>
            </a:r>
            <a:r>
              <a:rPr lang="hu-HU" sz="1900" dirty="0" smtClean="0"/>
              <a:t>adott évben, mely könyvvizsgálónál, </a:t>
            </a:r>
            <a:r>
              <a:rPr lang="hu-HU" sz="1900" dirty="0"/>
              <a:t>illetve könyvvizsgáló </a:t>
            </a:r>
            <a:r>
              <a:rPr lang="hu-HU" sz="1900" dirty="0" smtClean="0"/>
              <a:t>cégnél </a:t>
            </a:r>
            <a:r>
              <a:rPr lang="hu-HU" sz="1900" dirty="0"/>
              <a:t>fog minőségellenőrzést </a:t>
            </a:r>
            <a:r>
              <a:rPr lang="hu-HU" sz="1900" dirty="0" smtClean="0"/>
              <a:t>tartani.</a:t>
            </a:r>
          </a:p>
          <a:p>
            <a:pPr marL="739775" lvl="1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1900" dirty="0"/>
          </a:p>
          <a:p>
            <a:pPr marL="457200" indent="-457200" algn="just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u-HU" sz="1900" b="1" u="sng" dirty="0" smtClean="0">
                <a:latin typeface="+mn-lt"/>
                <a:cs typeface="+mn-cs"/>
              </a:rPr>
              <a:t>Tájékoztatás:</a:t>
            </a:r>
          </a:p>
          <a:p>
            <a:pPr marL="739775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sz="1900" dirty="0"/>
              <a:t>Tájékoztató levél kiküldése azon </a:t>
            </a:r>
            <a:r>
              <a:rPr lang="hu-HU" sz="1900" dirty="0" smtClean="0"/>
              <a:t>könyvvizsgálóknak, </a:t>
            </a:r>
            <a:r>
              <a:rPr lang="hu-HU" sz="1900" dirty="0"/>
              <a:t>illetve könyvvizsgáló cégek képviselőinek, amelyeket adott évben </a:t>
            </a:r>
            <a:r>
              <a:rPr lang="hu-HU" sz="1900" dirty="0" smtClean="0"/>
              <a:t>minőségellenőrzésre </a:t>
            </a:r>
            <a:r>
              <a:rPr lang="hu-HU" sz="1900" dirty="0"/>
              <a:t>jelölt ki a KKH</a:t>
            </a:r>
            <a:r>
              <a:rPr lang="hu-HU" sz="1900" dirty="0" smtClean="0"/>
              <a:t>. </a:t>
            </a:r>
          </a:p>
          <a:p>
            <a:pPr marL="282575" lvl="1" indent="0" algn="just" eaLnBrk="1" fontAlgn="auto" hangingPunct="1">
              <a:spcAft>
                <a:spcPts val="0"/>
              </a:spcAft>
              <a:buNone/>
              <a:defRPr/>
            </a:pPr>
            <a:r>
              <a:rPr lang="hu-HU" sz="1900" b="1" dirty="0" smtClean="0"/>
              <a:t>		</a:t>
            </a:r>
            <a:r>
              <a:rPr lang="hu-HU" sz="1900" b="1" u="sng" dirty="0" smtClean="0"/>
              <a:t>Nem jelenti </a:t>
            </a:r>
            <a:r>
              <a:rPr lang="hu-HU" sz="1900" dirty="0" smtClean="0"/>
              <a:t>a minőségellenőrzési eljárás megindítását.</a:t>
            </a:r>
            <a:endParaRPr lang="hu-HU" sz="1900" dirty="0"/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1900" b="1" u="sng" dirty="0" smtClean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2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296779" y="116632"/>
            <a:ext cx="11553909" cy="79057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2400" b="1" dirty="0"/>
              <a:t>Normál és rendkívüli </a:t>
            </a:r>
            <a:r>
              <a:rPr lang="hu-HU" sz="2400" b="1" dirty="0" smtClean="0"/>
              <a:t>m</a:t>
            </a:r>
            <a:r>
              <a:rPr lang="hu-HU" sz="2400" b="1" dirty="0" smtClean="0">
                <a:latin typeface="+mj-lt"/>
                <a:cs typeface="+mj-cs"/>
              </a:rPr>
              <a:t>inőség-ellenőrzési eljárás</a:t>
            </a:r>
            <a:endParaRPr lang="hu-HU" sz="2400" b="1" dirty="0">
              <a:latin typeface="+mj-lt"/>
              <a:cs typeface="+mj-cs"/>
            </a:endParaRPr>
          </a:p>
        </p:txBody>
      </p:sp>
      <p:sp>
        <p:nvSpPr>
          <p:cNvPr id="7171" name="Content Placeholder 4"/>
          <p:cNvSpPr>
            <a:spLocks noGrp="1"/>
          </p:cNvSpPr>
          <p:nvPr>
            <p:ph idx="13"/>
          </p:nvPr>
        </p:nvSpPr>
        <p:spPr>
          <a:xfrm>
            <a:off x="216568" y="1052736"/>
            <a:ext cx="11832093" cy="5688632"/>
          </a:xfrm>
        </p:spPr>
        <p:txBody>
          <a:bodyPr>
            <a:normAutofit/>
          </a:bodyPr>
          <a:lstStyle/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hu-HU" sz="2300" b="1" u="sng" dirty="0" smtClean="0">
                <a:latin typeface="+mn-lt"/>
                <a:cs typeface="+mn-cs"/>
              </a:rPr>
              <a:t>Értesítés </a:t>
            </a:r>
            <a:r>
              <a:rPr lang="hu-HU" sz="2300" b="1" u="sng" dirty="0">
                <a:latin typeface="+mn-lt"/>
                <a:cs typeface="+mn-cs"/>
              </a:rPr>
              <a:t>a minőségellenőrzési eljárás </a:t>
            </a:r>
            <a:r>
              <a:rPr lang="hu-HU" sz="2300" b="1" u="sng" dirty="0" smtClean="0">
                <a:latin typeface="+mn-lt"/>
                <a:cs typeface="+mn-cs"/>
              </a:rPr>
              <a:t>elindításáról (1): </a:t>
            </a:r>
          </a:p>
          <a:p>
            <a:pPr marL="739775" lvl="1" indent="-457200" algn="just">
              <a:buFont typeface="Wingdings" panose="05000000000000000000" pitchFamily="2" charset="2"/>
              <a:buChar char="q"/>
              <a:defRPr/>
            </a:pPr>
            <a:r>
              <a:rPr lang="hu-HU" sz="2100" dirty="0"/>
              <a:t>Hatósági eljárás, melyet </a:t>
            </a:r>
            <a:r>
              <a:rPr lang="hu-HU" sz="2100" dirty="0" smtClean="0"/>
              <a:t>az </a:t>
            </a:r>
            <a:r>
              <a:rPr lang="hu-HU" sz="2100" dirty="0"/>
              <a:t>általános közigazgatási rendtartásról szóló 2016. évi CL. törvény </a:t>
            </a:r>
            <a:r>
              <a:rPr lang="hu-HU" sz="2100" dirty="0" smtClean="0"/>
              <a:t>(</a:t>
            </a:r>
            <a:r>
              <a:rPr lang="hu-HU" sz="2100" b="1" u="sng" dirty="0" err="1" smtClean="0"/>
              <a:t>Ákr</a:t>
            </a:r>
            <a:r>
              <a:rPr lang="hu-HU" sz="2100" b="1" u="sng" dirty="0" smtClean="0"/>
              <a:t>.</a:t>
            </a:r>
            <a:r>
              <a:rPr lang="hu-HU" sz="2100" dirty="0" smtClean="0"/>
              <a:t>) </a:t>
            </a:r>
            <a:r>
              <a:rPr lang="hu-HU" sz="2100" dirty="0"/>
              <a:t>alapján kell </a:t>
            </a:r>
            <a:r>
              <a:rPr lang="hu-HU" sz="2100" dirty="0" smtClean="0"/>
              <a:t>lefolytatni.</a:t>
            </a:r>
            <a:endParaRPr lang="hu-HU" sz="2100" dirty="0"/>
          </a:p>
          <a:p>
            <a:pPr marL="739775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sz="2100" dirty="0"/>
              <a:t>Ügyintézési határidő: </a:t>
            </a:r>
            <a:r>
              <a:rPr lang="hu-HU" sz="2100" b="1" u="sng" dirty="0">
                <a:solidFill>
                  <a:srgbClr val="FF0000"/>
                </a:solidFill>
              </a:rPr>
              <a:t>9</a:t>
            </a:r>
            <a:r>
              <a:rPr lang="hu-HU" sz="2100" b="1" u="sng" dirty="0" smtClean="0">
                <a:solidFill>
                  <a:srgbClr val="FF0000"/>
                </a:solidFill>
              </a:rPr>
              <a:t>0 </a:t>
            </a:r>
            <a:r>
              <a:rPr lang="hu-HU" sz="2100" b="1" u="sng" dirty="0">
                <a:solidFill>
                  <a:srgbClr val="FF0000"/>
                </a:solidFill>
              </a:rPr>
              <a:t>nap</a:t>
            </a:r>
            <a:r>
              <a:rPr lang="hu-HU" sz="2100" dirty="0"/>
              <a:t>, </a:t>
            </a:r>
            <a:r>
              <a:rPr lang="hu-HU" sz="2100" dirty="0" smtClean="0"/>
              <a:t>de nem </a:t>
            </a:r>
            <a:r>
              <a:rPr lang="hu-HU" sz="2100" b="1" u="sng" dirty="0" smtClean="0"/>
              <a:t>meghosszabbítható</a:t>
            </a:r>
            <a:r>
              <a:rPr lang="hu-HU" sz="2100" dirty="0" smtClean="0"/>
              <a:t>.</a:t>
            </a:r>
          </a:p>
          <a:p>
            <a:pPr marL="739775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sz="2100" dirty="0"/>
              <a:t>Az értesítő levél kiküldése előtt az ellenőr telefonon, elektronikus levélben vagy telefaxon előzetesen egyeztet az ellenőrzöttel az ellenőrzés helyszínéről és </a:t>
            </a:r>
            <a:r>
              <a:rPr lang="hu-HU" sz="2100" dirty="0" smtClean="0"/>
              <a:t>időpontjáról.</a:t>
            </a:r>
            <a:endParaRPr lang="hu-HU" sz="2100" dirty="0"/>
          </a:p>
          <a:p>
            <a:pPr marL="739775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sz="2100" b="1" u="sng" dirty="0" smtClean="0"/>
              <a:t>a </a:t>
            </a:r>
            <a:r>
              <a:rPr lang="hu-HU" sz="2100" b="1" u="sng" dirty="0"/>
              <a:t>helyszíni ellenőrzés előtt </a:t>
            </a:r>
            <a:r>
              <a:rPr lang="hu-HU" sz="2100" b="1" u="sng" dirty="0">
                <a:solidFill>
                  <a:srgbClr val="FF0000"/>
                </a:solidFill>
              </a:rPr>
              <a:t>8</a:t>
            </a:r>
            <a:r>
              <a:rPr lang="hu-HU" sz="2100" b="1" u="sng" dirty="0" smtClean="0">
                <a:solidFill>
                  <a:srgbClr val="FF0000"/>
                </a:solidFill>
              </a:rPr>
              <a:t> </a:t>
            </a:r>
            <a:r>
              <a:rPr lang="hu-HU" sz="2100" b="1" u="sng" dirty="0">
                <a:solidFill>
                  <a:srgbClr val="FF0000"/>
                </a:solidFill>
              </a:rPr>
              <a:t>nappal </a:t>
            </a:r>
            <a:r>
              <a:rPr lang="hu-HU" sz="2100" dirty="0" smtClean="0"/>
              <a:t>a minőségellenőrzési eljárás megindításáról szóló értesítést meg kell küldeni az ellenőrzött részére, mely tartalmazza:</a:t>
            </a:r>
          </a:p>
          <a:p>
            <a:pPr marL="977900" lvl="2" indent="-457200" algn="just" eaLnBrk="1" fontAlgn="auto" hangingPunct="1"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hu-HU" sz="1900" dirty="0"/>
              <a:t>az eljárás megindításának </a:t>
            </a:r>
            <a:r>
              <a:rPr lang="hu-HU" sz="1900" dirty="0" smtClean="0"/>
              <a:t>napját;</a:t>
            </a:r>
          </a:p>
          <a:p>
            <a:pPr marL="977900" lvl="2" indent="-457200" algn="just" eaLnBrk="1" fontAlgn="auto" hangingPunct="1"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hu-HU" sz="1900" dirty="0"/>
              <a:t>a minőségellenőrzés alá vont megbízások </a:t>
            </a:r>
            <a:r>
              <a:rPr lang="hu-HU" sz="1900" dirty="0" smtClean="0"/>
              <a:t>megnevezését, azonosítását </a:t>
            </a:r>
            <a:r>
              <a:rPr lang="hu-HU" sz="1900" dirty="0"/>
              <a:t>és a vizsgált </a:t>
            </a:r>
            <a:r>
              <a:rPr lang="hu-HU" sz="1900" dirty="0" smtClean="0"/>
              <a:t>időszakot;</a:t>
            </a:r>
          </a:p>
          <a:p>
            <a:pPr marL="977900" lvl="2" indent="-457200" algn="just" eaLnBrk="1" fontAlgn="auto" hangingPunct="1"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hu-HU" sz="1900" dirty="0"/>
              <a:t>könyvvizsgáló cég esetén azt is, hogy a minőségellenőrzés a belső minőségellenőrzési rendszer értékelésére terjed ki, melynek során az egyes megbízások minőségellenőrzésének eredményét is figyelembe kell </a:t>
            </a:r>
            <a:r>
              <a:rPr lang="hu-HU" sz="1900" dirty="0" smtClean="0"/>
              <a:t>venni</a:t>
            </a:r>
            <a:r>
              <a:rPr lang="hu-HU" sz="1900" dirty="0"/>
              <a:t>;</a:t>
            </a:r>
            <a:endParaRPr lang="hu-HU" sz="1900" dirty="0" smtClean="0"/>
          </a:p>
          <a:p>
            <a:pPr marL="977900" lvl="2" indent="-457200" algn="just" eaLnBrk="1" fontAlgn="auto" hangingPunct="1"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hu-HU" sz="1900" dirty="0"/>
              <a:t>az ellenőrzés </a:t>
            </a:r>
            <a:r>
              <a:rPr lang="hu-HU" sz="1900" dirty="0" smtClean="0"/>
              <a:t>dátumát;</a:t>
            </a:r>
          </a:p>
          <a:p>
            <a:pPr marL="977900" lvl="2" indent="-457200" algn="just" eaLnBrk="1" fontAlgn="auto" hangingPunct="1"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hu-HU" sz="1900" dirty="0"/>
              <a:t>az ellenőrzés  </a:t>
            </a:r>
            <a:r>
              <a:rPr lang="hu-HU" sz="1900" dirty="0" smtClean="0"/>
              <a:t>helyszínét;</a:t>
            </a:r>
          </a:p>
          <a:p>
            <a:pPr marL="977900" lvl="2" indent="-457200" algn="just" eaLnBrk="1" fontAlgn="auto" hangingPunct="1"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hu-HU" sz="1900" dirty="0" smtClean="0"/>
              <a:t>Az eljárásban részt vevő ellenőrök, illetve közreműködő minőségellenőrök megnevezését;</a:t>
            </a:r>
          </a:p>
        </p:txBody>
      </p:sp>
    </p:spTree>
    <p:extLst>
      <p:ext uri="{BB962C8B-B14F-4D97-AF65-F5344CB8AC3E}">
        <p14:creationId xmlns:p14="http://schemas.microsoft.com/office/powerpoint/2010/main" val="223024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248653" y="188641"/>
            <a:ext cx="11602035" cy="79057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2400" b="1" dirty="0"/>
              <a:t>Normál és rendkívüli minőség-ellenőrzési eljárás </a:t>
            </a:r>
            <a:r>
              <a:rPr lang="hu-HU" sz="2400" b="1" dirty="0" smtClean="0"/>
              <a:t>lefolytatása</a:t>
            </a:r>
            <a:endParaRPr lang="hu-HU" sz="2400" b="1" dirty="0">
              <a:latin typeface="+mj-lt"/>
              <a:cs typeface="+mj-cs"/>
            </a:endParaRPr>
          </a:p>
        </p:txBody>
      </p:sp>
      <p:sp>
        <p:nvSpPr>
          <p:cNvPr id="7171" name="Content Placeholder 4"/>
          <p:cNvSpPr>
            <a:spLocks noGrp="1"/>
          </p:cNvSpPr>
          <p:nvPr>
            <p:ph idx="13"/>
          </p:nvPr>
        </p:nvSpPr>
        <p:spPr>
          <a:xfrm>
            <a:off x="176464" y="1124744"/>
            <a:ext cx="11776188" cy="5616624"/>
          </a:xfrm>
        </p:spPr>
        <p:txBody>
          <a:bodyPr/>
          <a:lstStyle/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hu-HU" sz="2000" b="1" u="sng" dirty="0"/>
              <a:t>Értesítés a minőségellenőrzési eljárás elindításáról </a:t>
            </a:r>
            <a:r>
              <a:rPr lang="hu-HU" sz="2000" b="1" u="sng" dirty="0" smtClean="0"/>
              <a:t>(2): </a:t>
            </a:r>
            <a:endParaRPr lang="hu-HU" sz="2000" b="1" u="sng" dirty="0"/>
          </a:p>
          <a:p>
            <a:pPr marL="457200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hu-HU" sz="1600" dirty="0" smtClean="0">
              <a:latin typeface="+mn-lt"/>
              <a:cs typeface="+mn-cs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sz="1600" dirty="0" smtClean="0">
                <a:latin typeface="+mn-lt"/>
                <a:cs typeface="+mn-cs"/>
              </a:rPr>
              <a:t>A </a:t>
            </a:r>
            <a:r>
              <a:rPr lang="hu-HU" sz="1600" dirty="0">
                <a:latin typeface="+mn-lt"/>
                <a:cs typeface="+mn-cs"/>
              </a:rPr>
              <a:t>közfelügyeleti </a:t>
            </a:r>
            <a:r>
              <a:rPr lang="hu-HU" sz="1600" dirty="0" smtClean="0">
                <a:latin typeface="+mn-lt"/>
                <a:cs typeface="+mn-cs"/>
              </a:rPr>
              <a:t>hatóság </a:t>
            </a:r>
            <a:r>
              <a:rPr lang="hu-HU" sz="1600" dirty="0">
                <a:latin typeface="+mn-lt"/>
                <a:cs typeface="+mn-cs"/>
              </a:rPr>
              <a:t>jelöli ki az ellenőrzés alá kerülő </a:t>
            </a:r>
            <a:r>
              <a:rPr lang="hu-HU" sz="1600" dirty="0" smtClean="0">
                <a:latin typeface="+mn-lt"/>
                <a:cs typeface="+mn-cs"/>
              </a:rPr>
              <a:t>megbízásokat, </a:t>
            </a:r>
            <a:r>
              <a:rPr lang="hu-HU" sz="1600" dirty="0">
                <a:latin typeface="+mn-lt"/>
                <a:cs typeface="+mn-cs"/>
              </a:rPr>
              <a:t>előzetes elemzés követően, az alábbi szempontok szerint dönt:</a:t>
            </a:r>
          </a:p>
          <a:p>
            <a:pPr marL="977900" lvl="2" indent="-4572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hu-HU" sz="1500" dirty="0"/>
              <a:t>könyvvizsgálati megbízás mérete, tőzsdei cég esetén: piaci </a:t>
            </a:r>
            <a:r>
              <a:rPr lang="hu-HU" sz="1500" dirty="0" err="1"/>
              <a:t>kapitalizáció</a:t>
            </a:r>
            <a:r>
              <a:rPr lang="hu-HU" sz="1500" dirty="0"/>
              <a:t>;</a:t>
            </a:r>
          </a:p>
          <a:p>
            <a:pPr marL="977900" lvl="2" indent="-4572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hu-HU" sz="1500" dirty="0"/>
              <a:t>könyvvizsgálati megbízással töltött munkaórák száma;</a:t>
            </a:r>
          </a:p>
          <a:p>
            <a:pPr marL="977900" lvl="2" indent="-4572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hu-HU" sz="1500" dirty="0"/>
              <a:t>könyvvizsgálati díj és a könyvvizsgáló által eltöltött munkaórák számának aránya;</a:t>
            </a:r>
          </a:p>
          <a:p>
            <a:pPr marL="977900" lvl="2" indent="-4572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hu-HU" sz="1500" dirty="0"/>
              <a:t>korábbi minőségellenőrzési eljárásokból származó tapasztalatok;</a:t>
            </a:r>
          </a:p>
          <a:p>
            <a:pPr marL="977900" lvl="2" indent="-4572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hu-HU" sz="1500" dirty="0"/>
              <a:t>a közfelügyeleti hatósághoz érkező bejelentések;</a:t>
            </a:r>
          </a:p>
          <a:p>
            <a:pPr marL="977900" lvl="2" indent="-45720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hu-HU" sz="1500" dirty="0"/>
              <a:t>könyvvizsgáló váltás / első könyvvizsgálati év</a:t>
            </a:r>
            <a:r>
              <a:rPr lang="hu-HU" sz="1500" dirty="0" smtClean="0"/>
              <a:t>.</a:t>
            </a:r>
          </a:p>
          <a:p>
            <a:pPr marL="450850" lvl="1" indent="-45085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hu-HU" sz="1600" dirty="0" smtClean="0"/>
          </a:p>
          <a:p>
            <a:pPr marL="450850" lvl="1" indent="-45085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sz="1600" dirty="0" smtClean="0"/>
              <a:t>A KKH nem </a:t>
            </a:r>
            <a:r>
              <a:rPr lang="hu-HU" sz="1600" dirty="0"/>
              <a:t>közérdeklődésre számot tartó gazdálkodótól kapott megbízását is kijelölheti minőségellenőrzésre.</a:t>
            </a:r>
          </a:p>
          <a:p>
            <a:pPr marL="520700" lvl="2" indent="0" algn="just" eaLnBrk="1" fontAlgn="auto" hangingPunct="1">
              <a:spcAft>
                <a:spcPts val="0"/>
              </a:spcAft>
              <a:buClr>
                <a:schemeClr val="accent1"/>
              </a:buClr>
              <a:buFont typeface="Wingdings 2" pitchFamily="18" charset="2"/>
              <a:buNone/>
              <a:defRPr/>
            </a:pP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74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264695" y="116632"/>
            <a:ext cx="11585993" cy="79057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2400" b="1" dirty="0"/>
              <a:t>Normál és rendkívüli minőség-ellenőrzési </a:t>
            </a:r>
            <a:r>
              <a:rPr lang="hu-HU" sz="2400" b="1" dirty="0" smtClean="0"/>
              <a:t>eljárás</a:t>
            </a:r>
            <a:endParaRPr lang="hu-HU" sz="2400" b="1" dirty="0">
              <a:latin typeface="+mj-lt"/>
              <a:cs typeface="+mj-cs"/>
            </a:endParaRPr>
          </a:p>
        </p:txBody>
      </p:sp>
      <p:sp>
        <p:nvSpPr>
          <p:cNvPr id="7171" name="Content Placeholder 4"/>
          <p:cNvSpPr>
            <a:spLocks noGrp="1"/>
          </p:cNvSpPr>
          <p:nvPr>
            <p:ph idx="13"/>
          </p:nvPr>
        </p:nvSpPr>
        <p:spPr>
          <a:xfrm>
            <a:off x="1391477" y="980728"/>
            <a:ext cx="10561173" cy="5616624"/>
          </a:xfrm>
        </p:spPr>
        <p:txBody>
          <a:bodyPr>
            <a:normAutofit/>
          </a:bodyPr>
          <a:lstStyle/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hu-HU" sz="1900" b="1" u="sng" dirty="0" smtClean="0">
                <a:latin typeface="+mn-lt"/>
                <a:cs typeface="+mn-cs"/>
              </a:rPr>
              <a:t>Helyszíni vizsgálat menete:</a:t>
            </a:r>
          </a:p>
          <a:p>
            <a:pPr marL="739775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sz="1900" dirty="0"/>
              <a:t>Az ellenőr </a:t>
            </a:r>
            <a:r>
              <a:rPr lang="hu-HU" sz="1900" b="1" u="sng" dirty="0"/>
              <a:t>a helyszíni vizsgálat során további megbízásokat is bevonhat az </a:t>
            </a:r>
            <a:r>
              <a:rPr lang="hu-HU" sz="1900" b="1" u="sng" dirty="0" smtClean="0"/>
              <a:t>ellenőrzésbe, </a:t>
            </a:r>
            <a:r>
              <a:rPr lang="hu-HU" sz="1900" dirty="0" smtClean="0"/>
              <a:t>amennyiben az indokolt. (pl.: eltitkolt megbízás)</a:t>
            </a:r>
            <a:endParaRPr lang="hu-HU" sz="1900" dirty="0"/>
          </a:p>
          <a:p>
            <a:pPr marL="739775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sz="1900" dirty="0" smtClean="0"/>
              <a:t>Dokumentáció </a:t>
            </a:r>
            <a:r>
              <a:rPr lang="hu-HU" sz="1900" dirty="0"/>
              <a:t>alapján a </a:t>
            </a:r>
            <a:r>
              <a:rPr lang="hu-HU" sz="1900" dirty="0" smtClean="0"/>
              <a:t>megfelelő </a:t>
            </a:r>
            <a:r>
              <a:rPr lang="hu-HU" sz="1900" dirty="0"/>
              <a:t>kérdőív kitöltése (nem újra könyvvizsgálat, hanem a standardok érvényesülésének vizsgálata</a:t>
            </a:r>
            <a:r>
              <a:rPr lang="hu-HU" sz="1900" dirty="0" smtClean="0"/>
              <a:t>).</a:t>
            </a:r>
          </a:p>
          <a:p>
            <a:pPr marL="739775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sz="1900" dirty="0" smtClean="0"/>
              <a:t>A feltárt </a:t>
            </a:r>
            <a:r>
              <a:rPr lang="hu-HU" sz="1900" dirty="0"/>
              <a:t>hiányosságok, gyengébb területek, hibák okai, bizonytalanságok, értelmezési </a:t>
            </a:r>
            <a:r>
              <a:rPr lang="hu-HU" sz="1900" dirty="0" smtClean="0"/>
              <a:t>problémák megbeszélése.</a:t>
            </a:r>
            <a:endParaRPr lang="hu-HU" sz="1900" dirty="0"/>
          </a:p>
          <a:p>
            <a:pPr marL="739775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sz="1900" dirty="0" smtClean="0"/>
              <a:t>Javaslatok</a:t>
            </a:r>
            <a:r>
              <a:rPr lang="hu-HU" sz="1900" dirty="0"/>
              <a:t>, ajánlások (hiányosságok megszüntetésére, fejlesztendő szakmai területekre).</a:t>
            </a:r>
          </a:p>
          <a:p>
            <a:pPr marL="739775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sz="1900" dirty="0" smtClean="0"/>
              <a:t>Tájékoztatás </a:t>
            </a:r>
            <a:r>
              <a:rPr lang="hu-HU" sz="1900" dirty="0"/>
              <a:t>jogorvoslatról.</a:t>
            </a:r>
          </a:p>
          <a:p>
            <a:pPr marL="739775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sz="1900" dirty="0" smtClean="0"/>
              <a:t>Értékelés</a:t>
            </a:r>
            <a:r>
              <a:rPr lang="hu-HU" sz="1900" dirty="0"/>
              <a:t>, </a:t>
            </a:r>
            <a:r>
              <a:rPr lang="hu-HU" sz="1900" dirty="0" smtClean="0"/>
              <a:t>azonban </a:t>
            </a:r>
            <a:r>
              <a:rPr lang="hu-HU" sz="1900" b="1" u="sng" dirty="0" smtClean="0"/>
              <a:t>az ellenőr a helyszínen nem minősíti a minőség-ellenőrzési eljárás eredményét</a:t>
            </a:r>
            <a:r>
              <a:rPr lang="hu-HU" sz="1900" dirty="0" smtClean="0"/>
              <a:t>.</a:t>
            </a:r>
          </a:p>
          <a:p>
            <a:pPr marL="739775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hu-HU" sz="1900" dirty="0" smtClean="0"/>
              <a:t>Dokumentumjegyzék, jegyzőkönyv</a:t>
            </a:r>
          </a:p>
        </p:txBody>
      </p:sp>
    </p:spTree>
    <p:extLst>
      <p:ext uri="{BB962C8B-B14F-4D97-AF65-F5344CB8AC3E}">
        <p14:creationId xmlns:p14="http://schemas.microsoft.com/office/powerpoint/2010/main" val="5757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332456" y="124653"/>
            <a:ext cx="10363200" cy="79057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2400" b="1" dirty="0"/>
              <a:t>Normál és rendkívüli minőség-ellenőrzési </a:t>
            </a:r>
            <a:r>
              <a:rPr lang="hu-HU" sz="2400" b="1" dirty="0" smtClean="0"/>
              <a:t>eljárás</a:t>
            </a:r>
            <a:endParaRPr lang="hu-HU" sz="2400" b="1" dirty="0">
              <a:latin typeface="+mj-lt"/>
              <a:cs typeface="+mj-cs"/>
            </a:endParaRPr>
          </a:p>
        </p:txBody>
      </p:sp>
      <p:sp>
        <p:nvSpPr>
          <p:cNvPr id="7171" name="Content Placeholder 4"/>
          <p:cNvSpPr>
            <a:spLocks noGrp="1"/>
          </p:cNvSpPr>
          <p:nvPr>
            <p:ph idx="13"/>
          </p:nvPr>
        </p:nvSpPr>
        <p:spPr>
          <a:xfrm>
            <a:off x="280738" y="980728"/>
            <a:ext cx="11767924" cy="5688632"/>
          </a:xfrm>
        </p:spPr>
        <p:txBody>
          <a:bodyPr/>
          <a:lstStyle/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hu-HU" sz="1900" b="1" u="sng" dirty="0" smtClean="0"/>
              <a:t>Ellenőri </a:t>
            </a:r>
            <a:r>
              <a:rPr lang="hu-HU" sz="1900" b="1" u="sng" dirty="0"/>
              <a:t>zárójelentés</a:t>
            </a:r>
            <a:r>
              <a:rPr lang="hu-HU" sz="1900" b="1" u="sng" dirty="0" smtClean="0"/>
              <a:t>: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100" dirty="0">
                <a:latin typeface="+mn-lt"/>
                <a:cs typeface="+mn-cs"/>
              </a:rPr>
              <a:t>A zárójelentést az ellenőrzés befejezésétől számított 15 napon belül kell elkészíteni.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100" dirty="0">
                <a:latin typeface="+mn-lt"/>
                <a:cs typeface="+mn-cs"/>
              </a:rPr>
              <a:t>A zárójelentés tartalmazza a </a:t>
            </a:r>
            <a:r>
              <a:rPr lang="hu-HU" sz="2100" dirty="0" smtClean="0">
                <a:latin typeface="+mn-lt"/>
                <a:cs typeface="+mn-cs"/>
              </a:rPr>
              <a:t>helyszíni </a:t>
            </a:r>
            <a:r>
              <a:rPr lang="hu-HU" sz="2100" dirty="0">
                <a:latin typeface="+mn-lt"/>
                <a:cs typeface="+mn-cs"/>
              </a:rPr>
              <a:t>ellenőrzés eredményét.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100" dirty="0">
                <a:latin typeface="+mn-lt"/>
                <a:cs typeface="+mn-cs"/>
              </a:rPr>
              <a:t>A </a:t>
            </a:r>
            <a:r>
              <a:rPr lang="hu-HU" sz="2100" dirty="0" smtClean="0">
                <a:latin typeface="+mn-lt"/>
                <a:cs typeface="+mn-cs"/>
              </a:rPr>
              <a:t>zárójelentésre </a:t>
            </a:r>
            <a:r>
              <a:rPr lang="hu-HU" sz="2100" dirty="0">
                <a:latin typeface="+mn-lt"/>
                <a:cs typeface="+mn-cs"/>
              </a:rPr>
              <a:t>az átvételétől számított nyolc napon belül az ellenőrzés alá vont írásban észrevételt </a:t>
            </a:r>
            <a:r>
              <a:rPr lang="hu-HU" sz="2100" dirty="0" smtClean="0">
                <a:latin typeface="+mn-lt"/>
                <a:cs typeface="+mn-cs"/>
              </a:rPr>
              <a:t>tehet.</a:t>
            </a:r>
            <a:endParaRPr lang="hu-HU" sz="2100" dirty="0">
              <a:latin typeface="+mn-lt"/>
              <a:cs typeface="+mn-cs"/>
            </a:endParaRPr>
          </a:p>
          <a:p>
            <a:pPr marL="0" indent="0" algn="just" eaLnBrk="1" fontAlgn="auto" hangingPunct="1">
              <a:spcAft>
                <a:spcPts val="0"/>
              </a:spcAft>
              <a:defRPr/>
            </a:pPr>
            <a:endParaRPr lang="hu-HU" sz="19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1270</Words>
  <Application>Microsoft Office PowerPoint</Application>
  <PresentationFormat>Egyéni</PresentationFormat>
  <Paragraphs>165</Paragraphs>
  <Slides>18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Office-téma</vt:lpstr>
      <vt:lpstr>Mikor jó egy MER rendszer? A közfelügyeleti ellenőrzés tapasztalatai</vt:lpstr>
      <vt:lpstr>Közfelügyeleti minőségellenőrzés célja</vt:lpstr>
      <vt:lpstr>Könyvvizsgálóknál, könyvvizsgáló cégeknél minőségellenőrzést folytathat le a:</vt:lpstr>
      <vt:lpstr> Minőség-ellenőrzések típusai</vt:lpstr>
      <vt:lpstr>Normál és rendkívüli minőség-ellenőrzési eljárás lefolytatása 1.</vt:lpstr>
      <vt:lpstr>Normál és rendkívüli minőség-ellenőrzési eljárás</vt:lpstr>
      <vt:lpstr>Normál és rendkívüli minőség-ellenőrzési eljárás lefolytatása</vt:lpstr>
      <vt:lpstr>Normál és rendkívüli minőség-ellenőrzési eljárás</vt:lpstr>
      <vt:lpstr>Normál és rendkívüli minőség-ellenőrzési eljárás</vt:lpstr>
      <vt:lpstr>Normál és rendkívüli minőség-ellenőrzési eljárás</vt:lpstr>
      <vt:lpstr>PowerPoint bemutató</vt:lpstr>
      <vt:lpstr>Módosulnak a Közfelügyeleti minőségellenőrzés kérdőívei </vt:lpstr>
      <vt:lpstr>Cégszintű kérdőív változásai</vt:lpstr>
      <vt:lpstr>Egyedi kérdőív módosított fejezetei</vt:lpstr>
      <vt:lpstr>PowerPoint bemutató</vt:lpstr>
      <vt:lpstr>A cégszintű ellenőrzések során tapasztalt hiányosságok</vt:lpstr>
      <vt:lpstr>A cégszintű ellenőrzések során tapasztalt hiányosságok</vt:lpstr>
      <vt:lpstr>A cégszintű ellenőrzések során tapasztalt SÚLYOS hiányosságok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IFRSs in Hungary</dc:title>
  <dc:creator>jbiro</dc:creator>
  <cp:lastModifiedBy>Tolnai Krisztián Ádám</cp:lastModifiedBy>
  <cp:revision>46</cp:revision>
  <dcterms:created xsi:type="dcterms:W3CDTF">2018-09-10T18:21:34Z</dcterms:created>
  <dcterms:modified xsi:type="dcterms:W3CDTF">2018-10-08T16:38:16Z</dcterms:modified>
</cp:coreProperties>
</file>