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93" r:id="rId3"/>
    <p:sldId id="285" r:id="rId4"/>
    <p:sldId id="286" r:id="rId5"/>
    <p:sldId id="287" r:id="rId6"/>
    <p:sldId id="294" r:id="rId7"/>
    <p:sldId id="289" r:id="rId8"/>
    <p:sldId id="291" r:id="rId9"/>
    <p:sldId id="295" r:id="rId10"/>
    <p:sldId id="296" r:id="rId11"/>
    <p:sldId id="297" r:id="rId12"/>
    <p:sldId id="280" r:id="rId13"/>
    <p:sldId id="263" r:id="rId14"/>
    <p:sldId id="298" r:id="rId15"/>
    <p:sldId id="299" r:id="rId16"/>
    <p:sldId id="264" r:id="rId17"/>
    <p:sldId id="265" r:id="rId18"/>
    <p:sldId id="266" r:id="rId19"/>
    <p:sldId id="268" r:id="rId20"/>
    <p:sldId id="269" r:id="rId21"/>
    <p:sldId id="271" r:id="rId22"/>
    <p:sldId id="281" r:id="rId23"/>
    <p:sldId id="282" r:id="rId24"/>
    <p:sldId id="283" r:id="rId25"/>
    <p:sldId id="284" r:id="rId2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CD20-E014-4E45-BDB3-C4EEF73A29AE}" type="datetimeFigureOut">
              <a:rPr lang="hu-HU" smtClean="0"/>
              <a:t>2018.10.10.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48EB-99CE-4E64-8271-21755CC144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0499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CD20-E014-4E45-BDB3-C4EEF73A29AE}" type="datetimeFigureOut">
              <a:rPr lang="hu-HU" smtClean="0"/>
              <a:t>2018.10.10.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48EB-99CE-4E64-8271-21755CC144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2254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CD20-E014-4E45-BDB3-C4EEF73A29AE}" type="datetimeFigureOut">
              <a:rPr lang="hu-HU" smtClean="0"/>
              <a:t>2018.10.10.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48EB-99CE-4E64-8271-21755CC144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5665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CD20-E014-4E45-BDB3-C4EEF73A29AE}" type="datetimeFigureOut">
              <a:rPr lang="hu-HU" smtClean="0"/>
              <a:t>2018.10.10.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48EB-99CE-4E64-8271-21755CC144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809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CD20-E014-4E45-BDB3-C4EEF73A29AE}" type="datetimeFigureOut">
              <a:rPr lang="hu-HU" smtClean="0"/>
              <a:t>2018.10.10.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48EB-99CE-4E64-8271-21755CC144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650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CD20-E014-4E45-BDB3-C4EEF73A29AE}" type="datetimeFigureOut">
              <a:rPr lang="hu-HU" smtClean="0"/>
              <a:t>2018.10.10.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48EB-99CE-4E64-8271-21755CC144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631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CD20-E014-4E45-BDB3-C4EEF73A29AE}" type="datetimeFigureOut">
              <a:rPr lang="hu-HU" smtClean="0"/>
              <a:t>2018.10.10.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48EB-99CE-4E64-8271-21755CC144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0660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CD20-E014-4E45-BDB3-C4EEF73A29AE}" type="datetimeFigureOut">
              <a:rPr lang="hu-HU" smtClean="0"/>
              <a:t>2018.10.10.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48EB-99CE-4E64-8271-21755CC144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53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CD20-E014-4E45-BDB3-C4EEF73A29AE}" type="datetimeFigureOut">
              <a:rPr lang="hu-HU" smtClean="0"/>
              <a:t>2018.10.10.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48EB-99CE-4E64-8271-21755CC144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432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CD20-E014-4E45-BDB3-C4EEF73A29AE}" type="datetimeFigureOut">
              <a:rPr lang="hu-HU" smtClean="0"/>
              <a:t>2018.10.10.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48EB-99CE-4E64-8271-21755CC144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2231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ACD20-E014-4E45-BDB3-C4EEF73A29AE}" type="datetimeFigureOut">
              <a:rPr lang="hu-HU" smtClean="0"/>
              <a:t>2018.10.10.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F48EB-99CE-4E64-8271-21755CC144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88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ACD20-E014-4E45-BDB3-C4EEF73A29AE}" type="datetimeFigureOut">
              <a:rPr lang="hu-HU" smtClean="0"/>
              <a:t>2018.10.10.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F48EB-99CE-4E64-8271-21755CC144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617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ím 3"/>
          <p:cNvSpPr>
            <a:spLocks noGrp="1"/>
          </p:cNvSpPr>
          <p:nvPr>
            <p:ph type="ctrTitle"/>
          </p:nvPr>
        </p:nvSpPr>
        <p:spPr>
          <a:xfrm>
            <a:off x="1847851" y="765176"/>
            <a:ext cx="8640763" cy="3311525"/>
          </a:xfrm>
        </p:spPr>
        <p:txBody>
          <a:bodyPr>
            <a:normAutofit/>
          </a:bodyPr>
          <a:lstStyle/>
          <a:p>
            <a:r>
              <a:rPr lang="hu-HU" altLang="en-US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en-US" b="1" dirty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u-HU" altLang="en-US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izonyítékszerzés minőségellenőzésének tapasztalatai I.</a:t>
            </a:r>
            <a:endParaRPr lang="hu-HU" altLang="hu-HU" b="1" dirty="0" smtClean="0">
              <a:solidFill>
                <a:srgbClr val="2876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843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72114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079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ím 3"/>
          <p:cNvSpPr>
            <a:spLocks noGrp="1"/>
          </p:cNvSpPr>
          <p:nvPr>
            <p:ph type="ctrTitle"/>
          </p:nvPr>
        </p:nvSpPr>
        <p:spPr>
          <a:xfrm>
            <a:off x="1089211" y="549273"/>
            <a:ext cx="9667689" cy="566833"/>
          </a:xfrm>
        </p:spPr>
        <p:txBody>
          <a:bodyPr>
            <a:noAutofit/>
          </a:bodyPr>
          <a:lstStyle/>
          <a:p>
            <a:r>
              <a:rPr lang="hu-HU" altLang="hu-HU" sz="2800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Könyvvizsgálati eljárások</a:t>
            </a:r>
            <a:endParaRPr lang="hu-HU" altLang="hu-HU" sz="2800" b="1" dirty="0">
              <a:solidFill>
                <a:srgbClr val="2876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771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864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TextBox 3"/>
          <p:cNvSpPr txBox="1">
            <a:spLocks noChangeArrowheads="1"/>
          </p:cNvSpPr>
          <p:nvPr/>
        </p:nvSpPr>
        <p:spPr bwMode="auto">
          <a:xfrm>
            <a:off x="1210236" y="1343280"/>
            <a:ext cx="9546664" cy="533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hu-HU" altLang="hu-HU" sz="2400" b="1" dirty="0">
                <a:latin typeface="Times New Roman" panose="02020603050405020304" pitchFamily="18" charset="0"/>
              </a:rPr>
              <a:t>Szemrevételezés</a:t>
            </a:r>
            <a:r>
              <a:rPr lang="hu-HU" altLang="hu-HU" sz="2400" dirty="0">
                <a:latin typeface="Times New Roman" panose="02020603050405020304" pitchFamily="18" charset="0"/>
              </a:rPr>
              <a:t>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- nyilvántartások </a:t>
            </a:r>
            <a:r>
              <a:rPr lang="hu-HU" altLang="hu-HU" sz="2400" dirty="0">
                <a:latin typeface="Times New Roman" panose="02020603050405020304" pitchFamily="18" charset="0"/>
              </a:rPr>
              <a:t>vagy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dokumentumok, készlet vagy eszköz fizikai megvizsgálása. Kontrollok teszteléseként nyilvántartások jogosultságának ellenőrzése. Szerződések vizsgálata alátámaszthatja a bevételek megjelenítését. </a:t>
            </a:r>
          </a:p>
          <a:p>
            <a:pPr>
              <a:lnSpc>
                <a:spcPct val="80000"/>
              </a:lnSpc>
            </a:pPr>
            <a:r>
              <a:rPr lang="hu-HU" altLang="hu-HU" sz="2400" b="1" dirty="0" smtClean="0">
                <a:latin typeface="Times New Roman" panose="02020603050405020304" pitchFamily="18" charset="0"/>
              </a:rPr>
              <a:t>Megfigyelés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 </a:t>
            </a:r>
            <a:r>
              <a:rPr lang="hu-HU" altLang="hu-HU" sz="2400" dirty="0">
                <a:latin typeface="Times New Roman" panose="02020603050405020304" pitchFamily="18" charset="0"/>
              </a:rPr>
              <a:t>-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leltározás </a:t>
            </a:r>
            <a:r>
              <a:rPr lang="hu-HU" altLang="hu-HU" sz="2400" dirty="0">
                <a:latin typeface="Times New Roman" panose="02020603050405020304" pitchFamily="18" charset="0"/>
              </a:rPr>
              <a:t>vagy a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kontrolltevékenységek</a:t>
            </a:r>
          </a:p>
          <a:p>
            <a:pPr>
              <a:lnSpc>
                <a:spcPct val="80000"/>
              </a:lnSpc>
            </a:pPr>
            <a:r>
              <a:rPr lang="hu-HU" altLang="hu-HU" sz="2400" b="1" dirty="0" smtClean="0">
                <a:latin typeface="Times New Roman" panose="02020603050405020304" pitchFamily="18" charset="0"/>
              </a:rPr>
              <a:t>Külső megerősítések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– nem csak számlaegyenlegekre, de harmadik féllel kötött megállapodásokra is, esetleg alátámasztja valami hiányát</a:t>
            </a:r>
          </a:p>
          <a:p>
            <a:pPr>
              <a:lnSpc>
                <a:spcPct val="80000"/>
              </a:lnSpc>
            </a:pPr>
            <a:r>
              <a:rPr lang="hu-HU" altLang="hu-HU" sz="2400" b="1" dirty="0" smtClean="0">
                <a:latin typeface="Times New Roman" panose="02020603050405020304" pitchFamily="18" charset="0"/>
              </a:rPr>
              <a:t>Újraszámítás </a:t>
            </a:r>
            <a:r>
              <a:rPr lang="hu-HU" altLang="hu-HU" sz="2400" dirty="0">
                <a:latin typeface="Times New Roman" panose="02020603050405020304" pitchFamily="18" charset="0"/>
              </a:rPr>
              <a:t>- dokumentumok vagy nyilvántartások matematikai pontosságának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ellenőrzése (manuális vagy elektronikus)</a:t>
            </a:r>
          </a:p>
          <a:p>
            <a:pPr>
              <a:lnSpc>
                <a:spcPct val="80000"/>
              </a:lnSpc>
            </a:pPr>
            <a:r>
              <a:rPr lang="hu-HU" altLang="hu-HU" sz="2400" b="1" dirty="0">
                <a:latin typeface="Times New Roman" panose="02020603050405020304" pitchFamily="18" charset="0"/>
              </a:rPr>
              <a:t>Ismételt </a:t>
            </a:r>
            <a:r>
              <a:rPr lang="hu-HU" altLang="hu-HU" sz="2400" b="1" dirty="0" smtClean="0">
                <a:latin typeface="Times New Roman" panose="02020603050405020304" pitchFamily="18" charset="0"/>
              </a:rPr>
              <a:t>végrehajtás </a:t>
            </a:r>
            <a:r>
              <a:rPr lang="hu-HU" altLang="hu-HU" sz="2400" dirty="0">
                <a:latin typeface="Times New Roman" panose="02020603050405020304" pitchFamily="18" charset="0"/>
              </a:rPr>
              <a:t>- a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 </a:t>
            </a:r>
            <a:r>
              <a:rPr lang="hu-HU" altLang="hu-HU" sz="2400" dirty="0">
                <a:latin typeface="Times New Roman" panose="02020603050405020304" pitchFamily="18" charset="0"/>
              </a:rPr>
              <a:t>belső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kontroll </a:t>
            </a:r>
            <a:r>
              <a:rPr lang="hu-HU" altLang="hu-HU" sz="2400" dirty="0">
                <a:latin typeface="Times New Roman" panose="02020603050405020304" pitchFamily="18" charset="0"/>
              </a:rPr>
              <a:t>részeként végrehajtott eljárások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könyvvizsgáló </a:t>
            </a:r>
            <a:r>
              <a:rPr lang="hu-HU" altLang="hu-HU" sz="2400" dirty="0">
                <a:latin typeface="Times New Roman" panose="02020603050405020304" pitchFamily="18" charset="0"/>
              </a:rPr>
              <a:t>általi független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végrehajtása</a:t>
            </a:r>
          </a:p>
          <a:p>
            <a:pPr>
              <a:lnSpc>
                <a:spcPct val="80000"/>
              </a:lnSpc>
            </a:pPr>
            <a:r>
              <a:rPr lang="hu-HU" altLang="hu-HU" sz="2400" b="1" dirty="0">
                <a:latin typeface="Times New Roman" panose="02020603050405020304" pitchFamily="18" charset="0"/>
              </a:rPr>
              <a:t>Elemző </a:t>
            </a:r>
            <a:r>
              <a:rPr lang="hu-HU" altLang="hu-HU" sz="2400" b="1" dirty="0" smtClean="0">
                <a:latin typeface="Times New Roman" panose="02020603050405020304" pitchFamily="18" charset="0"/>
              </a:rPr>
              <a:t>eljárások </a:t>
            </a:r>
            <a:r>
              <a:rPr lang="hu-HU" altLang="hu-HU" sz="2400" dirty="0">
                <a:latin typeface="Times New Roman" panose="02020603050405020304" pitchFamily="18" charset="0"/>
              </a:rPr>
              <a:t>-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pénzügyi </a:t>
            </a:r>
            <a:r>
              <a:rPr lang="hu-HU" altLang="hu-HU" sz="2400" dirty="0">
                <a:latin typeface="Times New Roman" panose="02020603050405020304" pitchFamily="18" charset="0"/>
              </a:rPr>
              <a:t>és nem pénzügyi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adatok közötti ésszerű kapcsolatok elemzése, változások, összefüggések vizsgálata</a:t>
            </a:r>
          </a:p>
          <a:p>
            <a:pPr>
              <a:lnSpc>
                <a:spcPct val="80000"/>
              </a:lnSpc>
            </a:pPr>
            <a:r>
              <a:rPr lang="hu-HU" altLang="hu-HU" sz="2400" b="1" dirty="0" smtClean="0">
                <a:latin typeface="Times New Roman" panose="02020603050405020304" pitchFamily="18" charset="0"/>
              </a:rPr>
              <a:t>Interjú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 – széles körben használatos, a kapott válaszok elemzése megalapozhatja a könyvvizsgáló további vizsgálatai kiterjesztését</a:t>
            </a:r>
          </a:p>
          <a:p>
            <a:pPr>
              <a:lnSpc>
                <a:spcPct val="80000"/>
              </a:lnSpc>
            </a:pPr>
            <a:endParaRPr lang="hu-HU" altLang="hu-HU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4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ím 3"/>
          <p:cNvSpPr>
            <a:spLocks noGrp="1"/>
          </p:cNvSpPr>
          <p:nvPr>
            <p:ph type="ctrTitle"/>
          </p:nvPr>
        </p:nvSpPr>
        <p:spPr>
          <a:xfrm>
            <a:off x="1089211" y="549273"/>
            <a:ext cx="9667689" cy="566833"/>
          </a:xfrm>
        </p:spPr>
        <p:txBody>
          <a:bodyPr>
            <a:noAutofit/>
          </a:bodyPr>
          <a:lstStyle/>
          <a:p>
            <a:r>
              <a:rPr lang="hu-HU" altLang="hu-HU" sz="2800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Tételek tesztelése</a:t>
            </a:r>
            <a:endParaRPr lang="hu-HU" altLang="hu-HU" sz="2800" b="1" dirty="0">
              <a:solidFill>
                <a:srgbClr val="2876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771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7" y="5503838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TextBox 3"/>
          <p:cNvSpPr txBox="1">
            <a:spLocks noChangeArrowheads="1"/>
          </p:cNvSpPr>
          <p:nvPr/>
        </p:nvSpPr>
        <p:spPr bwMode="auto">
          <a:xfrm>
            <a:off x="1089211" y="1343280"/>
            <a:ext cx="9856695" cy="393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hu-HU" altLang="hu-HU" sz="2400" dirty="0" smtClean="0">
                <a:latin typeface="Times New Roman" panose="02020603050405020304" pitchFamily="18" charset="0"/>
              </a:rPr>
              <a:t>A bizonyítékszerzés során az elegendőség követelményének teljesítéséhez </a:t>
            </a:r>
            <a:r>
              <a:rPr lang="hu-HU" altLang="hu-HU" sz="2400" dirty="0">
                <a:latin typeface="Times New Roman" panose="02020603050405020304" pitchFamily="18" charset="0"/>
              </a:rPr>
              <a:t>a tesztelendő tételek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mennyiségének meghatározása, tesztelésre történő kiválasztása kiválasztása </a:t>
            </a:r>
            <a:r>
              <a:rPr lang="hu-HU" altLang="hu-HU" sz="2400" dirty="0">
                <a:latin typeface="Times New Roman" panose="02020603050405020304" pitchFamily="18" charset="0"/>
              </a:rPr>
              <a:t>fontos szempont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sz="2400" dirty="0" smtClean="0">
                <a:latin typeface="Times New Roman" panose="02020603050405020304" pitchFamily="18" charset="0"/>
              </a:rPr>
              <a:t>A kiválasztásnak </a:t>
            </a:r>
            <a:r>
              <a:rPr lang="hu-HU" altLang="hu-HU" sz="2400" dirty="0">
                <a:latin typeface="Times New Roman" panose="02020603050405020304" pitchFamily="18" charset="0"/>
              </a:rPr>
              <a:t>a könyvvizsgáló rendelkezésére álló módjai:</a:t>
            </a:r>
          </a:p>
          <a:p>
            <a:pPr>
              <a:lnSpc>
                <a:spcPct val="80000"/>
              </a:lnSpc>
            </a:pPr>
            <a:r>
              <a:rPr lang="hu-HU" altLang="hu-HU" sz="2400" dirty="0" smtClean="0">
                <a:latin typeface="Times New Roman" panose="02020603050405020304" pitchFamily="18" charset="0"/>
              </a:rPr>
              <a:t>az </a:t>
            </a:r>
            <a:r>
              <a:rPr lang="hu-HU" altLang="hu-HU" sz="2400" b="1" dirty="0">
                <a:latin typeface="Times New Roman" panose="02020603050405020304" pitchFamily="18" charset="0"/>
              </a:rPr>
              <a:t>összes tétel </a:t>
            </a:r>
            <a:r>
              <a:rPr lang="hu-HU" altLang="hu-HU" sz="2400" dirty="0">
                <a:latin typeface="Times New Roman" panose="02020603050405020304" pitchFamily="18" charset="0"/>
              </a:rPr>
              <a:t>kiválasztása (100%-os vizsgálat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) – ha a sokaság kevés, nagy értékű tételből áll, vagy jelentős a kockázat, és más módon nem elérhető a kellő bizonyosság, esetleg számítástechnikai segítség is van</a:t>
            </a:r>
          </a:p>
          <a:p>
            <a:pPr>
              <a:lnSpc>
                <a:spcPct val="80000"/>
              </a:lnSpc>
            </a:pPr>
            <a:r>
              <a:rPr lang="hu-HU" altLang="hu-HU" sz="2400" b="1" dirty="0" smtClean="0">
                <a:latin typeface="Times New Roman" panose="02020603050405020304" pitchFamily="18" charset="0"/>
              </a:rPr>
              <a:t>konkrét </a:t>
            </a:r>
            <a:r>
              <a:rPr lang="hu-HU" altLang="hu-HU" sz="2400" b="1" dirty="0">
                <a:latin typeface="Times New Roman" panose="02020603050405020304" pitchFamily="18" charset="0"/>
              </a:rPr>
              <a:t>tételek </a:t>
            </a:r>
            <a:r>
              <a:rPr lang="hu-HU" altLang="hu-HU" sz="2400" dirty="0">
                <a:latin typeface="Times New Roman" panose="02020603050405020304" pitchFamily="18" charset="0"/>
              </a:rPr>
              <a:t>kiválasztása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– nagy </a:t>
            </a:r>
            <a:r>
              <a:rPr lang="hu-HU" altLang="hu-HU" sz="2400" dirty="0">
                <a:latin typeface="Times New Roman" panose="02020603050405020304" pitchFamily="18" charset="0"/>
              </a:rPr>
              <a:t>értékű vagy kulcsfontosságú tételek,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egy </a:t>
            </a:r>
            <a:r>
              <a:rPr lang="hu-HU" altLang="hu-HU" sz="2400" dirty="0">
                <a:latin typeface="Times New Roman" panose="02020603050405020304" pitchFamily="18" charset="0"/>
              </a:rPr>
              <a:t>bizonyos összeg feletti összes tétel,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információszerzést </a:t>
            </a:r>
            <a:r>
              <a:rPr lang="hu-HU" altLang="hu-HU" sz="2400" dirty="0">
                <a:latin typeface="Times New Roman" panose="02020603050405020304" pitchFamily="18" charset="0"/>
              </a:rPr>
              <a:t>szolgáló tételek. </a:t>
            </a:r>
          </a:p>
          <a:p>
            <a:pPr>
              <a:lnSpc>
                <a:spcPct val="80000"/>
              </a:lnSpc>
            </a:pPr>
            <a:r>
              <a:rPr lang="hu-HU" altLang="hu-HU" sz="2400" b="1" dirty="0" smtClean="0">
                <a:latin typeface="Times New Roman" panose="02020603050405020304" pitchFamily="18" charset="0"/>
              </a:rPr>
              <a:t>könyvvizsgálati </a:t>
            </a:r>
            <a:r>
              <a:rPr lang="hu-HU" altLang="hu-HU" sz="2400" b="1" dirty="0">
                <a:latin typeface="Times New Roman" panose="02020603050405020304" pitchFamily="18" charset="0"/>
              </a:rPr>
              <a:t>mintavételezés </a:t>
            </a:r>
            <a:r>
              <a:rPr lang="hu-HU" altLang="hu-HU" sz="2400" dirty="0">
                <a:latin typeface="Times New Roman" panose="02020603050405020304" pitchFamily="18" charset="0"/>
              </a:rPr>
              <a:t>–  úgy van kialakítva, hogy lehetővé tegye egy teljes sokaságra vonatkozó következtetések levonását egy abból vett minta tesztelése alapján</a:t>
            </a:r>
          </a:p>
        </p:txBody>
      </p:sp>
    </p:spTree>
    <p:extLst>
      <p:ext uri="{BB962C8B-B14F-4D97-AF65-F5344CB8AC3E}">
        <p14:creationId xmlns:p14="http://schemas.microsoft.com/office/powerpoint/2010/main" val="310701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ím 3"/>
          <p:cNvSpPr>
            <a:spLocks noGrp="1"/>
          </p:cNvSpPr>
          <p:nvPr>
            <p:ph type="ctrTitle"/>
          </p:nvPr>
        </p:nvSpPr>
        <p:spPr>
          <a:xfrm>
            <a:off x="1485900" y="549274"/>
            <a:ext cx="8991600" cy="553385"/>
          </a:xfrm>
        </p:spPr>
        <p:txBody>
          <a:bodyPr>
            <a:normAutofit/>
          </a:bodyPr>
          <a:lstStyle/>
          <a:p>
            <a:r>
              <a:rPr lang="hu-HU" altLang="hu-HU" sz="2800" b="1" dirty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altLang="hu-HU" sz="2800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llenőrzési tapasztalatok</a:t>
            </a:r>
            <a:endParaRPr lang="hu-HU" altLang="hu-HU" sz="2800" b="1" dirty="0">
              <a:solidFill>
                <a:srgbClr val="2876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771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864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TextBox 3"/>
          <p:cNvSpPr txBox="1">
            <a:spLocks noChangeArrowheads="1"/>
          </p:cNvSpPr>
          <p:nvPr/>
        </p:nvSpPr>
        <p:spPr bwMode="auto">
          <a:xfrm>
            <a:off x="1765300" y="1312864"/>
            <a:ext cx="8712200" cy="4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hu-HU" altLang="hu-HU" sz="2400" dirty="0">
                <a:latin typeface="Times New Roman" panose="02020603050405020304" pitchFamily="18" charset="0"/>
              </a:rPr>
              <a:t>A terület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jelentős/kritikus </a:t>
            </a:r>
            <a:r>
              <a:rPr lang="hu-HU" altLang="hu-HU" sz="2400" dirty="0">
                <a:latin typeface="Times New Roman" panose="02020603050405020304" pitchFamily="18" charset="0"/>
              </a:rPr>
              <a:t>minősítése a </a:t>
            </a:r>
            <a:r>
              <a:rPr lang="hu-HU" altLang="hu-HU" sz="2400" b="1" dirty="0">
                <a:latin typeface="Times New Roman" panose="02020603050405020304" pitchFamily="18" charset="0"/>
              </a:rPr>
              <a:t>kockázatbecslés alapján</a:t>
            </a:r>
            <a:r>
              <a:rPr lang="hu-HU" altLang="hu-HU" sz="2400" dirty="0">
                <a:latin typeface="Times New Roman" panose="02020603050405020304" pitchFamily="18" charset="0"/>
              </a:rPr>
              <a:t> történik, de amennyiben a 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minőségellenőr </a:t>
            </a:r>
            <a:r>
              <a:rPr lang="hu-HU" altLang="hu-HU" sz="2400" dirty="0">
                <a:latin typeface="Times New Roman" panose="02020603050405020304" pitchFamily="18" charset="0"/>
              </a:rPr>
              <a:t>azt állapítja meg, hogy a kockázatok meghatározása nem megfelelően történt, saját kockázatértékelése alapján választhatja ki az ellenőrzendő területeket!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>
                <a:latin typeface="Times New Roman" panose="02020603050405020304" pitchFamily="18" charset="0"/>
              </a:rPr>
              <a:t>A megszerzett bizonyítékok </a:t>
            </a:r>
            <a:r>
              <a:rPr lang="hu-HU" altLang="hu-HU" sz="2400" b="1" dirty="0">
                <a:latin typeface="Times New Roman" panose="02020603050405020304" pitchFamily="18" charset="0"/>
              </a:rPr>
              <a:t>nem mindig követik a tervet</a:t>
            </a:r>
            <a:r>
              <a:rPr lang="hu-HU" altLang="hu-HU" sz="2400" dirty="0">
                <a:latin typeface="Times New Roman" panose="02020603050405020304" pitchFamily="18" charset="0"/>
              </a:rPr>
              <a:t>, illetve a munkaprogramot: gyakori tapasztalat, hogy „menet közben” terjeszti ki a könyvvizsgáló a vizsgálati eljárásait, viszont nem vezeti át a változtatásokat a terven.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>
                <a:latin typeface="Times New Roman" panose="02020603050405020304" pitchFamily="18" charset="0"/>
              </a:rPr>
              <a:t>Probléma, hogy </a:t>
            </a:r>
            <a:r>
              <a:rPr lang="hu-HU" altLang="hu-HU" sz="2400" b="1" dirty="0">
                <a:latin typeface="Times New Roman" panose="02020603050405020304" pitchFamily="18" charset="0"/>
              </a:rPr>
              <a:t>nincsen elég bizonyíték a cég tevékenységéről</a:t>
            </a:r>
            <a:r>
              <a:rPr lang="hu-HU" altLang="hu-HU" sz="2400" dirty="0">
                <a:latin typeface="Times New Roman" panose="02020603050405020304" pitchFamily="18" charset="0"/>
              </a:rPr>
              <a:t>, sajátosságairól, illetve a kontrollkörnyezet megismeréséről – a szoftver által felkínált kérdésekre adnak egyszavas válaszokat!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b="1" dirty="0">
                <a:latin typeface="Times New Roman" panose="02020603050405020304" pitchFamily="18" charset="0"/>
              </a:rPr>
              <a:t>Feltárt, nem javított könyvvizsgálati eltérések</a:t>
            </a:r>
            <a:r>
              <a:rPr lang="hu-HU" altLang="hu-HU" sz="2400" dirty="0">
                <a:latin typeface="Times New Roman" panose="02020603050405020304" pitchFamily="18" charset="0"/>
              </a:rPr>
              <a:t>kel gyakorlatilag nem találkozunk, viszont fontos (lenne) a szinkron a teljességi nyilatkozattal! </a:t>
            </a:r>
          </a:p>
        </p:txBody>
      </p:sp>
    </p:spTree>
    <p:extLst>
      <p:ext uri="{BB962C8B-B14F-4D97-AF65-F5344CB8AC3E}">
        <p14:creationId xmlns:p14="http://schemas.microsoft.com/office/powerpoint/2010/main" val="242789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3"/>
          <p:cNvSpPr>
            <a:spLocks noGrp="1"/>
          </p:cNvSpPr>
          <p:nvPr>
            <p:ph type="ctrTitle"/>
          </p:nvPr>
        </p:nvSpPr>
        <p:spPr>
          <a:xfrm>
            <a:off x="1703388" y="333375"/>
            <a:ext cx="8640762" cy="647700"/>
          </a:xfrm>
        </p:spPr>
        <p:txBody>
          <a:bodyPr/>
          <a:lstStyle/>
          <a:p>
            <a:pPr eaLnBrk="1" hangingPunct="1"/>
            <a:r>
              <a:rPr lang="hu-HU" altLang="hu-HU" sz="2800" b="1" dirty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számviteli </a:t>
            </a:r>
            <a:r>
              <a:rPr lang="hu-HU" altLang="hu-HU" sz="2800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politika megismerése</a:t>
            </a:r>
            <a:endParaRPr lang="hu-HU" altLang="hu-HU" sz="2800" b="1" dirty="0">
              <a:solidFill>
                <a:srgbClr val="2876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1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72114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Box 3"/>
          <p:cNvSpPr txBox="1">
            <a:spLocks noChangeArrowheads="1"/>
          </p:cNvSpPr>
          <p:nvPr/>
        </p:nvSpPr>
        <p:spPr bwMode="auto">
          <a:xfrm>
            <a:off x="1703388" y="1196976"/>
            <a:ext cx="8856662" cy="393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hu-HU" altLang="hu-HU" sz="2400" dirty="0">
                <a:latin typeface="Times New Roman" panose="02020603050405020304" pitchFamily="18" charset="0"/>
              </a:rPr>
              <a:t>A gazdálkodó egység által választott és alkalmazott számviteli politikák megismerése olyan kérdésekre terjedhet ki, mint például:</a:t>
            </a:r>
          </a:p>
          <a:p>
            <a:pPr>
              <a:lnSpc>
                <a:spcPct val="80000"/>
              </a:lnSpc>
            </a:pPr>
            <a:r>
              <a:rPr lang="hu-HU" altLang="hu-HU" sz="2400" dirty="0" smtClean="0">
                <a:latin typeface="Times New Roman" panose="02020603050405020304" pitchFamily="18" charset="0"/>
              </a:rPr>
              <a:t>a </a:t>
            </a:r>
            <a:r>
              <a:rPr lang="hu-HU" altLang="hu-HU" sz="2400" dirty="0">
                <a:latin typeface="Times New Roman" panose="02020603050405020304" pitchFamily="18" charset="0"/>
              </a:rPr>
              <a:t>gazdálkodó egység által a </a:t>
            </a:r>
            <a:r>
              <a:rPr lang="hu-HU" altLang="hu-HU" sz="2400" b="1" dirty="0">
                <a:latin typeface="Times New Roman" panose="02020603050405020304" pitchFamily="18" charset="0"/>
              </a:rPr>
              <a:t>jelentős és szokatlan ügyletek elszámolására alkalmazott módszerek</a:t>
            </a:r>
            <a:r>
              <a:rPr lang="hu-HU" altLang="hu-HU" sz="2400" dirty="0">
                <a:latin typeface="Times New Roman" panose="02020603050405020304" pitchFamily="18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hu-HU" altLang="hu-HU" sz="2400" dirty="0" smtClean="0">
                <a:latin typeface="Times New Roman" panose="02020603050405020304" pitchFamily="18" charset="0"/>
              </a:rPr>
              <a:t>a </a:t>
            </a:r>
            <a:r>
              <a:rPr lang="hu-HU" altLang="hu-HU" sz="2400" dirty="0">
                <a:latin typeface="Times New Roman" panose="02020603050405020304" pitchFamily="18" charset="0"/>
              </a:rPr>
              <a:t>jelentős számviteli politikák </a:t>
            </a:r>
            <a:r>
              <a:rPr lang="hu-HU" altLang="hu-HU" sz="2400" b="1" dirty="0">
                <a:latin typeface="Times New Roman" panose="02020603050405020304" pitchFamily="18" charset="0"/>
              </a:rPr>
              <a:t>hatása</a:t>
            </a:r>
            <a:r>
              <a:rPr lang="hu-HU" altLang="hu-HU" sz="2400" dirty="0">
                <a:latin typeface="Times New Roman" panose="02020603050405020304" pitchFamily="18" charset="0"/>
              </a:rPr>
              <a:t> az olyan ellentmondásos vagy újonnan felmerülő területeken, amely területekre vonatkozóan </a:t>
            </a:r>
            <a:r>
              <a:rPr lang="hu-HU" altLang="hu-HU" sz="2400" b="1" dirty="0">
                <a:latin typeface="Times New Roman" panose="02020603050405020304" pitchFamily="18" charset="0"/>
              </a:rPr>
              <a:t>nincs irányadó útmutatás</a:t>
            </a:r>
            <a:r>
              <a:rPr lang="hu-HU" altLang="hu-HU" sz="2400" dirty="0">
                <a:latin typeface="Times New Roman" panose="02020603050405020304" pitchFamily="18" charset="0"/>
              </a:rPr>
              <a:t> vagy konszenzus;</a:t>
            </a:r>
          </a:p>
          <a:p>
            <a:pPr>
              <a:lnSpc>
                <a:spcPct val="80000"/>
              </a:lnSpc>
            </a:pPr>
            <a:r>
              <a:rPr lang="hu-HU" altLang="hu-HU" sz="2400" dirty="0" smtClean="0">
                <a:latin typeface="Times New Roman" panose="02020603050405020304" pitchFamily="18" charset="0"/>
              </a:rPr>
              <a:t>a </a:t>
            </a:r>
            <a:r>
              <a:rPr lang="hu-HU" altLang="hu-HU" sz="2400" dirty="0">
                <a:latin typeface="Times New Roman" panose="02020603050405020304" pitchFamily="18" charset="0"/>
              </a:rPr>
              <a:t>gazdálkodó egység számviteli politikájának </a:t>
            </a:r>
            <a:r>
              <a:rPr lang="hu-HU" altLang="hu-HU" sz="2400" b="1" dirty="0">
                <a:latin typeface="Times New Roman" panose="02020603050405020304" pitchFamily="18" charset="0"/>
              </a:rPr>
              <a:t>változásai</a:t>
            </a:r>
            <a:r>
              <a:rPr lang="hu-HU" altLang="hu-HU" sz="2400" dirty="0">
                <a:latin typeface="Times New Roman" panose="02020603050405020304" pitchFamily="18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hu-HU" altLang="hu-HU" sz="2400" dirty="0" smtClean="0">
                <a:latin typeface="Times New Roman" panose="02020603050405020304" pitchFamily="18" charset="0"/>
              </a:rPr>
              <a:t>a </a:t>
            </a:r>
            <a:r>
              <a:rPr lang="hu-HU" altLang="hu-HU" sz="2400" dirty="0">
                <a:latin typeface="Times New Roman" panose="02020603050405020304" pitchFamily="18" charset="0"/>
              </a:rPr>
              <a:t>gazdálkodó egység számára </a:t>
            </a:r>
            <a:r>
              <a:rPr lang="hu-HU" altLang="hu-HU" sz="2400" b="1" dirty="0">
                <a:latin typeface="Times New Roman" panose="02020603050405020304" pitchFamily="18" charset="0"/>
              </a:rPr>
              <a:t>új pénzügyi beszámolási standardok</a:t>
            </a:r>
            <a:r>
              <a:rPr lang="hu-HU" altLang="hu-HU" sz="2400" dirty="0">
                <a:latin typeface="Times New Roman" panose="02020603050405020304" pitchFamily="18" charset="0"/>
              </a:rPr>
              <a:t>, jogszabályok és szabályozások, valamint az, hogy a gazdálkodó egység mikor és hogyan veszi majd át ezeket a követelményeket.</a:t>
            </a:r>
          </a:p>
        </p:txBody>
      </p:sp>
    </p:spTree>
    <p:extLst>
      <p:ext uri="{BB962C8B-B14F-4D97-AF65-F5344CB8AC3E}">
        <p14:creationId xmlns:p14="http://schemas.microsoft.com/office/powerpoint/2010/main" val="408206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3"/>
          <p:cNvSpPr>
            <a:spLocks noGrp="1"/>
          </p:cNvSpPr>
          <p:nvPr>
            <p:ph type="ctrTitle"/>
          </p:nvPr>
        </p:nvSpPr>
        <p:spPr>
          <a:xfrm>
            <a:off x="1703388" y="333375"/>
            <a:ext cx="8640762" cy="647700"/>
          </a:xfrm>
        </p:spPr>
        <p:txBody>
          <a:bodyPr/>
          <a:lstStyle/>
          <a:p>
            <a:pPr eaLnBrk="1" hangingPunct="1"/>
            <a:r>
              <a:rPr lang="hu-HU" altLang="hu-HU" sz="2800" b="1" dirty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számviteli </a:t>
            </a:r>
            <a:r>
              <a:rPr lang="hu-HU" altLang="hu-HU" sz="2800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politika ellenőrzése  </a:t>
            </a:r>
            <a:endParaRPr lang="hu-HU" altLang="hu-HU" sz="2800" b="1" dirty="0">
              <a:solidFill>
                <a:srgbClr val="2876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1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72114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Box 3"/>
          <p:cNvSpPr txBox="1">
            <a:spLocks noChangeArrowheads="1"/>
          </p:cNvSpPr>
          <p:nvPr/>
        </p:nvSpPr>
        <p:spPr bwMode="auto">
          <a:xfrm>
            <a:off x="1703388" y="1196976"/>
            <a:ext cx="8856662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hu-HU" altLang="hu-HU" sz="2800">
                <a:latin typeface="Times New Roman" panose="02020603050405020304" pitchFamily="18" charset="0"/>
              </a:rPr>
              <a:t>Az ellenőrzés nem másodkönyvvizsgálat, nem az ellenőrnek kell elvégeznie a számviteli politika áttekintését és véleményezését!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>
                <a:latin typeface="Times New Roman" panose="02020603050405020304" pitchFamily="18" charset="0"/>
              </a:rPr>
              <a:t>Az sem feltétel, hogy tartalmazza  a dokumentáció, de a tartalmi ellenőrzésről készült kérdőív része a dokumentációnak!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>
                <a:latin typeface="Times New Roman" panose="02020603050405020304" pitchFamily="18" charset="0"/>
              </a:rPr>
              <a:t>A rövid szöveges vélemény ismertetését követően felsorolhatók azok a referenciaszámok, ahol még foglalkozunk a számviteli politikával, meghivatkozzuk az abban foglaltakat </a:t>
            </a:r>
            <a:r>
              <a:rPr lang="hu-HU" altLang="hu-HU" sz="2400" i="1">
                <a:latin typeface="Times New Roman" panose="02020603050405020304" pitchFamily="18" charset="0"/>
              </a:rPr>
              <a:t>(pl. beszámolási keretelvek, a beszámoló választott formája, a mérlegkészítés időpontja, ennek esetleges véltzása, hatása az összehasonlíthatóságra, écs, értékvesztés,  kivételes nagyságú vagy előfordulású bevételek, költségek, ráfordítások, bemutatás a kiegészítő mellékletben, stb...)</a:t>
            </a:r>
          </a:p>
        </p:txBody>
      </p:sp>
    </p:spTree>
    <p:extLst>
      <p:ext uri="{BB962C8B-B14F-4D97-AF65-F5344CB8AC3E}">
        <p14:creationId xmlns:p14="http://schemas.microsoft.com/office/powerpoint/2010/main" val="349752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3"/>
          <p:cNvSpPr>
            <a:spLocks noGrp="1"/>
          </p:cNvSpPr>
          <p:nvPr>
            <p:ph type="ctrTitle"/>
          </p:nvPr>
        </p:nvSpPr>
        <p:spPr>
          <a:xfrm>
            <a:off x="1703388" y="476251"/>
            <a:ext cx="8640762" cy="504825"/>
          </a:xfrm>
        </p:spPr>
        <p:txBody>
          <a:bodyPr/>
          <a:lstStyle/>
          <a:p>
            <a:pPr eaLnBrk="1" hangingPunct="1"/>
            <a:r>
              <a:rPr lang="hu-HU" altLang="hu-HU" sz="2800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csalás és a szakmai szkepticizmus </a:t>
            </a:r>
            <a:endParaRPr lang="hu-HU" altLang="hu-HU" sz="2800" b="1" dirty="0">
              <a:solidFill>
                <a:srgbClr val="2876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555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72114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TextBox 3"/>
          <p:cNvSpPr txBox="1">
            <a:spLocks noChangeArrowheads="1"/>
          </p:cNvSpPr>
          <p:nvPr/>
        </p:nvSpPr>
        <p:spPr bwMode="auto">
          <a:xfrm>
            <a:off x="1487489" y="1196975"/>
            <a:ext cx="9269412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hu-HU" altLang="hu-HU" sz="2400" b="1" dirty="0" smtClean="0">
                <a:latin typeface="Times New Roman" panose="02020603050405020304" pitchFamily="18" charset="0"/>
              </a:rPr>
              <a:t>Csalás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 </a:t>
            </a:r>
            <a:r>
              <a:rPr lang="hu-HU" altLang="hu-HU" sz="2400" dirty="0">
                <a:latin typeface="Times New Roman" panose="02020603050405020304" pitchFamily="18" charset="0"/>
              </a:rPr>
              <a:t>– a vezetésen, az irányítással megbízott személyeken, a munkavállalókon vagy harmadik feleken belüli egy vagy több személy által szándékosan elkövetett cselekedet, amely együtt jár a méltánytalan vagy illegális előny szerzése céljából alkalmazott megtévesztéssel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hu-HU" altLang="hu-HU" sz="2400" b="1" dirty="0" smtClean="0">
                <a:latin typeface="Times New Roman" panose="02020603050405020304" pitchFamily="18" charset="0"/>
              </a:rPr>
              <a:t>Kockázati tényezői </a:t>
            </a:r>
            <a:r>
              <a:rPr lang="hu-HU" altLang="hu-HU" sz="2400" i="1" dirty="0" smtClean="0">
                <a:latin typeface="Times New Roman" panose="02020603050405020304" pitchFamily="18" charset="0"/>
              </a:rPr>
              <a:t>–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érdek, lehetőség és etikai norma</a:t>
            </a:r>
          </a:p>
          <a:p>
            <a:pPr>
              <a:lnSpc>
                <a:spcPct val="80000"/>
              </a:lnSpc>
            </a:pPr>
            <a:r>
              <a:rPr lang="hu-HU" altLang="hu-HU" sz="2400" b="1" dirty="0">
                <a:latin typeface="Times New Roman" panose="02020603050405020304" pitchFamily="18" charset="0"/>
              </a:rPr>
              <a:t>Szakmai szkepticizmus –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más hozzáállás, mint a megelőlegezett bizalom!</a:t>
            </a:r>
          </a:p>
          <a:p>
            <a:pPr>
              <a:lnSpc>
                <a:spcPct val="80000"/>
              </a:lnSpc>
            </a:pPr>
            <a:r>
              <a:rPr lang="hu-HU" altLang="hu-HU" sz="2400" dirty="0">
                <a:latin typeface="Times New Roman" panose="02020603050405020304" pitchFamily="18" charset="0"/>
              </a:rPr>
              <a:t>Csalásból eredő lényeges </a:t>
            </a:r>
            <a:r>
              <a:rPr lang="hu-HU" altLang="hu-HU" sz="2400" b="1" dirty="0">
                <a:latin typeface="Times New Roman" panose="02020603050405020304" pitchFamily="18" charset="0"/>
              </a:rPr>
              <a:t>hibás állítás kockázatainak azonosítása</a:t>
            </a:r>
            <a:r>
              <a:rPr lang="hu-HU" altLang="hu-HU" sz="2400" dirty="0">
                <a:latin typeface="Times New Roman" panose="02020603050405020304" pitchFamily="18" charset="0"/>
              </a:rPr>
              <a:t> és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becslése – mindig jelentős kockázatot jelent!</a:t>
            </a:r>
          </a:p>
          <a:p>
            <a:pPr>
              <a:lnSpc>
                <a:spcPct val="80000"/>
              </a:lnSpc>
            </a:pPr>
            <a:r>
              <a:rPr lang="hu-HU" altLang="hu-HU" sz="2400" b="1" dirty="0">
                <a:latin typeface="Times New Roman" panose="02020603050405020304" pitchFamily="18" charset="0"/>
              </a:rPr>
              <a:t>E</a:t>
            </a:r>
            <a:r>
              <a:rPr lang="hu-HU" altLang="hu-HU" sz="2400" b="1" dirty="0" smtClean="0">
                <a:latin typeface="Times New Roman" panose="02020603050405020304" pitchFamily="18" charset="0"/>
              </a:rPr>
              <a:t>ljárások a munkaprogramban </a:t>
            </a:r>
            <a:r>
              <a:rPr lang="hu-HU" altLang="hu-HU" sz="2400" dirty="0">
                <a:latin typeface="Times New Roman" panose="02020603050405020304" pitchFamily="18" charset="0"/>
              </a:rPr>
              <a:t>- főkönyvben rögzített naplótételek és a pénzügyi kimutatások elkészítése során tett egyéb helyesbítések megfelelőségének ellenőrzése,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interjú a </a:t>
            </a:r>
            <a:r>
              <a:rPr lang="hu-HU" altLang="hu-HU" sz="2400" dirty="0">
                <a:latin typeface="Times New Roman" panose="02020603050405020304" pitchFamily="18" charset="0"/>
              </a:rPr>
              <a:t>pénzügyi beszámolási folyamatban részt vevő személyekkel, számviteli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becslések értékelése </a:t>
            </a:r>
            <a:r>
              <a:rPr lang="hu-HU" altLang="hu-HU" sz="2400" dirty="0">
                <a:latin typeface="Times New Roman" panose="02020603050405020304" pitchFamily="18" charset="0"/>
              </a:rPr>
              <a:t>az elfogultság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szempontjából, a vezetés döntéseinek megítélése</a:t>
            </a:r>
          </a:p>
          <a:p>
            <a:pPr>
              <a:lnSpc>
                <a:spcPct val="80000"/>
              </a:lnSpc>
            </a:pPr>
            <a:endParaRPr lang="hu-HU" altLang="hu-HU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58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3"/>
          <p:cNvSpPr>
            <a:spLocks noGrp="1"/>
          </p:cNvSpPr>
          <p:nvPr>
            <p:ph type="ctrTitle"/>
          </p:nvPr>
        </p:nvSpPr>
        <p:spPr>
          <a:xfrm>
            <a:off x="1703388" y="476251"/>
            <a:ext cx="8640762" cy="504825"/>
          </a:xfrm>
        </p:spPr>
        <p:txBody>
          <a:bodyPr/>
          <a:lstStyle/>
          <a:p>
            <a:pPr eaLnBrk="1" hangingPunct="1"/>
            <a:r>
              <a:rPr lang="hu-HU" altLang="hu-HU" sz="2800" b="1" dirty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csalás, hamisítás vizsgálatok bizonyítékai </a:t>
            </a:r>
          </a:p>
        </p:txBody>
      </p:sp>
      <p:pic>
        <p:nvPicPr>
          <p:cNvPr id="23555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72114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TextBox 3"/>
          <p:cNvSpPr txBox="1">
            <a:spLocks noChangeArrowheads="1"/>
          </p:cNvSpPr>
          <p:nvPr/>
        </p:nvSpPr>
        <p:spPr bwMode="auto">
          <a:xfrm>
            <a:off x="1703388" y="1196975"/>
            <a:ext cx="8856662" cy="579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hu-HU" altLang="hu-HU" sz="2800">
                <a:latin typeface="Times New Roman" panose="02020603050405020304" pitchFamily="18" charset="0"/>
              </a:rPr>
              <a:t>A könyvvizsgálói szoftverek már tartalmaznak kérdéslistákat, de önmagában ezek kitöltése nem elegendő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>
                <a:latin typeface="Times New Roman" panose="02020603050405020304" pitchFamily="18" charset="0"/>
              </a:rPr>
              <a:t>Az adott cég esetében releváns vizsgálatokat kell tervezni, és a végrehajtás során ezen vizsgálatok eredményét kell dokumentálni, majd levonni a következtetéseket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>
                <a:latin typeface="Times New Roman" panose="02020603050405020304" pitchFamily="18" charset="0"/>
              </a:rPr>
              <a:t>Az, hogy a vezetés aláírja a teljességi nyilatkozatot (annak részeként a csalásról, hamisításról is nyilatkozik), nem elegendő!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>
                <a:latin typeface="Times New Roman" panose="02020603050405020304" pitchFamily="18" charset="0"/>
              </a:rPr>
              <a:t>A szakmai szkepticizmus jegyében a kapott információk megbízhatóságát ellenőrizni kell, az erre vonatkozó, könyvvizsgáló által végzett ellenőrzés dokumentumait tekinti át az ellenőr </a:t>
            </a:r>
            <a:r>
              <a:rPr lang="hu-HU" altLang="hu-HU" sz="2400" i="1">
                <a:latin typeface="Times New Roman" panose="02020603050405020304" pitchFamily="18" charset="0"/>
              </a:rPr>
              <a:t>(„A csalásból eredő lényeges hibás állítás fel nem tárásának kockázata nagyobb, mint a hibából eredő lényeges hibás állítások fel nem tárásának kockázata.”) ISA240 (6)	</a:t>
            </a:r>
            <a:r>
              <a:rPr lang="hu-HU" altLang="hu-HU" sz="2800">
                <a:latin typeface="Times New Roman" panose="02020603050405020304" pitchFamily="18" charset="0"/>
              </a:rPr>
              <a:t>                               </a:t>
            </a:r>
          </a:p>
          <a:p>
            <a:pPr eaLnBrk="1" hangingPunct="1">
              <a:lnSpc>
                <a:spcPct val="80000"/>
              </a:lnSpc>
            </a:pPr>
            <a:endParaRPr lang="hu-HU" altLang="hu-HU" sz="2400" i="1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46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ím 3"/>
          <p:cNvSpPr>
            <a:spLocks noGrp="1"/>
          </p:cNvSpPr>
          <p:nvPr>
            <p:ph type="ctrTitle"/>
          </p:nvPr>
        </p:nvSpPr>
        <p:spPr>
          <a:xfrm>
            <a:off x="1703388" y="623889"/>
            <a:ext cx="8640762" cy="357187"/>
          </a:xfrm>
        </p:spPr>
        <p:txBody>
          <a:bodyPr>
            <a:noAutofit/>
          </a:bodyPr>
          <a:lstStyle/>
          <a:p>
            <a:pPr eaLnBrk="1" hangingPunct="1"/>
            <a:r>
              <a:rPr lang="hu-HU" altLang="hu-HU" sz="2800" b="1" dirty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kapcsolt felek körének vizsgálata </a:t>
            </a:r>
          </a:p>
        </p:txBody>
      </p:sp>
      <p:pic>
        <p:nvPicPr>
          <p:cNvPr id="24579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72114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1703388" y="1196975"/>
            <a:ext cx="8856662" cy="518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lnSpc>
                <a:spcPct val="80000"/>
              </a:lnSpc>
              <a:defRPr/>
            </a:pPr>
            <a:r>
              <a:rPr lang="hu-HU" altLang="hu-HU" sz="2400" dirty="0">
                <a:latin typeface="Times New Roman" panose="02020603050405020304" pitchFamily="18" charset="0"/>
              </a:rPr>
              <a:t>Nem intézhető el azzal a kijelentéssel, hogy nincsenek kapcsolt felek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lang="hu-HU" altLang="hu-HU" sz="2400" dirty="0">
                <a:latin typeface="Times New Roman" panose="02020603050405020304" pitchFamily="18" charset="0"/>
              </a:rPr>
              <a:t>Nem csak a beszámolási keretelvekben szereplő követelményeket kell vizsgálni, az </a:t>
            </a:r>
            <a:r>
              <a:rPr lang="hu-HU" altLang="hu-HU" sz="2400" i="1" dirty="0">
                <a:latin typeface="Times New Roman" panose="02020603050405020304" pitchFamily="18" charset="0"/>
              </a:rPr>
              <a:t>ISA550 (10) </a:t>
            </a:r>
            <a:r>
              <a:rPr lang="hu-HU" altLang="hu-HU" sz="2400" dirty="0">
                <a:latin typeface="Times New Roman" panose="02020603050405020304" pitchFamily="18" charset="0"/>
              </a:rPr>
              <a:t>szerint ide tartoznak a közvetlenül vagy közvetve jelentős befolyást gyakorló személyek, a közös ellnőrzés alatt álló gazdálkodó egységek azáltal, hogy közös az ellenőrzést gyakorló tulajdonosuk, közeli családtagnak minősülő tulajdonosokkal vagy kulcspozícióban lévő vezetőkkel rendelkeznek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lang="hu-HU" altLang="hu-HU" sz="2400" dirty="0">
                <a:latin typeface="Times New Roman" panose="02020603050405020304" pitchFamily="18" charset="0"/>
              </a:rPr>
              <a:t>Dokumentálható a vizsgálat a tulajdonosokkal, vezetőkkel készített interjúk mellett a közhiteles nyilvántartásból lekérhető kapcsolati hálókkal, de a nem piaci körülmények között lebonyolított ügyletek vizsgálata is elengedhetetlen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2400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defRPr/>
            </a:pPr>
            <a:endParaRPr lang="hu-HU" altLang="hu-HU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40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ím 3"/>
          <p:cNvSpPr>
            <a:spLocks noGrp="1"/>
          </p:cNvSpPr>
          <p:nvPr>
            <p:ph type="ctrTitle"/>
          </p:nvPr>
        </p:nvSpPr>
        <p:spPr>
          <a:xfrm>
            <a:off x="1703388" y="476251"/>
            <a:ext cx="8640762" cy="504825"/>
          </a:xfrm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fordulónap utáni események vizsgálata</a:t>
            </a:r>
          </a:p>
        </p:txBody>
      </p:sp>
      <p:pic>
        <p:nvPicPr>
          <p:cNvPr id="25603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72114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3"/>
          <p:cNvSpPr txBox="1">
            <a:spLocks noChangeArrowheads="1"/>
          </p:cNvSpPr>
          <p:nvPr/>
        </p:nvSpPr>
        <p:spPr bwMode="auto">
          <a:xfrm>
            <a:off x="1703388" y="1196976"/>
            <a:ext cx="8856662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hu-HU" alt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Fordulónap utáni események </a:t>
            </a:r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 pénzügyi kimutatások fordulónapja és a könyvvizsgálói jelentés dátuma között bekövetkező események, valamint olyan tények, amelyek </a:t>
            </a:r>
            <a:r>
              <a:rPr lang="hu-HU" alt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könyvvizsgálói jelentés dátumát követően </a:t>
            </a:r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jutottak a könyvvizsgáló tudomására </a:t>
            </a:r>
            <a:r>
              <a:rPr lang="hu-HU" alt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[ISA 560 (5) e.]</a:t>
            </a:r>
            <a:endParaRPr lang="hu-HU" altLang="hu-HU" sz="2400" i="1" dirty="0"/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>
                <a:latin typeface="Times New Roman" panose="02020603050405020304" pitchFamily="18" charset="0"/>
              </a:rPr>
              <a:t>Gyakori hiányosság, hogy az ellenőrzött könyvvizsgáló nem tud bemutatni semmilyen dokumentációt a standard szerinti követelményeknek megfelelően elvégzett vizsgálatról, általában egy mondat szokott szerepelni a munkalapon: </a:t>
            </a:r>
            <a:r>
              <a:rPr lang="hu-HU" altLang="hu-HU" sz="2400" i="1" dirty="0">
                <a:latin typeface="Times New Roman" panose="02020603050405020304" pitchFamily="18" charset="0"/>
              </a:rPr>
              <a:t>A fordulónapot követően nem jutott tudomásomra semmilyen olyan esemény, amely a pénzügyi kimutatásokra (beszámolóra) hatással lenne</a:t>
            </a:r>
            <a:r>
              <a:rPr lang="hu-HU" altLang="hu-HU" sz="2400" dirty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>
                <a:latin typeface="Times New Roman" panose="02020603050405020304" pitchFamily="18" charset="0"/>
              </a:rPr>
              <a:t>Az, hogy erre a következtetésre a könyvvizsgáló milyen vizsgálatok eredményeként jutott, nincs dokumentálva, sőt, számos esetben tudomással bír jelentős eseményeket illetően </a:t>
            </a:r>
            <a:r>
              <a:rPr lang="hu-HU" altLang="hu-HU" sz="2400" i="1" dirty="0">
                <a:latin typeface="Times New Roman" panose="02020603050405020304" pitchFamily="18" charset="0"/>
              </a:rPr>
              <a:t>(pl. végelszámolásról döntött a taggyűlés, amelyik elfogadta a beszámolót, de ezt korábban nem jelezte, vagy pótbefizetésről határoztak a saját tőke problémák </a:t>
            </a:r>
            <a:r>
              <a:rPr lang="hu-HU" altLang="hu-HU" sz="2400" i="1" dirty="0" smtClean="0">
                <a:latin typeface="Times New Roman" panose="02020603050405020304" pitchFamily="18" charset="0"/>
              </a:rPr>
              <a:t>miatt</a:t>
            </a:r>
            <a:r>
              <a:rPr lang="hu-HU" altLang="hu-HU" sz="2400" i="1" dirty="0">
                <a:latin typeface="Times New Roman" panose="02020603050405020304" pitchFamily="18" charset="0"/>
              </a:rPr>
              <a:t>, stb...)</a:t>
            </a:r>
          </a:p>
        </p:txBody>
      </p:sp>
    </p:spTree>
    <p:extLst>
      <p:ext uri="{BB962C8B-B14F-4D97-AF65-F5344CB8AC3E}">
        <p14:creationId xmlns:p14="http://schemas.microsoft.com/office/powerpoint/2010/main" val="79263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ím 3"/>
          <p:cNvSpPr>
            <a:spLocks noGrp="1"/>
          </p:cNvSpPr>
          <p:nvPr>
            <p:ph type="ctrTitle"/>
          </p:nvPr>
        </p:nvSpPr>
        <p:spPr>
          <a:xfrm>
            <a:off x="1774826" y="765175"/>
            <a:ext cx="8569325" cy="819150"/>
          </a:xfrm>
        </p:spPr>
        <p:txBody>
          <a:bodyPr>
            <a:noAutofit/>
          </a:bodyPr>
          <a:lstStyle/>
          <a:p>
            <a:pPr eaLnBrk="1" hangingPunct="1"/>
            <a:r>
              <a:rPr lang="hu-HU" altLang="hu-HU" sz="2800" b="1" dirty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Jelentős követelések, kötelezettségek vizsgálata, külső megerősítések beszerzése, értékelése</a:t>
            </a:r>
          </a:p>
        </p:txBody>
      </p:sp>
      <p:pic>
        <p:nvPicPr>
          <p:cNvPr id="27651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72114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TextBox 3"/>
          <p:cNvSpPr txBox="1">
            <a:spLocks noChangeArrowheads="1"/>
          </p:cNvSpPr>
          <p:nvPr/>
        </p:nvSpPr>
        <p:spPr bwMode="auto">
          <a:xfrm>
            <a:off x="1631950" y="1930401"/>
            <a:ext cx="903605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hu-HU" alt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Gyakori tapasztalat, hogy a könyvvizsgáló nem ragaszkodott a jelentős követelések, kötelezettségek külső megerősítéséhez, elfogadta azok beszámolóban szereplő értékét anélkül, hogy alá tudta volna dokumentumokkal támasztani.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Ez a mulasztás különösen a követelések esetében okozott gondot, számos esetben nem került sor olyan értékvesztések elszámolására, amelyek a minőségellenőr véleménye alapján indokoltak lettek volna </a:t>
            </a:r>
            <a:r>
              <a:rPr lang="hu-HU" altLang="hu-H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(2-3 éves követelések, visszaigazolás és a kiegyenlítés dokumentált reménye nélkül).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A külső megerősítések értékelésének célja a megszerzett  könyvvizsgálati dokumentumok minősítése, ennek alapján kell eldöntenie a könyvvizsgálónak, hogy szükség van-e további eljárások lefolytatására, megerősítő bizonyítékok szerzésére.</a:t>
            </a:r>
          </a:p>
          <a:p>
            <a:pPr eaLnBrk="1" hangingPunct="1">
              <a:lnSpc>
                <a:spcPct val="80000"/>
              </a:lnSpc>
            </a:pPr>
            <a:endParaRPr lang="hu-HU" altLang="hu-HU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99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ím 3"/>
          <p:cNvSpPr>
            <a:spLocks noGrp="1"/>
          </p:cNvSpPr>
          <p:nvPr>
            <p:ph type="ctrTitle"/>
          </p:nvPr>
        </p:nvSpPr>
        <p:spPr>
          <a:xfrm>
            <a:off x="1774826" y="765175"/>
            <a:ext cx="8569325" cy="606425"/>
          </a:xfrm>
        </p:spPr>
        <p:txBody>
          <a:bodyPr/>
          <a:lstStyle/>
          <a:p>
            <a:pPr eaLnBrk="1" hangingPunct="1"/>
            <a:r>
              <a:rPr lang="hu-HU" altLang="hu-HU" sz="2800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Tervezés és munkaprogram </a:t>
            </a:r>
            <a:endParaRPr lang="hu-HU" altLang="hu-HU" sz="2800" b="1" dirty="0">
              <a:solidFill>
                <a:srgbClr val="2876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747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72114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1631950" y="1680883"/>
            <a:ext cx="9036049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/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tervezési folyamat végső eredménye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könyvvizsgálat során végrehajtandó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ügyfélspecifikus 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munkaprogram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(programfegyelem)</a:t>
            </a:r>
            <a:endParaRPr lang="hu-H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/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könyvvizsgálati program 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utasítások rendszere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eszközül szolgál  a munka pontos végrehajtásának ellenőrzéséhez,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rögzítéséhez 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/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Tartalmazza minden egyes terület könyvvizsgálati céljait, a tervezett időráfordítást, a különböző könyvvizsgálati módszereket, eljárásokat a kockázatbecslés eredményeinek figyelembe vételével</a:t>
            </a:r>
          </a:p>
          <a:p>
            <a:pPr marL="457200" indent="-457200"/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Ciklikusság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tervezésben: a tervezés szakaszában kialakult kritikus és jelentős könyvvizsgálati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célok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könyvvizsgálat során folyamatos mérlegelést igényelnek, mert az alkalmazott eljárások újabb célokat is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feltárhatnak.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/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/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defRPr/>
            </a:pPr>
            <a:endParaRPr lang="hu-HU" altLang="hu-HU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57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ím 3"/>
          <p:cNvSpPr>
            <a:spLocks noGrp="1"/>
          </p:cNvSpPr>
          <p:nvPr>
            <p:ph type="ctrTitle"/>
          </p:nvPr>
        </p:nvSpPr>
        <p:spPr>
          <a:xfrm>
            <a:off x="1703388" y="623889"/>
            <a:ext cx="8640762" cy="3571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altLang="hu-HU" sz="2800" b="1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Ügyvédi  információ bekérése, értékelése</a:t>
            </a:r>
          </a:p>
        </p:txBody>
      </p:sp>
      <p:pic>
        <p:nvPicPr>
          <p:cNvPr id="28675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72114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Box 3"/>
          <p:cNvSpPr txBox="1">
            <a:spLocks noChangeArrowheads="1"/>
          </p:cNvSpPr>
          <p:nvPr/>
        </p:nvSpPr>
        <p:spPr bwMode="auto">
          <a:xfrm>
            <a:off x="1703388" y="1196975"/>
            <a:ext cx="8856662" cy="437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hu-HU" altLang="hu-HU" sz="2400">
                <a:latin typeface="Times New Roman" panose="02020603050405020304" pitchFamily="18" charset="0"/>
              </a:rPr>
              <a:t>A jogi teljességi nyilatkozat bekérése kötelező stndard előírás, amennyiben a társaság nem foglalkoztat  jogi képviselőt, a vezető hivatott ebben a témában is nyilatkozni – a teljességi nyilatkozat részeként, vagy külön dokumentumban. Amennyiben több ügyvédet is megbízott a társaság, az ügyvédi indormációt valamennyi, a társaság nevében eljáró személytől be kell kérni.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>
                <a:latin typeface="Times New Roman" panose="02020603050405020304" pitchFamily="18" charset="0"/>
              </a:rPr>
              <a:t>Tekintve, hogy az </a:t>
            </a:r>
            <a:r>
              <a:rPr lang="hu-HU" altLang="hu-HU" sz="2400" b="1">
                <a:latin typeface="Times New Roman" panose="02020603050405020304" pitchFamily="18" charset="0"/>
              </a:rPr>
              <a:t>információ értékelése </a:t>
            </a:r>
            <a:r>
              <a:rPr lang="hu-HU" altLang="hu-HU" sz="2400">
                <a:latin typeface="Times New Roman" panose="02020603050405020304" pitchFamily="18" charset="0"/>
              </a:rPr>
              <a:t>része a könyvvizsgálati jelentés kibocsátását megelőző áttekintési munkafázisnak, a legtöbb haszna azonak a nyilatkozatoknak van, amelyek dátuma nem későbbi a könyvvizsgálói jelentés dátumánál, hanem - hasonlóan a teljességi nyilatkozatéhoz - a lehető legközelebb áll hozzá.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>
                <a:latin typeface="Times New Roman" panose="02020603050405020304" pitchFamily="18" charset="0"/>
              </a:rPr>
              <a:t>A társaság peres ügyeiről a könyvvizsgálónak akkor is elegendő és megfelelő bizonyítékot kell gyűjteni </a:t>
            </a:r>
            <a:r>
              <a:rPr lang="hu-HU" altLang="hu-HU" sz="2400" i="1">
                <a:latin typeface="Times New Roman" panose="02020603050405020304" pitchFamily="18" charset="0"/>
              </a:rPr>
              <a:t>(céltartalék képzés), </a:t>
            </a:r>
            <a:r>
              <a:rPr lang="hu-HU" altLang="hu-HU" sz="2400">
                <a:latin typeface="Times New Roman" panose="02020603050405020304" pitchFamily="18" charset="0"/>
              </a:rPr>
              <a:t>ha nincs érdemi előrelépés a perekben, </a:t>
            </a:r>
          </a:p>
        </p:txBody>
      </p:sp>
    </p:spTree>
    <p:extLst>
      <p:ext uri="{BB962C8B-B14F-4D97-AF65-F5344CB8AC3E}">
        <p14:creationId xmlns:p14="http://schemas.microsoft.com/office/powerpoint/2010/main" val="219701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ím 3"/>
          <p:cNvSpPr>
            <a:spLocks noGrp="1"/>
          </p:cNvSpPr>
          <p:nvPr>
            <p:ph type="ctrTitle"/>
          </p:nvPr>
        </p:nvSpPr>
        <p:spPr>
          <a:xfrm>
            <a:off x="1703388" y="623889"/>
            <a:ext cx="8640762" cy="357187"/>
          </a:xfrm>
        </p:spPr>
        <p:txBody>
          <a:bodyPr>
            <a:noAutofit/>
          </a:bodyPr>
          <a:lstStyle/>
          <a:p>
            <a:pPr eaLnBrk="1" hangingPunct="1"/>
            <a:r>
              <a:rPr lang="hu-HU" altLang="hu-HU" sz="2800" b="1" dirty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Teljességi nyilatkozat</a:t>
            </a:r>
          </a:p>
        </p:txBody>
      </p:sp>
      <p:pic>
        <p:nvPicPr>
          <p:cNvPr id="30723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72114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TextBox 3"/>
          <p:cNvSpPr txBox="1">
            <a:spLocks noChangeArrowheads="1"/>
          </p:cNvSpPr>
          <p:nvPr/>
        </p:nvSpPr>
        <p:spPr bwMode="auto">
          <a:xfrm>
            <a:off x="1703388" y="1196976"/>
            <a:ext cx="8856662" cy="385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hu-HU" altLang="hu-HU" sz="2400" b="1" dirty="0">
                <a:latin typeface="Times New Roman" panose="02020603050405020304" pitchFamily="18" charset="0"/>
              </a:rPr>
              <a:t>Minta változása</a:t>
            </a:r>
            <a:r>
              <a:rPr lang="hu-HU" altLang="hu-HU" sz="2400" dirty="0">
                <a:latin typeface="Times New Roman" panose="02020603050405020304" pitchFamily="18" charset="0"/>
              </a:rPr>
              <a:t>: 2018. május 14-től </a:t>
            </a:r>
            <a:r>
              <a:rPr lang="hu-HU" altLang="hu-HU" sz="2400" i="1" dirty="0">
                <a:latin typeface="Times New Roman" panose="02020603050405020304" pitchFamily="18" charset="0"/>
              </a:rPr>
              <a:t>(előtte használható a 2011-ben közzétett)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b="1" dirty="0">
                <a:latin typeface="Times New Roman" panose="02020603050405020304" pitchFamily="18" charset="0"/>
              </a:rPr>
              <a:t>Tapasztalt problémák</a:t>
            </a:r>
            <a:r>
              <a:rPr lang="hu-HU" altLang="hu-HU" sz="2400" dirty="0">
                <a:latin typeface="Times New Roman" panose="02020603050405020304" pitchFamily="18" charset="0"/>
              </a:rPr>
              <a:t>: tartalma sokszor bővebb, mint azt az adott cég sajátosságai indokolnák, hiányoznak ugyanakkor a „testre szabott” nyilatkozatok, hiányzik a címzés </a:t>
            </a:r>
            <a:r>
              <a:rPr lang="hu-HU" altLang="hu-HU" sz="2400" i="1" dirty="0">
                <a:latin typeface="Times New Roman" panose="02020603050405020304" pitchFamily="18" charset="0"/>
              </a:rPr>
              <a:t>(kinek, milyen alkalomból adják)</a:t>
            </a:r>
            <a:r>
              <a:rPr lang="hu-HU" altLang="hu-HU" sz="2400" dirty="0">
                <a:latin typeface="Times New Roman" panose="02020603050405020304" pitchFamily="18" charset="0"/>
              </a:rPr>
              <a:t>, illetve ügyvéd hiányában akkor sem tartalmazzák a jogi nyilatkozatot, ha ez külön dokumentumban sem áll rendelkezésre.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b="1" dirty="0">
                <a:latin typeface="Times New Roman" panose="02020603050405020304" pitchFamily="18" charset="0"/>
              </a:rPr>
              <a:t>Dátumozása</a:t>
            </a:r>
            <a:r>
              <a:rPr lang="hu-HU" altLang="hu-HU" sz="2400" dirty="0">
                <a:latin typeface="Times New Roman" panose="02020603050405020304" pitchFamily="18" charset="0"/>
              </a:rPr>
              <a:t>: </a:t>
            </a:r>
            <a:r>
              <a:rPr lang="hu-HU" altLang="hu-HU" sz="2400" b="1" dirty="0">
                <a:latin typeface="Times New Roman" panose="02020603050405020304" pitchFamily="18" charset="0"/>
              </a:rPr>
              <a:t>nem lehet későbbi, mint a könyvvizsgálói jelentésé</a:t>
            </a:r>
            <a:r>
              <a:rPr lang="hu-HU" altLang="hu-HU" sz="2400" dirty="0">
                <a:latin typeface="Times New Roman" panose="02020603050405020304" pitchFamily="18" charset="0"/>
              </a:rPr>
              <a:t>, azt megelőző lehet, de minél közelebb legyen – lehetőleg azonos – a jelentés dátumával.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>
                <a:latin typeface="Times New Roman" panose="02020603050405020304" pitchFamily="18" charset="0"/>
              </a:rPr>
              <a:t>Nem pótolja az el nem végzett könyvvizsgálati munkát, a meg nem szerzett elegendő és megfelelő bizonyítékokat... </a:t>
            </a:r>
          </a:p>
        </p:txBody>
      </p:sp>
    </p:spTree>
    <p:extLst>
      <p:ext uri="{BB962C8B-B14F-4D97-AF65-F5344CB8AC3E}">
        <p14:creationId xmlns:p14="http://schemas.microsoft.com/office/powerpoint/2010/main" val="312404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ím 3"/>
          <p:cNvSpPr>
            <a:spLocks noGrp="1"/>
          </p:cNvSpPr>
          <p:nvPr>
            <p:ph type="ctrTitle"/>
          </p:nvPr>
        </p:nvSpPr>
        <p:spPr>
          <a:xfrm>
            <a:off x="1703388" y="623889"/>
            <a:ext cx="8640762" cy="357187"/>
          </a:xfrm>
        </p:spPr>
        <p:txBody>
          <a:bodyPr>
            <a:noAutofit/>
          </a:bodyPr>
          <a:lstStyle/>
          <a:p>
            <a:pPr eaLnBrk="1" hangingPunct="1"/>
            <a:r>
              <a:rPr lang="hu-HU" altLang="hu-HU" sz="2800" b="1" dirty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altLang="hu-HU" sz="2800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eredménykimutatás könyvvizsgálata</a:t>
            </a:r>
            <a:endParaRPr lang="hu-HU" altLang="hu-HU" sz="2800" b="1" dirty="0">
              <a:solidFill>
                <a:srgbClr val="2876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23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72114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TextBox 3"/>
          <p:cNvSpPr txBox="1">
            <a:spLocks noChangeArrowheads="1"/>
          </p:cNvSpPr>
          <p:nvPr/>
        </p:nvSpPr>
        <p:spPr bwMode="auto">
          <a:xfrm>
            <a:off x="1703388" y="1196976"/>
            <a:ext cx="8856662" cy="5435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hu-HU" altLang="hu-HU" sz="2800" b="1" dirty="0" smtClean="0">
                <a:latin typeface="Times New Roman" panose="02020603050405020304" pitchFamily="18" charset="0"/>
              </a:rPr>
              <a:t>Árbevétel 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elszámolás /vevői követelések – jelentős könyvvizsgálati terület</a:t>
            </a:r>
          </a:p>
          <a:p>
            <a:pPr>
              <a:lnSpc>
                <a:spcPct val="80000"/>
              </a:lnSpc>
            </a:pPr>
            <a:r>
              <a:rPr lang="hu-HU" altLang="hu-HU" sz="2800" dirty="0" smtClean="0">
                <a:latin typeface="Times New Roman" panose="02020603050405020304" pitchFamily="18" charset="0"/>
              </a:rPr>
              <a:t>Vizsgálni kell a számviteli politika/üzletszabályzat előírásait, kiemelt területeknek minősülnek 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sz="2800" dirty="0" smtClean="0">
                <a:latin typeface="Times New Roman" panose="02020603050405020304" pitchFamily="18" charset="0"/>
              </a:rPr>
              <a:t>	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- kapcsolt vállalkozásokkal kapcsolatos ügyletek,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sz="2400" dirty="0" smtClean="0">
                <a:latin typeface="Times New Roman" panose="02020603050405020304" pitchFamily="18" charset="0"/>
              </a:rPr>
              <a:t>	- a konszignációs raktárakból történő értékesítés,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sz="2400" dirty="0" smtClean="0">
                <a:latin typeface="Times New Roman" panose="02020603050405020304" pitchFamily="18" charset="0"/>
              </a:rPr>
              <a:t>	- a visszáruk, storno, jóváíró tételek,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sz="2400" dirty="0" smtClean="0">
                <a:latin typeface="Times New Roman" panose="02020603050405020304" pitchFamily="18" charset="0"/>
              </a:rPr>
              <a:t>	- szolgáltatás nyújtás vagy termékértékesítés nélkül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sz="2400" dirty="0">
                <a:latin typeface="Times New Roman" panose="02020603050405020304" pitchFamily="18" charset="0"/>
              </a:rPr>
              <a:t>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            elszámolt bevételek,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sz="2400" dirty="0" smtClean="0">
                <a:latin typeface="Times New Roman" panose="02020603050405020304" pitchFamily="18" charset="0"/>
              </a:rPr>
              <a:t>	- a megrendelések különböző szállítási feltételek és 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sz="2400" dirty="0" smtClean="0">
                <a:latin typeface="Times New Roman" panose="02020603050405020304" pitchFamily="18" charset="0"/>
              </a:rPr>
              <a:t>	- halasztott bevételek, fordulónap utáni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sz="2400" dirty="0">
                <a:latin typeface="Times New Roman" panose="02020603050405020304" pitchFamily="18" charset="0"/>
              </a:rPr>
              <a:t>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            kiegyenlítések, stb...</a:t>
            </a:r>
          </a:p>
          <a:p>
            <a:pPr marL="0" indent="0">
              <a:lnSpc>
                <a:spcPct val="80000"/>
              </a:lnSpc>
              <a:buNone/>
            </a:pPr>
            <a:endParaRPr lang="hu-HU" altLang="hu-HU" sz="2800" dirty="0" smtClean="0">
              <a:latin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hu-HU" altLang="hu-HU" sz="28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63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ím 3"/>
          <p:cNvSpPr>
            <a:spLocks noGrp="1"/>
          </p:cNvSpPr>
          <p:nvPr>
            <p:ph type="ctrTitle"/>
          </p:nvPr>
        </p:nvSpPr>
        <p:spPr>
          <a:xfrm>
            <a:off x="1703388" y="623889"/>
            <a:ext cx="8640762" cy="357187"/>
          </a:xfrm>
        </p:spPr>
        <p:txBody>
          <a:bodyPr>
            <a:noAutofit/>
          </a:bodyPr>
          <a:lstStyle/>
          <a:p>
            <a:pPr eaLnBrk="1" hangingPunct="1"/>
            <a:r>
              <a:rPr lang="hu-HU" altLang="hu-HU" sz="2800" b="1" dirty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altLang="hu-HU" sz="2800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eredménykimutatás könyvvizsgálata</a:t>
            </a:r>
            <a:endParaRPr lang="hu-HU" altLang="hu-HU" sz="2800" b="1" dirty="0">
              <a:solidFill>
                <a:srgbClr val="2876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23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72114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TextBox 3"/>
          <p:cNvSpPr txBox="1">
            <a:spLocks noChangeArrowheads="1"/>
          </p:cNvSpPr>
          <p:nvPr/>
        </p:nvSpPr>
        <p:spPr bwMode="auto">
          <a:xfrm>
            <a:off x="1703388" y="1196976"/>
            <a:ext cx="8856662" cy="371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hu-HU" altLang="hu-HU" sz="2800" b="1" dirty="0" smtClean="0">
                <a:latin typeface="Times New Roman" panose="02020603050405020304" pitchFamily="18" charset="0"/>
              </a:rPr>
              <a:t>Időbeli elszámolás 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helyességének vizsgálata: megfelelő időszakra lett-e elszámolva a követelés</a:t>
            </a:r>
          </a:p>
          <a:p>
            <a:pPr>
              <a:lnSpc>
                <a:spcPct val="80000"/>
              </a:lnSpc>
            </a:pPr>
            <a:r>
              <a:rPr lang="hu-HU" altLang="hu-HU" sz="2800" dirty="0" smtClean="0">
                <a:latin typeface="Times New Roman" panose="02020603050405020304" pitchFamily="18" charset="0"/>
              </a:rPr>
              <a:t>Lényeges a </a:t>
            </a:r>
            <a:r>
              <a:rPr lang="hu-HU" altLang="hu-HU" sz="2800" b="1" dirty="0" smtClean="0">
                <a:latin typeface="Times New Roman" panose="02020603050405020304" pitchFamily="18" charset="0"/>
              </a:rPr>
              <a:t>bizonylati alátámasztás 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vizsgálata (teljesítés igazolás, számla, szállítólevél, szerződés, stb.)</a:t>
            </a:r>
          </a:p>
          <a:p>
            <a:pPr>
              <a:lnSpc>
                <a:spcPct val="80000"/>
              </a:lnSpc>
            </a:pPr>
            <a:r>
              <a:rPr lang="hu-HU" altLang="hu-HU" sz="2800" b="1" dirty="0" smtClean="0">
                <a:latin typeface="Times New Roman" panose="02020603050405020304" pitchFamily="18" charset="0"/>
              </a:rPr>
              <a:t>Gyakori problémák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sz="2800" dirty="0" smtClean="0">
                <a:latin typeface="Times New Roman" panose="02020603050405020304" pitchFamily="18" charset="0"/>
              </a:rPr>
              <a:t>	- a rendszeresen ismétlődő szolgáltatások elszámolása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sz="2800" dirty="0" smtClean="0">
                <a:latin typeface="Times New Roman" panose="02020603050405020304" pitchFamily="18" charset="0"/>
              </a:rPr>
              <a:t> 	- a paritások nem megfelelő használata</a:t>
            </a:r>
          </a:p>
          <a:p>
            <a:pPr>
              <a:lnSpc>
                <a:spcPct val="80000"/>
              </a:lnSpc>
            </a:pPr>
            <a:r>
              <a:rPr lang="hu-HU" altLang="hu-HU" sz="2800" b="1" dirty="0">
                <a:latin typeface="Times New Roman" panose="02020603050405020304" pitchFamily="18" charset="0"/>
              </a:rPr>
              <a:t>K</a:t>
            </a:r>
            <a:r>
              <a:rPr lang="hu-HU" altLang="hu-HU" sz="2800" b="1" dirty="0" smtClean="0">
                <a:latin typeface="Times New Roman" panose="02020603050405020304" pitchFamily="18" charset="0"/>
              </a:rPr>
              <a:t>apcsolódó tételek 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(értékcsökkenés, értékvesztés, stb.)</a:t>
            </a:r>
          </a:p>
          <a:p>
            <a:pPr marL="0" indent="0">
              <a:lnSpc>
                <a:spcPct val="80000"/>
              </a:lnSpc>
              <a:buNone/>
            </a:pPr>
            <a:endParaRPr lang="hu-HU" altLang="hu-HU" sz="28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ím 3"/>
          <p:cNvSpPr>
            <a:spLocks noGrp="1"/>
          </p:cNvSpPr>
          <p:nvPr>
            <p:ph type="ctrTitle"/>
          </p:nvPr>
        </p:nvSpPr>
        <p:spPr>
          <a:xfrm>
            <a:off x="1703388" y="623889"/>
            <a:ext cx="8640762" cy="357187"/>
          </a:xfrm>
        </p:spPr>
        <p:txBody>
          <a:bodyPr>
            <a:noAutofit/>
          </a:bodyPr>
          <a:lstStyle/>
          <a:p>
            <a:pPr eaLnBrk="1" hangingPunct="1"/>
            <a:r>
              <a:rPr lang="hu-HU" altLang="hu-HU" sz="2800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Bizonyítékszerzési eszközök</a:t>
            </a:r>
            <a:endParaRPr lang="hu-HU" altLang="hu-HU" sz="2800" b="1" dirty="0">
              <a:solidFill>
                <a:srgbClr val="2876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23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012" y="5508873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TextBox 3"/>
          <p:cNvSpPr txBox="1">
            <a:spLocks noChangeArrowheads="1"/>
          </p:cNvSpPr>
          <p:nvPr/>
        </p:nvSpPr>
        <p:spPr bwMode="auto">
          <a:xfrm>
            <a:off x="1703388" y="1196976"/>
            <a:ext cx="8856662" cy="405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hu-HU" altLang="hu-HU" sz="2800" b="1" dirty="0" smtClean="0">
                <a:latin typeface="Times New Roman" panose="02020603050405020304" pitchFamily="18" charset="0"/>
              </a:rPr>
              <a:t>Bizonylatok,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 dokumentumok vizsgálata - számla, szerződés, teljesítésigazolás, raktárbizonylat, fuvarokmányok, stb...</a:t>
            </a:r>
          </a:p>
          <a:p>
            <a:pPr>
              <a:lnSpc>
                <a:spcPct val="80000"/>
              </a:lnSpc>
            </a:pPr>
            <a:r>
              <a:rPr lang="hu-HU" altLang="hu-HU" sz="2800" b="1" dirty="0" smtClean="0">
                <a:latin typeface="Times New Roman" panose="02020603050405020304" pitchFamily="18" charset="0"/>
              </a:rPr>
              <a:t>Külső megerősítések 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– vevői egyenlegközlő, banki igazolások, szb...</a:t>
            </a:r>
          </a:p>
          <a:p>
            <a:pPr>
              <a:lnSpc>
                <a:spcPct val="80000"/>
              </a:lnSpc>
            </a:pPr>
            <a:r>
              <a:rPr lang="hu-HU" altLang="hu-HU" sz="2800" b="1" dirty="0" smtClean="0">
                <a:latin typeface="Times New Roman" panose="02020603050405020304" pitchFamily="18" charset="0"/>
              </a:rPr>
              <a:t>Újraszámítás</a:t>
            </a:r>
          </a:p>
          <a:p>
            <a:pPr>
              <a:lnSpc>
                <a:spcPct val="80000"/>
              </a:lnSpc>
            </a:pPr>
            <a:r>
              <a:rPr lang="hu-HU" altLang="hu-HU" sz="2800" b="1" dirty="0" smtClean="0">
                <a:latin typeface="Times New Roman" panose="02020603050405020304" pitchFamily="18" charset="0"/>
              </a:rPr>
              <a:t>Ismételt végrehajtás</a:t>
            </a:r>
          </a:p>
          <a:p>
            <a:pPr>
              <a:lnSpc>
                <a:spcPct val="80000"/>
              </a:lnSpc>
            </a:pPr>
            <a:r>
              <a:rPr lang="hu-HU" altLang="hu-HU" sz="2800" b="1" dirty="0" smtClean="0">
                <a:latin typeface="Times New Roman" panose="02020603050405020304" pitchFamily="18" charset="0"/>
              </a:rPr>
              <a:t>Elemző eljárások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 – változások, összefüggések elemzése</a:t>
            </a:r>
            <a:endParaRPr lang="hu-HU" altLang="hu-HU" sz="2800" b="1" dirty="0" smtClean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hu-HU" altLang="hu-HU" sz="2800" b="1" dirty="0" smtClean="0">
                <a:latin typeface="Times New Roman" panose="02020603050405020304" pitchFamily="18" charset="0"/>
              </a:rPr>
              <a:t>Szemle</a:t>
            </a:r>
            <a:r>
              <a:rPr lang="hu-HU" altLang="hu-HU" sz="2800" dirty="0" smtClean="0">
                <a:latin typeface="Times New Roman" panose="02020603050405020304" pitchFamily="18" charset="0"/>
              </a:rPr>
              <a:t>, személyes részvétel - megfigyelés, kérdezés</a:t>
            </a:r>
          </a:p>
          <a:p>
            <a:pPr>
              <a:lnSpc>
                <a:spcPct val="80000"/>
              </a:lnSpc>
            </a:pPr>
            <a:r>
              <a:rPr lang="hu-HU" altLang="hu-HU" sz="2800" b="1" dirty="0" smtClean="0">
                <a:latin typeface="Times New Roman" panose="02020603050405020304" pitchFamily="18" charset="0"/>
              </a:rPr>
              <a:t>Interjúk</a:t>
            </a:r>
          </a:p>
        </p:txBody>
      </p:sp>
    </p:spTree>
    <p:extLst>
      <p:ext uri="{BB962C8B-B14F-4D97-AF65-F5344CB8AC3E}">
        <p14:creationId xmlns:p14="http://schemas.microsoft.com/office/powerpoint/2010/main" val="108397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ím 3"/>
          <p:cNvSpPr>
            <a:spLocks noGrp="1"/>
          </p:cNvSpPr>
          <p:nvPr>
            <p:ph type="ctrTitle"/>
          </p:nvPr>
        </p:nvSpPr>
        <p:spPr>
          <a:xfrm>
            <a:off x="1703388" y="623889"/>
            <a:ext cx="8640762" cy="357187"/>
          </a:xfrm>
        </p:spPr>
        <p:txBody>
          <a:bodyPr>
            <a:noAutofit/>
          </a:bodyPr>
          <a:lstStyle/>
          <a:p>
            <a:pPr eaLnBrk="1" hangingPunct="1"/>
            <a:r>
              <a:rPr lang="hu-HU" altLang="hu-HU" sz="2800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Tapasztalt hiányosságok</a:t>
            </a:r>
            <a:endParaRPr lang="hu-HU" altLang="hu-HU" sz="2800" b="1" dirty="0">
              <a:solidFill>
                <a:srgbClr val="2876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23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72114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TextBox 3"/>
          <p:cNvSpPr txBox="1">
            <a:spLocks noChangeArrowheads="1"/>
          </p:cNvSpPr>
          <p:nvPr/>
        </p:nvSpPr>
        <p:spPr bwMode="auto">
          <a:xfrm>
            <a:off x="1703388" y="1196976"/>
            <a:ext cx="8856662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hu-HU" altLang="hu-HU" sz="2400" b="1" dirty="0" smtClean="0">
                <a:latin typeface="Times New Roman" panose="02020603050405020304" pitchFamily="18" charset="0"/>
              </a:rPr>
              <a:t>Már a tervezésnél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 – a munkaprogramban kevés alapvető vizsgálati eljárás szerepel, hiányoznak a tételes tesztelési eljárások, a mintavételezésre vonatkozó szempontok</a:t>
            </a:r>
          </a:p>
          <a:p>
            <a:pPr>
              <a:lnSpc>
                <a:spcPct val="80000"/>
              </a:lnSpc>
            </a:pPr>
            <a:r>
              <a:rPr lang="hu-HU" altLang="hu-HU" sz="2400" dirty="0" smtClean="0">
                <a:latin typeface="Times New Roman" panose="02020603050405020304" pitchFamily="18" charset="0"/>
              </a:rPr>
              <a:t>Hiányzik a teljes sokaság vizsgálata, a statisztikai mintavétel, a reprezentatív mintavétel</a:t>
            </a:r>
          </a:p>
          <a:p>
            <a:pPr>
              <a:lnSpc>
                <a:spcPct val="80000"/>
              </a:lnSpc>
            </a:pPr>
            <a:r>
              <a:rPr lang="hu-HU" altLang="hu-HU" sz="2400" dirty="0" smtClean="0">
                <a:latin typeface="Times New Roman" panose="02020603050405020304" pitchFamily="18" charset="0"/>
              </a:rPr>
              <a:t>Nem alkalmazzák a nem-reprezentatív mintavétel és a nem statisztikai mintavétel módszereit</a:t>
            </a:r>
          </a:p>
          <a:p>
            <a:pPr>
              <a:lnSpc>
                <a:spcPct val="80000"/>
              </a:lnSpc>
            </a:pPr>
            <a:r>
              <a:rPr lang="hu-HU" altLang="hu-HU" sz="2400" dirty="0" smtClean="0">
                <a:latin typeface="Times New Roman" panose="02020603050405020304" pitchFamily="18" charset="0"/>
              </a:rPr>
              <a:t>Hiányoznak a </a:t>
            </a:r>
            <a:r>
              <a:rPr lang="hu-HU" altLang="hu-HU" sz="2400" b="1" dirty="0" smtClean="0">
                <a:latin typeface="Times New Roman" panose="02020603050405020304" pitchFamily="18" charset="0"/>
              </a:rPr>
              <a:t>számítások a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 </a:t>
            </a:r>
            <a:r>
              <a:rPr lang="hu-HU" altLang="hu-HU" sz="2400" b="1" dirty="0" smtClean="0">
                <a:latin typeface="Times New Roman" panose="02020603050405020304" pitchFamily="18" charset="0"/>
              </a:rPr>
              <a:t>mintanagyságra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 vonatkozóan (amely függ az eredendő kockázattól, az ellenőrzési bizonyosságtól, a sokaságtól, a lényegességi hibahatártól és a sokaság rétegződésétől)</a:t>
            </a:r>
          </a:p>
          <a:p>
            <a:pPr>
              <a:lnSpc>
                <a:spcPct val="80000"/>
              </a:lnSpc>
            </a:pPr>
            <a:r>
              <a:rPr lang="hu-HU" altLang="hu-HU" sz="2400" dirty="0" smtClean="0">
                <a:latin typeface="Times New Roman" panose="02020603050405020304" pitchFamily="18" charset="0"/>
              </a:rPr>
              <a:t>Sokszor nincs hivatkozás a számviteli politikában foglalt elszámolások  megfelelő vagy nem megfelelő </a:t>
            </a:r>
            <a:r>
              <a:rPr lang="hu-HU" altLang="hu-HU" sz="2400" smtClean="0">
                <a:latin typeface="Times New Roman" panose="02020603050405020304" pitchFamily="18" charset="0"/>
              </a:rPr>
              <a:t>alkalmazására </a:t>
            </a:r>
          </a:p>
          <a:p>
            <a:pPr>
              <a:lnSpc>
                <a:spcPct val="80000"/>
              </a:lnSpc>
            </a:pPr>
            <a:r>
              <a:rPr lang="hu-HU" altLang="hu-HU" sz="2400" smtClean="0">
                <a:latin typeface="Times New Roman" panose="02020603050405020304" pitchFamily="18" charset="0"/>
              </a:rPr>
              <a:t>Ipari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gyártó cégeknél hiányzik az </a:t>
            </a:r>
            <a:r>
              <a:rPr lang="hu-HU" altLang="hu-HU" sz="2400" b="1" dirty="0" smtClean="0">
                <a:latin typeface="Times New Roman" panose="02020603050405020304" pitchFamily="18" charset="0"/>
              </a:rPr>
              <a:t>önköltségszámítási szabályzat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áttekintése, véleményezése, az abban foglaltak dokumentált ellenőrzése </a:t>
            </a:r>
          </a:p>
          <a:p>
            <a:pPr>
              <a:lnSpc>
                <a:spcPct val="80000"/>
              </a:lnSpc>
            </a:pPr>
            <a:endParaRPr lang="hu-HU" altLang="hu-HU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31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ím 3"/>
          <p:cNvSpPr>
            <a:spLocks noGrp="1"/>
          </p:cNvSpPr>
          <p:nvPr>
            <p:ph type="ctrTitle"/>
          </p:nvPr>
        </p:nvSpPr>
        <p:spPr>
          <a:xfrm>
            <a:off x="1774826" y="765175"/>
            <a:ext cx="8569325" cy="606425"/>
          </a:xfrm>
        </p:spPr>
        <p:txBody>
          <a:bodyPr/>
          <a:lstStyle/>
          <a:p>
            <a:pPr eaLnBrk="1" hangingPunct="1"/>
            <a:r>
              <a:rPr lang="hu-HU" altLang="hu-HU" sz="2800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kérdőívben...</a:t>
            </a:r>
            <a:endParaRPr lang="hu-HU" altLang="hu-HU" sz="2800" b="1" dirty="0">
              <a:solidFill>
                <a:srgbClr val="2876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747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72114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363072" y="1680883"/>
            <a:ext cx="11672046" cy="400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/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2.5.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érdés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Azonosították-e</a:t>
            </a: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hogy milyen lényeges  számlaegyenlegek, ügyletcsoportok és közzéteendő információk várhatóak a beszámolóban? Megtörtént-e a kockázatbecslés a beszámoló és az állítások szintjén, valamint a  várhatóan kritikus és jelentős területek kijelölése</a:t>
            </a:r>
            <a:r>
              <a:rPr lang="hu-H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/>
            <a:r>
              <a:rPr lang="hu-HU" alt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</a:t>
            </a:r>
            <a:r>
              <a:rPr lang="hu-HU" alt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alt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315/25</a:t>
            </a:r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könyvvizsgálónak </a:t>
            </a:r>
            <a:r>
              <a:rPr lang="hu-HU" alt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azonosítania kell és fel kell mérnie a lényeges hibás állítások kockázatait</a:t>
            </a:r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/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hu-HU" alt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pénzügyi kimutatások </a:t>
            </a:r>
            <a:r>
              <a:rPr lang="hu-HU" alt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szintjén</a:t>
            </a:r>
            <a:r>
              <a:rPr lang="hu-HU" alt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.... és</a:t>
            </a:r>
            <a:endParaRPr lang="hu-HU" alt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/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hu-HU" alt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állítások szintjén az ügyletcsoportok, számlaegyenlegek és közzétételek </a:t>
            </a:r>
            <a:r>
              <a:rPr lang="hu-HU" alt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tekintetében </a:t>
            </a:r>
            <a:r>
              <a:rPr lang="hu-HU" alt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..... annak </a:t>
            </a:r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érdekében, hogy ez alapot nyújtson a további könyvvizsgálati eljárások megtervezéséhez és végrehajtásához.</a:t>
            </a:r>
            <a:endParaRPr lang="hu-HU" altLang="hu-HU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0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ím 3"/>
          <p:cNvSpPr>
            <a:spLocks noGrp="1"/>
          </p:cNvSpPr>
          <p:nvPr>
            <p:ph type="ctrTitle"/>
          </p:nvPr>
        </p:nvSpPr>
        <p:spPr>
          <a:xfrm>
            <a:off x="1837531" y="470647"/>
            <a:ext cx="8569325" cy="605119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hu-HU" sz="2800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Kritikus és jelentős területek fogalma</a:t>
            </a:r>
            <a:endParaRPr lang="hu-HU" altLang="hu-HU" sz="2800" b="1" dirty="0">
              <a:solidFill>
                <a:srgbClr val="2876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747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72114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1116106" y="1275043"/>
            <a:ext cx="9551894" cy="629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Jelentős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kockázat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 lényeges hibás állítás olyan azonosított és felmért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kockázata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amely a könyvvizsgáló megítélése szerint különleges könyvvizsgálati megfontolást igényel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[315/4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(e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)]. 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Amikor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könyvvizsgáló a tervezés során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azonosítja a kockázatokat a pénzügyi kimutatások szintjén, valamint az állítások, az ügyletcsoportok, számlaegyenlegek és közzétételek tekintetében</a:t>
            </a:r>
          </a:p>
          <a:p>
            <a:pPr>
              <a:buNone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mérlegeli a kockázatok mértékét (okozhat-e lényeges hibát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</a:p>
          <a:p>
            <a:pPr>
              <a:buNone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 annak valószínűségét, hogy a hiba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bekövetkezhet-e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beszámoló szintjén is jelentős célokat kritikus könyvvizsgálati céloknak nevezzük.</a:t>
            </a:r>
          </a:p>
          <a:p>
            <a:pPr marL="457200" indent="-457200"/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/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/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defRPr/>
            </a:pPr>
            <a:endParaRPr lang="hu-HU" altLang="hu-HU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02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ím 3"/>
          <p:cNvSpPr>
            <a:spLocks noGrp="1"/>
          </p:cNvSpPr>
          <p:nvPr>
            <p:ph type="ctrTitle"/>
          </p:nvPr>
        </p:nvSpPr>
        <p:spPr>
          <a:xfrm>
            <a:off x="1837531" y="470647"/>
            <a:ext cx="8569325" cy="605119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hu-HU" sz="2800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Könyvvizsgálati területek súlypontozása</a:t>
            </a:r>
            <a:endParaRPr lang="hu-HU" altLang="hu-HU" sz="2800" b="1" dirty="0">
              <a:solidFill>
                <a:srgbClr val="2876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747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72114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1631950" y="1275043"/>
            <a:ext cx="9036049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/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üzleti tevékenység ismerete, a belső ellenőrzési és számviteli  rendszer előzetes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felmérése, a kockázatbecslés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valamint a lényegesség figyelembevételével kell elkészíteni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beszámoló egészére vonatkozóan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/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könyvvizsgálati célok közötti súlypontozás a könyvvizsgáló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szakmai megítélésének 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függvénye</a:t>
            </a: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/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célok meghatározásának folyamata területenként a kockázat mérlegelésével történik </a:t>
            </a: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(események tömege, bonyolultsága, értékek, változások, ügyletek jellege, ügyfelek, becslések, korábbi hibák stb.)</a:t>
            </a:r>
          </a:p>
          <a:p>
            <a:pPr algn="just">
              <a:buNone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tervezés szakaszában kialakult kritikus és jelentős könyvvizsgálati célok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könyvvizsgálat során folyamatos mérlegelést igényelnek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mert az alkalmazott eljárások újabb célokat is feltárhatnak</a:t>
            </a:r>
          </a:p>
          <a:p>
            <a:pPr>
              <a:buNone/>
            </a:pP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hu-HU" altLang="hu-HU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38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ím 3"/>
          <p:cNvSpPr>
            <a:spLocks noGrp="1"/>
          </p:cNvSpPr>
          <p:nvPr>
            <p:ph type="ctrTitle"/>
          </p:nvPr>
        </p:nvSpPr>
        <p:spPr>
          <a:xfrm>
            <a:off x="1774826" y="765175"/>
            <a:ext cx="8569325" cy="606425"/>
          </a:xfrm>
        </p:spPr>
        <p:txBody>
          <a:bodyPr/>
          <a:lstStyle/>
          <a:p>
            <a:pPr eaLnBrk="1" hangingPunct="1"/>
            <a:r>
              <a:rPr lang="hu-HU" altLang="hu-HU" sz="2800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Összefoglalva: milyen is a jó munkaprogram?</a:t>
            </a:r>
            <a:endParaRPr lang="hu-HU" altLang="hu-HU" sz="2800" b="1" dirty="0">
              <a:solidFill>
                <a:srgbClr val="2876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747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72114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1541463" y="1512887"/>
            <a:ext cx="9036049" cy="5041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lvl="0" indent="-457200"/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könyvvizsgálati terv alapján készül, </a:t>
            </a:r>
          </a:p>
          <a:p>
            <a:pPr marL="457200" lvl="0" indent="-457200"/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ügyfélspecifikus,</a:t>
            </a:r>
          </a:p>
          <a:p>
            <a:pPr marL="457200" lvl="0" indent="-457200"/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tartalmazza a jelentős, kritikus könyvvizsgálati 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cél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okat, a vizsgálat során esetleg felmerült 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módosítás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okat, </a:t>
            </a:r>
          </a:p>
          <a:p>
            <a:pPr marL="457200" lvl="0" indent="-457200"/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eghatározza a vizsgálat 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módszer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eit,</a:t>
            </a:r>
          </a:p>
          <a:p>
            <a:pPr marL="457200" lvl="0" indent="-457200"/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zemléletesen mutatja be a kapott 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eredmény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t,</a:t>
            </a:r>
          </a:p>
          <a:p>
            <a:pPr marL="457200" lvl="0" indent="-457200"/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egalapozza a megfelelő 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következtetés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levonását.</a:t>
            </a:r>
          </a:p>
          <a:p>
            <a:pPr lvl="0">
              <a:buNone/>
            </a:pP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Kisvállalkozásoknál 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összevonható a stratégiai és a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tervezési dokumentum </a:t>
            </a: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terv </a:t>
            </a:r>
            <a:r>
              <a:rPr lang="hu-H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tartalmazza a végrehajtandó </a:t>
            </a: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könyvvizsgálati eljárások jellegét, ütemezését és </a:t>
            </a:r>
            <a:r>
              <a:rPr lang="hu-H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terjedelmét is).</a:t>
            </a:r>
            <a:endParaRPr lang="hu-H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defRPr/>
            </a:pPr>
            <a:endParaRPr lang="hu-HU" altLang="hu-HU" sz="2400" i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73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3"/>
          <p:cNvSpPr>
            <a:spLocks noGrp="1"/>
          </p:cNvSpPr>
          <p:nvPr>
            <p:ph type="ctrTitle"/>
          </p:nvPr>
        </p:nvSpPr>
        <p:spPr>
          <a:xfrm>
            <a:off x="1703388" y="404814"/>
            <a:ext cx="8640762" cy="700087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hu-HU" sz="2800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Elegendő és  megfelelő könyvvizsgálati bizonyíték</a:t>
            </a:r>
            <a:endParaRPr lang="hu-HU" altLang="hu-HU" sz="2800" b="1" dirty="0">
              <a:solidFill>
                <a:srgbClr val="2876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7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72114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1313423" y="1393827"/>
            <a:ext cx="8856662" cy="4376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lnSpc>
                <a:spcPct val="80000"/>
              </a:lnSpc>
              <a:defRPr/>
            </a:pPr>
            <a:r>
              <a:rPr lang="hu-HU" altLang="hu-HU" sz="2400" dirty="0">
                <a:latin typeface="Times New Roman" panose="02020603050405020304" pitchFamily="18" charset="0"/>
              </a:rPr>
              <a:t>„A könyvvizsgálónak </a:t>
            </a:r>
            <a:r>
              <a:rPr lang="hu-HU" altLang="hu-HU" sz="2400" b="1" dirty="0">
                <a:latin typeface="Times New Roman" panose="02020603050405020304" pitchFamily="18" charset="0"/>
              </a:rPr>
              <a:t>elegendő és megfelelő bizonyítékot kell szerezni</a:t>
            </a:r>
            <a:r>
              <a:rPr lang="hu-HU" altLang="hu-HU" sz="2400" dirty="0">
                <a:latin typeface="Times New Roman" panose="02020603050405020304" pitchFamily="18" charset="0"/>
              </a:rPr>
              <a:t> ahhoz, hogy olyan elfogadható következtetéseket tudjon levonni, amelyre a könyvvizsgálói jelentést alapozni tudja” (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500/1.)</a:t>
            </a:r>
            <a:endParaRPr lang="hu-HU" altLang="hu-HU" sz="2400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0000"/>
              </a:lnSpc>
              <a:defRPr/>
            </a:pPr>
            <a:r>
              <a:rPr lang="hu-HU" altLang="hu-HU" sz="2400" dirty="0">
                <a:latin typeface="Times New Roman" panose="02020603050405020304" pitchFamily="18" charset="0"/>
              </a:rPr>
              <a:t>Ha a könyvvizsgáló nem képes elegendő és megfelelő bizonyítékhoz jutni, akkor korlátozott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véleményt, </a:t>
            </a:r>
            <a:r>
              <a:rPr lang="hu-HU" altLang="hu-HU" sz="2400" dirty="0">
                <a:latin typeface="Times New Roman" panose="02020603050405020304" pitchFamily="18" charset="0"/>
              </a:rPr>
              <a:t>vagy a vélemény-nyilvánítás elutasítását tartalmazó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jelentést kell </a:t>
            </a:r>
            <a:r>
              <a:rPr lang="hu-HU" altLang="hu-HU" sz="2400" dirty="0">
                <a:latin typeface="Times New Roman" panose="02020603050405020304" pitchFamily="18" charset="0"/>
              </a:rPr>
              <a:t>adnia.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lang="hu-HU" altLang="hu-HU" sz="2400" dirty="0">
                <a:latin typeface="Times New Roman" panose="02020603050405020304" pitchFamily="18" charset="0"/>
              </a:rPr>
              <a:t>A véleménnyel kapcsolatos  következtetések levonására alkalmas bizonyítékok: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lang="hu-HU" altLang="hu-HU" sz="2400" dirty="0">
                <a:latin typeface="Times New Roman" panose="02020603050405020304" pitchFamily="18" charset="0"/>
              </a:rPr>
              <a:t>Fontos értékelni a bizonyítékok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megbízhatóságát:</a:t>
            </a:r>
            <a:endParaRPr lang="hu-HU" altLang="hu-HU" sz="2400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hu-HU" altLang="hu-HU" sz="2400" dirty="0">
                <a:latin typeface="Times New Roman" panose="02020603050405020304" pitchFamily="18" charset="0"/>
              </a:rPr>
              <a:t>		- </a:t>
            </a:r>
            <a:r>
              <a:rPr lang="hu-HU" altLang="hu-HU" sz="2400" b="1" dirty="0">
                <a:latin typeface="Times New Roman" panose="02020603050405020304" pitchFamily="18" charset="0"/>
              </a:rPr>
              <a:t>elegendő – mennyiségre vonatkozik</a:t>
            </a:r>
            <a:r>
              <a:rPr lang="hu-HU" altLang="hu-HU" sz="2400" dirty="0">
                <a:latin typeface="Times New Roman" panose="02020603050405020304" pitchFamily="18" charset="0"/>
              </a:rPr>
              <a:t>, könyvvizsgáló 		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   megítélésétől függ;</a:t>
            </a:r>
            <a:endParaRPr lang="hu-HU" altLang="hu-HU" sz="2400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hu-HU" altLang="hu-HU" sz="2400" dirty="0">
                <a:latin typeface="Times New Roman" panose="02020603050405020304" pitchFamily="18" charset="0"/>
              </a:rPr>
              <a:t>		- </a:t>
            </a:r>
            <a:r>
              <a:rPr lang="hu-HU" altLang="hu-HU" sz="2400" b="1" dirty="0">
                <a:latin typeface="Times New Roman" panose="02020603050405020304" pitchFamily="18" charset="0"/>
              </a:rPr>
              <a:t>megfelelő - minőségileg alkalmas </a:t>
            </a:r>
            <a:r>
              <a:rPr lang="hu-HU" altLang="hu-HU" sz="2400" dirty="0">
                <a:latin typeface="Times New Roman" panose="02020603050405020304" pitchFamily="18" charset="0"/>
              </a:rPr>
              <a:t>egy adott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állítás              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hu-HU" altLang="hu-HU" sz="2400" dirty="0">
                <a:latin typeface="Times New Roman" panose="02020603050405020304" pitchFamily="18" charset="0"/>
              </a:rPr>
              <a:t> </a:t>
            </a:r>
            <a:r>
              <a:rPr lang="hu-HU" altLang="hu-HU" sz="2400" dirty="0" smtClean="0">
                <a:latin typeface="Times New Roman" panose="02020603050405020304" pitchFamily="18" charset="0"/>
              </a:rPr>
              <a:t>                         alátámasztására,</a:t>
            </a:r>
            <a:endParaRPr lang="hu-HU" altLang="hu-HU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90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3"/>
          <p:cNvSpPr>
            <a:spLocks noGrp="1"/>
          </p:cNvSpPr>
          <p:nvPr>
            <p:ph type="ctrTitle"/>
          </p:nvPr>
        </p:nvSpPr>
        <p:spPr>
          <a:xfrm>
            <a:off x="1196787" y="497541"/>
            <a:ext cx="9107021" cy="861360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hu-HU" sz="2800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800" b="1" dirty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altLang="hu-HU" sz="2800" b="1" dirty="0" smtClean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önyvvizsgálati bizonyítékként felhasználható információk</a:t>
            </a:r>
            <a:endParaRPr lang="hu-HU" altLang="hu-HU" sz="2800" b="1" dirty="0">
              <a:solidFill>
                <a:srgbClr val="2876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7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72114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1487488" y="1525057"/>
            <a:ext cx="8856662" cy="4573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lnSpc>
                <a:spcPct val="80000"/>
              </a:lnSpc>
              <a:defRPr/>
            </a:pPr>
            <a:r>
              <a:rPr lang="hu-HU" altLang="hu-HU" sz="2600" b="1" dirty="0" smtClean="0">
                <a:latin typeface="Times New Roman" panose="02020603050405020304" pitchFamily="18" charset="0"/>
              </a:rPr>
              <a:t>Releváns, megbízható, pontos és teljes </a:t>
            </a:r>
            <a:r>
              <a:rPr lang="hu-HU" altLang="hu-HU" sz="2600" dirty="0" smtClean="0">
                <a:latin typeface="Times New Roman" panose="02020603050405020304" pitchFamily="18" charset="0"/>
              </a:rPr>
              <a:t>legyen – ha a gazdálkodó egység állította elő, mérlegelni kell, hogy a könyvvizsgáló szemszögéből nézve kellően megbízható-e;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lang="hu-HU" altLang="hu-HU" sz="2600" dirty="0" smtClean="0">
                <a:latin typeface="Times New Roman" panose="02020603050405020304" pitchFamily="18" charset="0"/>
              </a:rPr>
              <a:t>Ha a </a:t>
            </a:r>
            <a:r>
              <a:rPr lang="hu-HU" altLang="hu-HU" sz="2600" b="1" dirty="0" smtClean="0">
                <a:latin typeface="Times New Roman" panose="02020603050405020304" pitchFamily="18" charset="0"/>
              </a:rPr>
              <a:t>vezetés szakértője </a:t>
            </a:r>
            <a:r>
              <a:rPr lang="hu-HU" altLang="hu-HU" sz="2600" dirty="0">
                <a:latin typeface="Times New Roman" panose="02020603050405020304" pitchFamily="18" charset="0"/>
              </a:rPr>
              <a:t>készítette, </a:t>
            </a:r>
            <a:r>
              <a:rPr lang="hu-HU" altLang="hu-HU" sz="2600" dirty="0" smtClean="0">
                <a:latin typeface="Times New Roman" panose="02020603050405020304" pitchFamily="18" charset="0"/>
              </a:rPr>
              <a:t>a </a:t>
            </a:r>
            <a:r>
              <a:rPr lang="hu-HU" altLang="hu-HU" sz="2600" b="1" dirty="0" smtClean="0">
                <a:latin typeface="Times New Roman" panose="02020603050405020304" pitchFamily="18" charset="0"/>
              </a:rPr>
              <a:t>könyvvizsgálónak értékelnie </a:t>
            </a:r>
            <a:r>
              <a:rPr lang="hu-HU" altLang="hu-HU" sz="2600" b="1" dirty="0">
                <a:latin typeface="Times New Roman" panose="02020603050405020304" pitchFamily="18" charset="0"/>
              </a:rPr>
              <a:t>kell </a:t>
            </a:r>
            <a:r>
              <a:rPr lang="hu-HU" altLang="hu-HU" sz="2600" dirty="0">
                <a:latin typeface="Times New Roman" panose="02020603050405020304" pitchFamily="18" charset="0"/>
              </a:rPr>
              <a:t>a szakértő kompetenciáját, képességeit és </a:t>
            </a:r>
            <a:r>
              <a:rPr lang="hu-HU" altLang="hu-HU" sz="2600" dirty="0" smtClean="0">
                <a:latin typeface="Times New Roman" panose="02020603050405020304" pitchFamily="18" charset="0"/>
              </a:rPr>
              <a:t>tárgyilagosságát, a szakértő munkáját, és azt, hogy bizonyítékként megfelelő-e.</a:t>
            </a:r>
          </a:p>
          <a:p>
            <a:pPr marL="342900" indent="-342900">
              <a:lnSpc>
                <a:spcPct val="80000"/>
              </a:lnSpc>
              <a:defRPr/>
            </a:pPr>
            <a:endParaRPr lang="hu-HU" altLang="hu-HU" sz="2600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hu-HU" altLang="hu-HU" sz="2600" b="1" dirty="0" smtClean="0">
                <a:latin typeface="Times New Roman" panose="02020603050405020304" pitchFamily="18" charset="0"/>
              </a:rPr>
              <a:t>Ha kétely merül fel </a:t>
            </a:r>
            <a:r>
              <a:rPr lang="hu-HU" altLang="hu-HU" sz="2600" dirty="0" smtClean="0">
                <a:latin typeface="Times New Roman" panose="02020603050405020304" pitchFamily="18" charset="0"/>
              </a:rPr>
              <a:t>valamely könyvvizsgálati bizonyíték megbízhatóságával kapcsolatban (pl. </a:t>
            </a:r>
            <a:r>
              <a:rPr lang="hu-HU" altLang="hu-HU" sz="2600" dirty="0">
                <a:latin typeface="Times New Roman" panose="02020603050405020304" pitchFamily="18" charset="0"/>
              </a:rPr>
              <a:t>n</a:t>
            </a:r>
            <a:r>
              <a:rPr lang="hu-HU" altLang="hu-HU" sz="2600" dirty="0" smtClean="0">
                <a:latin typeface="Times New Roman" panose="02020603050405020304" pitchFamily="18" charset="0"/>
              </a:rPr>
              <a:t>incs összhangban egy másik forrásból származó bizonyítékkal), </a:t>
            </a:r>
            <a:r>
              <a:rPr lang="hu-HU" altLang="hu-HU" sz="2600" b="1" dirty="0" smtClean="0">
                <a:latin typeface="Times New Roman" panose="02020603050405020304" pitchFamily="18" charset="0"/>
              </a:rPr>
              <a:t>mérlegelni </a:t>
            </a:r>
            <a:r>
              <a:rPr lang="hu-HU" altLang="hu-HU" sz="2600" dirty="0" smtClean="0">
                <a:latin typeface="Times New Roman" panose="02020603050405020304" pitchFamily="18" charset="0"/>
              </a:rPr>
              <a:t>kell </a:t>
            </a:r>
            <a:r>
              <a:rPr lang="hu-HU" altLang="hu-HU" sz="2600" b="1" dirty="0" smtClean="0">
                <a:latin typeface="Times New Roman" panose="02020603050405020304" pitchFamily="18" charset="0"/>
              </a:rPr>
              <a:t>a könyvvizsgálati eljárások bővítését.</a:t>
            </a:r>
          </a:p>
          <a:p>
            <a:pPr marL="342900" indent="-342900">
              <a:lnSpc>
                <a:spcPct val="80000"/>
              </a:lnSpc>
              <a:defRPr/>
            </a:pPr>
            <a:endParaRPr lang="hu-HU" altLang="hu-HU" sz="2600" b="1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13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ím 3"/>
          <p:cNvSpPr>
            <a:spLocks noGrp="1"/>
          </p:cNvSpPr>
          <p:nvPr>
            <p:ph type="ctrTitle"/>
          </p:nvPr>
        </p:nvSpPr>
        <p:spPr>
          <a:xfrm>
            <a:off x="1089211" y="549273"/>
            <a:ext cx="9667689" cy="1037480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2876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könyvvizsgálati bizonyítékok megszerzését szolgáló könyvvizsgálati eljárások</a:t>
            </a:r>
          </a:p>
        </p:txBody>
      </p:sp>
      <p:pic>
        <p:nvPicPr>
          <p:cNvPr id="32771" name="Kép 5" descr="ALJ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5486401"/>
            <a:ext cx="9269413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Kép 6" descr="logo_pantone329C_hun_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15888"/>
            <a:ext cx="2771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TextBox 3"/>
          <p:cNvSpPr txBox="1">
            <a:spLocks noChangeArrowheads="1"/>
          </p:cNvSpPr>
          <p:nvPr/>
        </p:nvSpPr>
        <p:spPr bwMode="auto">
          <a:xfrm>
            <a:off x="1368658" y="1586753"/>
            <a:ext cx="9108793" cy="473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hu-HU" altLang="hu-HU" sz="2600" dirty="0" smtClean="0">
                <a:latin typeface="Times New Roman" panose="02020603050405020304" pitchFamily="18" charset="0"/>
              </a:rPr>
              <a:t>A könyvvizsgálói vélemény alapjául szolgáló könyvvizsgálati bizonyítékok megszerzését az alábbi eljárások végrehajtása szolgálja: </a:t>
            </a:r>
            <a:endParaRPr lang="hu-HU" altLang="hu-HU" sz="2600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hu-HU" altLang="hu-HU" sz="2600" b="1" dirty="0" smtClean="0">
                <a:latin typeface="Times New Roman" panose="02020603050405020304" pitchFamily="18" charset="0"/>
              </a:rPr>
              <a:t>kockázatbecslési</a:t>
            </a:r>
            <a:r>
              <a:rPr lang="hu-HU" altLang="hu-HU" sz="2600" dirty="0" smtClean="0">
                <a:latin typeface="Times New Roman" panose="02020603050405020304" pitchFamily="18" charset="0"/>
              </a:rPr>
              <a:t> </a:t>
            </a:r>
            <a:r>
              <a:rPr lang="hu-HU" altLang="hu-HU" sz="2600" b="1" dirty="0">
                <a:latin typeface="Times New Roman" panose="02020603050405020304" pitchFamily="18" charset="0"/>
              </a:rPr>
              <a:t>eljárások</a:t>
            </a:r>
            <a:r>
              <a:rPr lang="hu-HU" altLang="hu-HU" sz="2600" dirty="0">
                <a:latin typeface="Times New Roman" panose="02020603050405020304" pitchFamily="18" charset="0"/>
              </a:rPr>
              <a:t>; és</a:t>
            </a:r>
          </a:p>
          <a:p>
            <a:pPr>
              <a:lnSpc>
                <a:spcPct val="80000"/>
              </a:lnSpc>
            </a:pPr>
            <a:r>
              <a:rPr lang="hu-HU" altLang="hu-HU" sz="2600" dirty="0" smtClean="0">
                <a:latin typeface="Times New Roman" panose="02020603050405020304" pitchFamily="18" charset="0"/>
              </a:rPr>
              <a:t>további </a:t>
            </a:r>
            <a:r>
              <a:rPr lang="hu-HU" altLang="hu-HU" sz="2600" dirty="0">
                <a:latin typeface="Times New Roman" panose="02020603050405020304" pitchFamily="18" charset="0"/>
              </a:rPr>
              <a:t>könyvvizsgálati eljárások, amelyek magukban foglalják: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sz="2600" dirty="0">
                <a:latin typeface="Times New Roman" panose="02020603050405020304" pitchFamily="18" charset="0"/>
              </a:rPr>
              <a:t>	</a:t>
            </a:r>
            <a:r>
              <a:rPr lang="hu-HU" altLang="hu-HU" sz="2600" dirty="0" smtClean="0">
                <a:latin typeface="Times New Roman" panose="02020603050405020304" pitchFamily="18" charset="0"/>
              </a:rPr>
              <a:t>- a </a:t>
            </a:r>
            <a:r>
              <a:rPr lang="hu-HU" altLang="hu-HU" sz="2600" b="1" dirty="0">
                <a:latin typeface="Times New Roman" panose="02020603050405020304" pitchFamily="18" charset="0"/>
              </a:rPr>
              <a:t>kontrollok tesztelései</a:t>
            </a:r>
            <a:r>
              <a:rPr lang="hu-HU" altLang="hu-HU" sz="2600" dirty="0">
                <a:latin typeface="Times New Roman" panose="02020603050405020304" pitchFamily="18" charset="0"/>
              </a:rPr>
              <a:t>t, ha azt nemzetközi </a:t>
            </a:r>
            <a:r>
              <a:rPr lang="hu-HU" altLang="hu-HU" sz="2600" dirty="0" smtClean="0">
                <a:latin typeface="Times New Roman" panose="02020603050405020304" pitchFamily="18" charset="0"/>
              </a:rPr>
              <a:t>	könyvvizsgálati standardok </a:t>
            </a:r>
            <a:r>
              <a:rPr lang="hu-HU" altLang="hu-HU" sz="2600" dirty="0">
                <a:latin typeface="Times New Roman" panose="02020603050405020304" pitchFamily="18" charset="0"/>
              </a:rPr>
              <a:t>előírják, vagy ha a </a:t>
            </a:r>
            <a:r>
              <a:rPr lang="hu-HU" altLang="hu-HU" sz="2600" dirty="0" smtClean="0">
                <a:latin typeface="Times New Roman" panose="02020603050405020304" pitchFamily="18" charset="0"/>
              </a:rPr>
              <a:t>	könyvvizsgáló </a:t>
            </a:r>
            <a:r>
              <a:rPr lang="hu-HU" altLang="hu-HU" sz="2600" dirty="0">
                <a:latin typeface="Times New Roman" panose="02020603050405020304" pitchFamily="18" charset="0"/>
              </a:rPr>
              <a:t>ezek mellett </a:t>
            </a:r>
            <a:r>
              <a:rPr lang="hu-HU" altLang="hu-HU" sz="2600" dirty="0" smtClean="0">
                <a:latin typeface="Times New Roman" panose="02020603050405020304" pitchFamily="18" charset="0"/>
              </a:rPr>
              <a:t>döntött</a:t>
            </a:r>
            <a:r>
              <a:rPr lang="hu-HU" altLang="hu-HU" sz="2600" dirty="0">
                <a:latin typeface="Times New Roman" panose="02020603050405020304" pitchFamily="18" charset="0"/>
              </a:rPr>
              <a:t>, </a:t>
            </a:r>
            <a:r>
              <a:rPr lang="hu-HU" altLang="hu-HU" sz="2600" dirty="0" smtClean="0">
                <a:latin typeface="Times New Roman" panose="02020603050405020304" pitchFamily="18" charset="0"/>
              </a:rPr>
              <a:t>és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sz="2600" dirty="0">
                <a:latin typeface="Times New Roman" panose="02020603050405020304" pitchFamily="18" charset="0"/>
              </a:rPr>
              <a:t>	</a:t>
            </a:r>
            <a:r>
              <a:rPr lang="hu-HU" altLang="hu-HU" sz="2600" dirty="0" smtClean="0">
                <a:latin typeface="Times New Roman" panose="02020603050405020304" pitchFamily="18" charset="0"/>
              </a:rPr>
              <a:t>- az </a:t>
            </a:r>
            <a:r>
              <a:rPr lang="hu-HU" altLang="hu-HU" sz="2600" b="1" dirty="0">
                <a:latin typeface="Times New Roman" panose="02020603050405020304" pitchFamily="18" charset="0"/>
              </a:rPr>
              <a:t>alapvető vizsgálati eljárások</a:t>
            </a:r>
            <a:r>
              <a:rPr lang="hu-HU" altLang="hu-HU" sz="2600" dirty="0">
                <a:latin typeface="Times New Roman" panose="02020603050405020304" pitchFamily="18" charset="0"/>
              </a:rPr>
              <a:t>at, beleértve az </a:t>
            </a:r>
            <a:r>
              <a:rPr lang="hu-HU" altLang="hu-HU" sz="2600" dirty="0" smtClean="0">
                <a:latin typeface="Times New Roman" panose="02020603050405020304" pitchFamily="18" charset="0"/>
              </a:rPr>
              <a:t>	adatok teszteléseit </a:t>
            </a:r>
            <a:r>
              <a:rPr lang="hu-HU" altLang="hu-HU" sz="2600" dirty="0">
                <a:latin typeface="Times New Roman" panose="02020603050405020304" pitchFamily="18" charset="0"/>
              </a:rPr>
              <a:t>és az alapvető elemző eljárásokat is. </a:t>
            </a:r>
            <a:endParaRPr lang="hu-HU" altLang="hu-HU" sz="2600" dirty="0" smtClean="0">
              <a:latin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hu-HU" altLang="hu-HU" sz="2600" dirty="0" smtClean="0">
              <a:latin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sz="2600" dirty="0" smtClean="0">
                <a:latin typeface="Times New Roman" panose="02020603050405020304" pitchFamily="18" charset="0"/>
              </a:rPr>
              <a:t>Fontos: az </a:t>
            </a:r>
            <a:r>
              <a:rPr lang="hu-HU" altLang="hu-HU" sz="2600" b="1" dirty="0" smtClean="0">
                <a:latin typeface="Times New Roman" panose="02020603050405020304" pitchFamily="18" charset="0"/>
              </a:rPr>
              <a:t>eljárások jellege és ütemezése</a:t>
            </a:r>
            <a:r>
              <a:rPr lang="hu-HU" altLang="hu-HU" sz="2600" dirty="0" smtClean="0">
                <a:latin typeface="Times New Roman" panose="02020603050405020304" pitchFamily="18" charset="0"/>
              </a:rPr>
              <a:t> – milyen bizonyíték mikor áll rendelkezésre?</a:t>
            </a:r>
            <a:endParaRPr lang="hu-HU" altLang="hu-HU" sz="2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65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2172</Words>
  <Application>Microsoft Office PowerPoint</Application>
  <PresentationFormat>Widescreen</PresentationFormat>
  <Paragraphs>151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Office Theme</vt:lpstr>
      <vt:lpstr>A bizonyítékszerzés minőségellenőzésének tapasztalatai I.</vt:lpstr>
      <vt:lpstr>Tervezés és munkaprogram </vt:lpstr>
      <vt:lpstr>A kérdőívben...</vt:lpstr>
      <vt:lpstr>Kritikus és jelentős területek fogalma</vt:lpstr>
      <vt:lpstr>Könyvvizsgálati területek súlypontozása</vt:lpstr>
      <vt:lpstr>Összefoglalva: milyen is a jó munkaprogram?</vt:lpstr>
      <vt:lpstr>Elegendő és  megfelelő könyvvizsgálati bizonyíték</vt:lpstr>
      <vt:lpstr> Könyvvizsgálati bizonyítékként felhasználható információk</vt:lpstr>
      <vt:lpstr>A könyvvizsgálati bizonyítékok megszerzését szolgáló könyvvizsgálati eljárások</vt:lpstr>
      <vt:lpstr>Könyvvizsgálati eljárások</vt:lpstr>
      <vt:lpstr>Tételek tesztelése</vt:lpstr>
      <vt:lpstr>Ellenőrzési tapasztalatok</vt:lpstr>
      <vt:lpstr>A számviteli politika megismerése</vt:lpstr>
      <vt:lpstr>A számviteli politika ellenőrzése  </vt:lpstr>
      <vt:lpstr>A csalás és a szakmai szkepticizmus </vt:lpstr>
      <vt:lpstr>A csalás, hamisítás vizsgálatok bizonyítékai </vt:lpstr>
      <vt:lpstr>A kapcsolt felek körének vizsgálata </vt:lpstr>
      <vt:lpstr>A fordulónap utáni események vizsgálata</vt:lpstr>
      <vt:lpstr>Jelentős követelések, kötelezettségek vizsgálata, külső megerősítések beszerzése, értékelése</vt:lpstr>
      <vt:lpstr>Ügyvédi  információ bekérése, értékelése</vt:lpstr>
      <vt:lpstr>Teljességi nyilatkozat</vt:lpstr>
      <vt:lpstr>Az eredménykimutatás könyvvizsgálata</vt:lpstr>
      <vt:lpstr>Az eredménykimutatás könyvvizsgálata</vt:lpstr>
      <vt:lpstr>Bizonyítékszerzési eszközök</vt:lpstr>
      <vt:lpstr>Tapasztalt hiányosságok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bizonyítékszerzés minőségellenőzésének tapasztalatai</dc:title>
  <dc:creator>Márta Munkácsi</dc:creator>
  <cp:lastModifiedBy>Márta Munkácsi</cp:lastModifiedBy>
  <cp:revision>52</cp:revision>
  <dcterms:created xsi:type="dcterms:W3CDTF">2018-09-30T21:38:14Z</dcterms:created>
  <dcterms:modified xsi:type="dcterms:W3CDTF">2018-10-09T23:03:25Z</dcterms:modified>
</cp:coreProperties>
</file>