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7" r:id="rId2"/>
    <p:sldId id="281" r:id="rId3"/>
    <p:sldId id="276" r:id="rId4"/>
    <p:sldId id="279" r:id="rId5"/>
    <p:sldId id="282" r:id="rId6"/>
    <p:sldId id="283" r:id="rId7"/>
    <p:sldId id="288" r:id="rId8"/>
    <p:sldId id="287" r:id="rId9"/>
    <p:sldId id="286" r:id="rId10"/>
    <p:sldId id="285" r:id="rId11"/>
    <p:sldId id="284" r:id="rId12"/>
    <p:sldId id="274" r:id="rId13"/>
    <p:sldId id="289" r:id="rId14"/>
    <p:sldId id="290" r:id="rId15"/>
    <p:sldId id="291" r:id="rId16"/>
    <p:sldId id="292" r:id="rId17"/>
    <p:sldId id="297" r:id="rId18"/>
    <p:sldId id="293" r:id="rId19"/>
    <p:sldId id="294" r:id="rId20"/>
    <p:sldId id="29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97D5C-5867-4E77-A041-35F500A53A07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2018.10.10.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D28EF-5AF6-44E4-A4A4-D6B553C248D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8000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B8700-DCBB-43D7-83B1-35298BB7FB9C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2018.10.10.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3FF41-01B0-496A-A1E6-03C1F180E01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7464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FAF97-4DE5-43BF-AAD8-484F01791DE1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2018.10.10.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4A6EB-3A54-4372-A336-BA5F2E5800C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298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87DA9-96DD-44CD-81A4-F15513C2DE8B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2018.10.10.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9189B-D59C-4D16-A2AA-64EEF497B22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9601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3E693-5A6C-4727-85A7-AAACEE9E5A23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2018.10.10.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C56FA-84E9-4A7A-B9A7-2F88911BBDF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9925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7D71F-4401-4A02-A18B-576D10B2E6D6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2018.10.10.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8C35E-5210-4686-8C3A-2C37D0CB5DF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3164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71C2A-E7F7-4B2E-BEF0-CF3CCAB549FE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2018.10.10.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94FEF-B556-4AA0-A720-EEF2BCC5F71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1845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B4C58-135B-47B2-A090-394460CDB65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2018.10.10.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A30BD-931B-4D0C-A069-DF7D1755A9B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0838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0F545-44D0-4B6D-A808-F7C835A40BFD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2018.10.10.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C1E0D-2AC2-44A7-9645-168EC16D86C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3330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35CBC-6877-4C0F-A1AE-832730FBDA81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2018.10.10.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F6AA4-C367-406F-92B7-6C2016F6C0E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5340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A8D1-ADBC-4860-9BCC-2ED3574C8747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2018.10.10.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558FF-91EB-4809-A6A3-58E97855629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4853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D454B7D6-6B2F-47AE-95F4-679A3B81E73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2018.10.10.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6BF24C7-0FA6-48AC-9BEE-1DED954D6D01}" type="slidenum">
              <a:rPr lang="hu-HU" altLang="hu-HU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altLang="hu-H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ím 3"/>
          <p:cNvSpPr>
            <a:spLocks noGrp="1"/>
          </p:cNvSpPr>
          <p:nvPr>
            <p:ph type="ctrTitle"/>
          </p:nvPr>
        </p:nvSpPr>
        <p:spPr>
          <a:xfrm>
            <a:off x="1487488" y="765176"/>
            <a:ext cx="9781147" cy="3311525"/>
          </a:xfrm>
        </p:spPr>
        <p:txBody>
          <a:bodyPr/>
          <a:lstStyle/>
          <a:p>
            <a:pPr eaLnBrk="1" hangingPunct="1"/>
            <a:r>
              <a:rPr lang="hu-HU" altLang="en-US" b="1" dirty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bizonyítékszerzés minőségellenőzésének tapasztalatai </a:t>
            </a:r>
            <a:r>
              <a:rPr lang="hu-HU" altLang="en-US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endParaRPr lang="hu-HU" altLang="hu-HU" b="1" dirty="0" smtClean="0">
              <a:solidFill>
                <a:srgbClr val="2876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5" name="Kép 5" descr="ALJ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5472114"/>
            <a:ext cx="92694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Kép 6" descr="logo_pantone329C_hun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15888"/>
            <a:ext cx="27717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56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3"/>
          <p:cNvSpPr>
            <a:spLocks noGrp="1"/>
          </p:cNvSpPr>
          <p:nvPr>
            <p:ph type="ctrTitle"/>
          </p:nvPr>
        </p:nvSpPr>
        <p:spPr>
          <a:xfrm>
            <a:off x="806824" y="833717"/>
            <a:ext cx="9537326" cy="470647"/>
          </a:xfrm>
        </p:spPr>
        <p:txBody>
          <a:bodyPr/>
          <a:lstStyle/>
          <a:p>
            <a:pPr eaLnBrk="1" hangingPunct="1"/>
            <a: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Információk </a:t>
            </a:r>
            <a:r>
              <a:rPr lang="hu-HU" altLang="hu-HU" sz="2800" b="1" dirty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bekérése, külső megerősítések  </a:t>
            </a:r>
            <a: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(505. standard)</a:t>
            </a:r>
            <a:r>
              <a:rPr lang="hu-HU" altLang="hu-HU" sz="2800" b="1" dirty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800" b="1" dirty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hu-HU" sz="2800" b="1" dirty="0">
              <a:solidFill>
                <a:srgbClr val="2876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9" name="Kép 5" descr="ALJ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422901"/>
            <a:ext cx="92694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Kép 6" descr="logo_pantone329C_hun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15888"/>
            <a:ext cx="27717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3"/>
          <p:cNvSpPr txBox="1">
            <a:spLocks noChangeArrowheads="1"/>
          </p:cNvSpPr>
          <p:nvPr/>
        </p:nvSpPr>
        <p:spPr bwMode="auto">
          <a:xfrm>
            <a:off x="822558" y="1304364"/>
            <a:ext cx="10421471" cy="445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706438">
              <a:lnSpc>
                <a:spcPct val="80000"/>
              </a:lnSpc>
            </a:pP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könyvvizsgálónak kell 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meghatároznia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</a:t>
            </a: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külső megerősítés szükséges-e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pénzügyi kimutatás bizonyos állításainak alátámasztását szolgáló elegendő és megfelelő bizonyíték beszerzéséhez, tekintettel a lényegességre, a kockázatokra és az egyéb 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bizonyítékokra</a:t>
            </a:r>
          </a:p>
          <a:p>
            <a:pPr marL="706438">
              <a:lnSpc>
                <a:spcPct val="80000"/>
              </a:lnSpc>
            </a:pPr>
            <a:r>
              <a:rPr lang="hu-HU" alt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visszaigazolások alkalmazási lehetőségei 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követelések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kötelezettségek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bankszámlaegyenlegek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hitelállomány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idegen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helyen tárolt készletek, 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szerződések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tartalma, értelmezése</a:t>
            </a:r>
          </a:p>
          <a:p>
            <a:pPr marL="706438">
              <a:lnSpc>
                <a:spcPct val="80000"/>
              </a:lnSpc>
            </a:pP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követelések visszaigazolásának folyamata: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1. Külső megerősítési kérelmek megtervezése 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2. A visszaigazolandó tételek kiválasztása 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3. A visszaigazoló levelek elkészítése. másolat, postázás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4. Értékelés, eltérések vizsgálata, alternatív módszerek 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alkalmazása </a:t>
            </a:r>
            <a:r>
              <a:rPr lang="hu-HU" alt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(St.501</a:t>
            </a:r>
            <a:r>
              <a:rPr lang="hu-HU" alt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alt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32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3"/>
          <p:cNvSpPr>
            <a:spLocks noGrp="1"/>
          </p:cNvSpPr>
          <p:nvPr>
            <p:ph type="ctrTitle"/>
          </p:nvPr>
        </p:nvSpPr>
        <p:spPr>
          <a:xfrm>
            <a:off x="1703388" y="623888"/>
            <a:ext cx="8640762" cy="1052399"/>
          </a:xfrm>
        </p:spPr>
        <p:txBody>
          <a:bodyPr/>
          <a:lstStyle/>
          <a:p>
            <a:pPr eaLnBrk="1" hangingPunct="1"/>
            <a: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Információk </a:t>
            </a:r>
            <a:r>
              <a:rPr lang="hu-HU" altLang="hu-HU" sz="2800" b="1" dirty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bekérése peres ügyekről és </a:t>
            </a:r>
            <a: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befektetésekről</a:t>
            </a:r>
            <a:endParaRPr lang="hu-HU" altLang="hu-HU" sz="2800" b="1" dirty="0">
              <a:solidFill>
                <a:srgbClr val="2876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9" name="Kép 5" descr="ALJ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422901"/>
            <a:ext cx="92694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Kép 6" descr="logo_pantone329C_hun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15888"/>
            <a:ext cx="27717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3"/>
          <p:cNvSpPr txBox="1">
            <a:spLocks noChangeArrowheads="1"/>
          </p:cNvSpPr>
          <p:nvPr/>
        </p:nvSpPr>
        <p:spPr bwMode="auto">
          <a:xfrm>
            <a:off x="860612" y="1676287"/>
            <a:ext cx="10071847" cy="51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3538" indent="0">
              <a:lnSpc>
                <a:spcPct val="80000"/>
              </a:lnSpc>
              <a:buNone/>
            </a:pPr>
            <a:r>
              <a:rPr lang="hu-HU" alt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Jogi </a:t>
            </a: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képviselőtől tájékoztatás kérés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ügyvezető írja alá, de a könyvvizsgáló postázza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része a fordulónap utáni események áttekintésének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ha nincs 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jogász,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teljességi 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nyilatkozatban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 jogász esetén jogászonként kell kérni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ha az ügyfél nem járul hozzá, ez hatókör korlátozás 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Hosszú lejáratú </a:t>
            </a: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befektetések bemutatása 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Bemutatás ellenőrzése </a:t>
            </a:r>
            <a:r>
              <a:rPr lang="hu-HU" alt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(bizonyítékszerzés)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- mérlegelendő a hosszú távú működés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- írásbeli nyilatkozat a hosszú távú szándékról 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hu-HU" alt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(Lehet a  teljességi nyilatkozatban is) 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706438">
              <a:lnSpc>
                <a:spcPct val="80000"/>
              </a:lnSpc>
            </a:pPr>
            <a:endParaRPr lang="hu-HU" altLang="hu-HU" sz="2400" dirty="0"/>
          </a:p>
          <a:p>
            <a:pPr marL="706438">
              <a:lnSpc>
                <a:spcPct val="80000"/>
              </a:lnSpc>
            </a:pPr>
            <a:r>
              <a:rPr lang="hu-HU" altLang="hu-HU" sz="2400" dirty="0" smtClean="0"/>
              <a:t> </a:t>
            </a:r>
            <a:endParaRPr lang="hu-HU" alt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4949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3"/>
          <p:cNvSpPr>
            <a:spLocks noGrp="1"/>
          </p:cNvSpPr>
          <p:nvPr>
            <p:ph type="ctrTitle"/>
          </p:nvPr>
        </p:nvSpPr>
        <p:spPr>
          <a:xfrm>
            <a:off x="1703388" y="623889"/>
            <a:ext cx="8640762" cy="801500"/>
          </a:xfrm>
        </p:spPr>
        <p:txBody>
          <a:bodyPr/>
          <a:lstStyle/>
          <a:p>
            <a:pPr eaLnBrk="1" hangingPunct="1"/>
            <a: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Írásbeli </a:t>
            </a:r>
            <a:r>
              <a:rPr lang="hu-HU" altLang="hu-HU" sz="2800" b="1" dirty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nyilatkozatok  (St.580.)</a:t>
            </a:r>
            <a:br>
              <a:rPr lang="hu-HU" altLang="hu-HU" sz="2800" b="1" dirty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hu-HU" sz="2800" b="1" dirty="0">
              <a:solidFill>
                <a:srgbClr val="2876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9" name="Kép 5" descr="ALJ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422901"/>
            <a:ext cx="92694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Kép 6" descr="logo_pantone329C_hun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15888"/>
            <a:ext cx="27717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3"/>
          <p:cNvSpPr txBox="1">
            <a:spLocks noChangeArrowheads="1"/>
          </p:cNvSpPr>
          <p:nvPr/>
        </p:nvSpPr>
        <p:spPr bwMode="auto">
          <a:xfrm>
            <a:off x="147918" y="1277471"/>
            <a:ext cx="11779623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3538" indent="0">
              <a:lnSpc>
                <a:spcPct val="80000"/>
              </a:lnSpc>
              <a:buSzPct val="33000"/>
              <a:buNone/>
            </a:pPr>
            <a:r>
              <a:rPr lang="hu-HU" alt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Teljességi </a:t>
            </a: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nyilatkozat</a:t>
            </a:r>
          </a:p>
          <a:p>
            <a:pPr marL="363538" indent="0">
              <a:lnSpc>
                <a:spcPct val="80000"/>
              </a:lnSpc>
              <a:buSzPct val="33000"/>
              <a:buNone/>
            </a:pPr>
            <a:r>
              <a:rPr lang="hu-HU" alt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Egyéb </a:t>
            </a: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vezetői nyilatkozatok</a:t>
            </a:r>
          </a:p>
          <a:p>
            <a:pPr marL="706438">
              <a:lnSpc>
                <a:spcPct val="80000"/>
              </a:lnSpc>
              <a:buSzPct val="100000"/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könyvvizsgálónak bizonyítékot kell szereznie arról, hogy a vezetés elismeri saját felelősségét a pénzügyi kimutatásoknak a beszámoló készítési elvekkel összhangban való, szabályszerű összeállításáért, és jóváhagyásáért. </a:t>
            </a:r>
          </a:p>
          <a:p>
            <a:pPr marL="706438">
              <a:lnSpc>
                <a:spcPct val="80000"/>
              </a:lnSpc>
              <a:buSzPct val="100000"/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könyvvizsgálónak írásbeli nyilatkozatot kell kapnia a vezetéstől azokról az ügyekről, amelyek lényegesek a pénzügyi kimutatásokra nézve, és amelyekre elegendő és megfelelő könyvvizsgálati bizonyíték létezése indokoltan nem várható</a:t>
            </a:r>
          </a:p>
          <a:p>
            <a:pPr marL="706438">
              <a:lnSpc>
                <a:spcPct val="80000"/>
              </a:lnSpc>
              <a:buSzPct val="100000"/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vezetés nyilatkozatai nem helyettesíthetnek olyan könyvvizsgálati bizonyítékot, amelyek hozzáférhetőségét a könyvvizsgáló ésszerűen elvárhatja</a:t>
            </a:r>
          </a:p>
          <a:p>
            <a:pPr marL="706438">
              <a:lnSpc>
                <a:spcPct val="80000"/>
              </a:lnSpc>
              <a:buSzPct val="100000"/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Ellentmondás esetén a könyvvizsgáló feladata az ellentmondás tisztázása.</a:t>
            </a:r>
          </a:p>
          <a:p>
            <a:pPr marL="706438">
              <a:lnSpc>
                <a:spcPct val="80000"/>
              </a:lnSpc>
              <a:buSzPct val="100000"/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vezetés nyilatkozatait dokumentálni kell.</a:t>
            </a:r>
          </a:p>
          <a:p>
            <a:pPr marL="706438">
              <a:lnSpc>
                <a:spcPct val="80000"/>
              </a:lnSpc>
              <a:buSzPct val="100000"/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standard rendelkezik a Teljességi nyilatkozat tartalmi elemeiről. </a:t>
            </a: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Teljességi nyilatkozat nélkül nem lehet könyvvizsgálói jelentést </a:t>
            </a:r>
            <a:r>
              <a:rPr lang="hu-HU" alt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kiadni !</a:t>
            </a:r>
            <a:endParaRPr lang="hu-HU" alt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49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3"/>
          <p:cNvSpPr>
            <a:spLocks noGrp="1"/>
          </p:cNvSpPr>
          <p:nvPr>
            <p:ph type="ctrTitle"/>
          </p:nvPr>
        </p:nvSpPr>
        <p:spPr>
          <a:xfrm>
            <a:off x="1703388" y="623888"/>
            <a:ext cx="8640762" cy="1052399"/>
          </a:xfrm>
        </p:spPr>
        <p:txBody>
          <a:bodyPr/>
          <a:lstStyle/>
          <a:p>
            <a:pPr eaLnBrk="1" hangingPunct="1"/>
            <a: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Külső </a:t>
            </a:r>
            <a:r>
              <a:rPr lang="hu-HU" altLang="hu-HU" sz="2800" b="1" dirty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szakértők, belső ellenőrzés munkájának felhasználása</a:t>
            </a:r>
            <a:br>
              <a:rPr lang="hu-HU" altLang="hu-HU" sz="2800" b="1" dirty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hu-HU" sz="2800" b="1" dirty="0">
              <a:solidFill>
                <a:srgbClr val="2876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9" name="Kép 5" descr="ALJ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422901"/>
            <a:ext cx="92694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Kép 6" descr="logo_pantone329C_hun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15888"/>
            <a:ext cx="27717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3"/>
          <p:cNvSpPr txBox="1">
            <a:spLocks noChangeArrowheads="1"/>
          </p:cNvSpPr>
          <p:nvPr/>
        </p:nvSpPr>
        <p:spPr bwMode="auto">
          <a:xfrm>
            <a:off x="981635" y="1676287"/>
            <a:ext cx="10340788" cy="445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3538" indent="0">
              <a:lnSpc>
                <a:spcPct val="80000"/>
              </a:lnSpc>
              <a:buNone/>
            </a:pPr>
            <a:r>
              <a:rPr lang="hu-HU" alt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Szakértő </a:t>
            </a:r>
            <a:r>
              <a:rPr lang="hu-HU" altLang="hu-H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munkájának felhasználása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Szakértő munkájának felhasználásakor a könyvvizsgálónak elegendő és megfelelő bizonyítékot kell szereznie arra vonatkozóan, hogy annak munkája a könyvvizsgálat céljaira megfelelő </a:t>
            </a:r>
            <a:endParaRPr lang="hu-HU" altLang="hu-H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Szakértő </a:t>
            </a:r>
            <a:r>
              <a:rPr lang="hu-HU" altLang="hu-H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igénybevételének </a:t>
            </a:r>
            <a:r>
              <a:rPr lang="hu-HU" alt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szükségessége</a:t>
            </a:r>
            <a:endParaRPr lang="hu-HU" altLang="hu-H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bizonyos típusú vagyontárgyak értékelései vagyontárgyak mennyiségének, állapotának meghatározása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  jogi szakvélemények, megállapodások, jogszabályok </a:t>
            </a:r>
            <a:r>
              <a:rPr lang="hu-HU" alt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értelmezése 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Szakértő </a:t>
            </a:r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munkájának igénybevételekor a szakértő szakmai hozzáértése és tárgyilagossága, szakértő munkájának hatóköre, szakértő munkájának </a:t>
            </a:r>
            <a:r>
              <a:rPr lang="hu-HU" alt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értékelése</a:t>
            </a:r>
            <a:endParaRPr lang="hu-HU" alt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6438">
              <a:lnSpc>
                <a:spcPct val="80000"/>
              </a:lnSpc>
            </a:pPr>
            <a:endParaRPr lang="hu-HU" alt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26329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3"/>
          <p:cNvSpPr>
            <a:spLocks noGrp="1"/>
          </p:cNvSpPr>
          <p:nvPr>
            <p:ph type="ctrTitle"/>
          </p:nvPr>
        </p:nvSpPr>
        <p:spPr>
          <a:xfrm>
            <a:off x="1703388" y="484094"/>
            <a:ext cx="8640762" cy="618565"/>
          </a:xfrm>
        </p:spPr>
        <p:txBody>
          <a:bodyPr/>
          <a:lstStyle/>
          <a:p>
            <a:pPr eaLnBrk="1" hangingPunct="1"/>
            <a: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Egyéb </a:t>
            </a:r>
            <a:r>
              <a:rPr lang="hu-HU" altLang="hu-HU" sz="2800" b="1" dirty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figyelembeveendő tényezők</a:t>
            </a:r>
          </a:p>
        </p:txBody>
      </p:sp>
      <p:pic>
        <p:nvPicPr>
          <p:cNvPr id="50179" name="Kép 5" descr="ALJ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422901"/>
            <a:ext cx="92694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Kép 6" descr="logo_pantone329C_hun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15888"/>
            <a:ext cx="27717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3"/>
          <p:cNvSpPr txBox="1">
            <a:spLocks noChangeArrowheads="1"/>
          </p:cNvSpPr>
          <p:nvPr/>
        </p:nvSpPr>
        <p:spPr bwMode="auto">
          <a:xfrm>
            <a:off x="987845" y="1260543"/>
            <a:ext cx="10071847" cy="441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3538" indent="0">
              <a:lnSpc>
                <a:spcPct val="80000"/>
              </a:lnSpc>
              <a:buNone/>
            </a:pPr>
            <a:r>
              <a:rPr lang="hu-HU" alt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Kapcsolt </a:t>
            </a:r>
            <a:r>
              <a:rPr lang="hu-HU" altLang="hu-H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vállalkozások </a:t>
            </a:r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definíció: Tao. tv.</a:t>
            </a:r>
          </a:p>
          <a:p>
            <a:pPr marL="706438">
              <a:lnSpc>
                <a:spcPct val="80000"/>
              </a:lnSpc>
            </a:pPr>
            <a:r>
              <a:rPr lang="hu-HU" alt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könyvvizsgálónak olyan eljárásokat kell elvégeznie, amelyek révén elegendő és megfelelő bizonyítékot szerezhet arra nézve, hogy a vezetés azonosította a kapcsolt vállalkozásokat és közzétette a kiegészítő mellékletben azokat, valamint a gazdálkodó és a kapcsolt felek közötti ügyleteket, amelyek lényegesek a kimutatások szempontjából (550/11)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könyvvizsgáló feladata: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a kapcsolt felek létezése, feltárása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kapcsolt felek közötti viszonyok közzététele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kapcsolt felekkel folytatott ügyletek és szabályszerű elszámolásuk 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altLang="hu-H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7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3"/>
          <p:cNvSpPr>
            <a:spLocks noGrp="1"/>
          </p:cNvSpPr>
          <p:nvPr>
            <p:ph type="ctrTitle"/>
          </p:nvPr>
        </p:nvSpPr>
        <p:spPr>
          <a:xfrm>
            <a:off x="1703388" y="623887"/>
            <a:ext cx="8640762" cy="357979"/>
          </a:xfrm>
        </p:spPr>
        <p:txBody>
          <a:bodyPr/>
          <a:lstStyle/>
          <a:p>
            <a:pPr eaLnBrk="1" hangingPunct="1"/>
            <a: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800" b="1" dirty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vállalkozás </a:t>
            </a:r>
            <a: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folytatásának </a:t>
            </a:r>
            <a:r>
              <a:rPr lang="hu-HU" altLang="hu-HU" sz="2800" b="1" dirty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elve</a:t>
            </a:r>
            <a:br>
              <a:rPr lang="hu-HU" altLang="hu-HU" sz="2800" b="1" dirty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hu-HU" sz="2800" b="1" dirty="0">
              <a:solidFill>
                <a:srgbClr val="2876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9" name="Kép 5" descr="ALJ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422901"/>
            <a:ext cx="92694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Kép 6" descr="logo_pantone329C_hun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15888"/>
            <a:ext cx="27717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3"/>
          <p:cNvSpPr txBox="1">
            <a:spLocks noChangeArrowheads="1"/>
          </p:cNvSpPr>
          <p:nvPr/>
        </p:nvSpPr>
        <p:spPr bwMode="auto">
          <a:xfrm>
            <a:off x="322729" y="1210235"/>
            <a:ext cx="11161059" cy="555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3538" indent="0">
              <a:lnSpc>
                <a:spcPct val="80000"/>
              </a:lnSpc>
              <a:buNone/>
            </a:pPr>
            <a:r>
              <a:rPr lang="hu-HU" altLang="hu-HU" sz="2400" dirty="0" smtClean="0"/>
              <a:t>A </a:t>
            </a:r>
            <a:r>
              <a:rPr lang="hu-HU" altLang="hu-HU" sz="2400" dirty="0"/>
              <a:t>könyvvizsgálati eljárások megtervezésekor, és végrehajtásakor, valamint a vizsgálatok eredményének értékelésekor a könyvvizsgálónak át kell gondolnia, hogy a vállalkozás folytatásának elve szolgálhat-e kiindulási alapul a pénzügyi kimutatások elkészítéséhez </a:t>
            </a:r>
            <a:r>
              <a:rPr lang="hu-HU" altLang="hu-HU" sz="2400" i="1" dirty="0"/>
              <a:t>(570/2)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b="1" dirty="0"/>
              <a:t>A vállalkozás folytatása elvet a vezetésnek alkalmazni kell: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dirty="0" smtClean="0"/>
              <a:t>  - az üzleti tevékenység jellege, állapota tekintetében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dirty="0" smtClean="0"/>
              <a:t>  - </a:t>
            </a:r>
            <a:r>
              <a:rPr lang="hu-HU" altLang="hu-HU" sz="2400" dirty="0"/>
              <a:t>pénzügyi kérdések, kötelezettségvállalások terén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dirty="0"/>
              <a:t>	</a:t>
            </a:r>
            <a:r>
              <a:rPr lang="hu-HU" altLang="hu-HU" sz="2400" dirty="0" smtClean="0"/>
              <a:t> - </a:t>
            </a:r>
            <a:r>
              <a:rPr lang="hu-HU" altLang="hu-HU" sz="2400" dirty="0"/>
              <a:t>működési kérdések, piaci viszonyok, munkaerő vonatkozásában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dirty="0"/>
              <a:t>	</a:t>
            </a:r>
            <a:r>
              <a:rPr lang="hu-HU" altLang="hu-HU" sz="2400" dirty="0" smtClean="0"/>
              <a:t> - </a:t>
            </a:r>
            <a:r>
              <a:rPr lang="hu-HU" altLang="hu-HU" sz="2400" dirty="0"/>
              <a:t>egyéb fontos kérdések esetén, mint saját tőke, peres eljárások, </a:t>
            </a:r>
            <a:endParaRPr lang="hu-HU" altLang="hu-HU" sz="2400" dirty="0" smtClean="0"/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dirty="0"/>
              <a:t> </a:t>
            </a:r>
            <a:r>
              <a:rPr lang="hu-HU" altLang="hu-HU" sz="2400" dirty="0" smtClean="0"/>
              <a:t>      törvényváltozások</a:t>
            </a:r>
            <a:endParaRPr lang="hu-HU" altLang="hu-HU" sz="2400" dirty="0"/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b="1" dirty="0"/>
              <a:t>A könyvvizsgáló felelőssége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dirty="0"/>
              <a:t>	- a vezetés </a:t>
            </a:r>
            <a:r>
              <a:rPr lang="hu-HU" altLang="hu-HU" sz="2400" b="1" dirty="0"/>
              <a:t>helytállóan alkalmazza-e </a:t>
            </a:r>
            <a:r>
              <a:rPr lang="hu-HU" altLang="hu-HU" sz="2400" dirty="0"/>
              <a:t>a vállalkozás folytatásának feltételezését, át kell gondolnia, hogy vannak-e események, kockázatok, amelyek kétséget vetnek fel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dirty="0"/>
              <a:t>	- az egész vizsgálat során feltárt kockázatok jelentős hatást gyakorolhatnak-e a vállalkozás folytatás képességére</a:t>
            </a:r>
          </a:p>
          <a:p>
            <a:pPr marL="706438">
              <a:lnSpc>
                <a:spcPct val="80000"/>
              </a:lnSpc>
            </a:pPr>
            <a:r>
              <a:rPr lang="hu-HU" altLang="hu-HU" sz="2400" dirty="0" smtClean="0"/>
              <a:t> </a:t>
            </a:r>
            <a:endParaRPr lang="hu-HU" alt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103808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3"/>
          <p:cNvSpPr>
            <a:spLocks noGrp="1"/>
          </p:cNvSpPr>
          <p:nvPr>
            <p:ph type="ctrTitle"/>
          </p:nvPr>
        </p:nvSpPr>
        <p:spPr>
          <a:xfrm>
            <a:off x="1703388" y="623888"/>
            <a:ext cx="8640762" cy="478771"/>
          </a:xfrm>
        </p:spPr>
        <p:txBody>
          <a:bodyPr/>
          <a:lstStyle/>
          <a:p>
            <a:pPr eaLnBrk="1" hangingPunct="1"/>
            <a: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Fordulónap </a:t>
            </a:r>
            <a:r>
              <a:rPr lang="hu-HU" altLang="hu-HU" sz="2800" b="1" dirty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utáni események</a:t>
            </a:r>
            <a:br>
              <a:rPr lang="hu-HU" altLang="hu-HU" sz="2800" b="1" dirty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hu-HU" sz="2800" b="1" dirty="0">
              <a:solidFill>
                <a:srgbClr val="2876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9" name="Kép 5" descr="ALJ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422901"/>
            <a:ext cx="92694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Kép 6" descr="logo_pantone329C_hun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15888"/>
            <a:ext cx="27717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3"/>
          <p:cNvSpPr txBox="1">
            <a:spLocks noChangeArrowheads="1"/>
          </p:cNvSpPr>
          <p:nvPr/>
        </p:nvSpPr>
        <p:spPr bwMode="auto">
          <a:xfrm>
            <a:off x="1210235" y="1102659"/>
            <a:ext cx="10434918" cy="5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3538" indent="0">
              <a:lnSpc>
                <a:spcPct val="80000"/>
              </a:lnSpc>
              <a:buSzPct val="33000"/>
              <a:buNone/>
            </a:pPr>
            <a:endParaRPr lang="hu-HU" altLang="hu-HU" sz="2400" i="1" dirty="0"/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könyvvizsgálónak figyelembe kell vennie a fordulónap utáni események hatását a pénzügyi kimutatásokra és a könyvvizsgálói jelentésre </a:t>
            </a:r>
            <a:r>
              <a:rPr lang="hu-HU" alt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(560/2)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könyvvizsgáló feladata:</a:t>
            </a:r>
          </a:p>
          <a:p>
            <a:pPr marL="706438">
              <a:lnSpc>
                <a:spcPct val="80000"/>
              </a:lnSpc>
            </a:pP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fordulónap és a jelentés napja közötti események bemutatásának 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felülvizsgálata</a:t>
            </a:r>
            <a:endParaRPr lang="hu-HU" alt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6438">
              <a:lnSpc>
                <a:spcPct val="80000"/>
              </a:lnSpc>
            </a:pP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tulajdonosok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üléseiről készült jegyzőkönyvek megismerése</a:t>
            </a:r>
          </a:p>
          <a:p>
            <a:pPr marL="706438">
              <a:lnSpc>
                <a:spcPct val="80000"/>
              </a:lnSpc>
            </a:pPr>
            <a:r>
              <a:rPr lang="hu-HU" alt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gazdálkodó legfrissebb kimutatásainak, jelentéseinek </a:t>
            </a:r>
            <a:r>
              <a:rPr lang="hu-HU" alt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dokumentált megismerése</a:t>
            </a:r>
            <a:endParaRPr lang="hu-HU" alt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6438">
              <a:lnSpc>
                <a:spcPct val="80000"/>
              </a:lnSpc>
            </a:pP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vezetés kikérdezése a fordulónap utáni eseményekről </a:t>
            </a:r>
            <a:r>
              <a:rPr lang="hu-HU" alt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(becslések realizálódása, kötelezettség vállalások, eszköz értékesítések, függő tételek ügyében </a:t>
            </a:r>
            <a:r>
              <a:rPr lang="hu-HU" alt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fejlemények)</a:t>
            </a:r>
            <a:endParaRPr lang="hu-HU" altLang="hu-H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könyvvizsgáló a jelentés dátumát követően a közzétételig olyan tényről szerez tudomást, amely lényeges hatással lehet a kimutatásokra, akkor meg kell tennie a szükséges 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intézkedéseket!</a:t>
            </a:r>
            <a:endParaRPr lang="hu-HU" alt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6438">
              <a:lnSpc>
                <a:spcPct val="80000"/>
              </a:lnSpc>
            </a:pPr>
            <a:endParaRPr lang="hu-HU" alt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3"/>
          <p:cNvSpPr>
            <a:spLocks noGrp="1"/>
          </p:cNvSpPr>
          <p:nvPr>
            <p:ph type="ctrTitle"/>
          </p:nvPr>
        </p:nvSpPr>
        <p:spPr>
          <a:xfrm>
            <a:off x="1703388" y="623888"/>
            <a:ext cx="8640762" cy="478771"/>
          </a:xfrm>
        </p:spPr>
        <p:txBody>
          <a:bodyPr/>
          <a:lstStyle/>
          <a:p>
            <a:pPr eaLnBrk="1" hangingPunct="1"/>
            <a: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Kérdőívek és ellenőrző listák</a:t>
            </a:r>
            <a:r>
              <a:rPr lang="hu-HU" altLang="hu-HU" sz="2800" b="1" dirty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800" b="1" dirty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hu-HU" sz="2800" b="1" dirty="0">
              <a:solidFill>
                <a:srgbClr val="2876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9" name="Kép 5" descr="ALJ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422901"/>
            <a:ext cx="92694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Kép 6" descr="logo_pantone329C_hun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15888"/>
            <a:ext cx="27717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3"/>
          <p:cNvSpPr txBox="1">
            <a:spLocks noChangeArrowheads="1"/>
          </p:cNvSpPr>
          <p:nvPr/>
        </p:nvSpPr>
        <p:spPr bwMode="auto">
          <a:xfrm>
            <a:off x="1210235" y="1102659"/>
            <a:ext cx="10434918" cy="445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3538" indent="0">
              <a:lnSpc>
                <a:spcPct val="80000"/>
              </a:lnSpc>
              <a:buSzPct val="33000"/>
              <a:buNone/>
            </a:pPr>
            <a:endParaRPr lang="hu-HU" altLang="hu-HU" sz="2400" i="1" dirty="0"/>
          </a:p>
          <a:p>
            <a:pPr marL="706438">
              <a:lnSpc>
                <a:spcPct val="80000"/>
              </a:lnSpc>
            </a:pP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könyvvizsgálói programok előszeretettel alkalmaznak kérdéslistákat </a:t>
            </a:r>
          </a:p>
          <a:p>
            <a:pPr marL="706438">
              <a:lnSpc>
                <a:spcPct val="80000"/>
              </a:lnSpc>
            </a:pPr>
            <a:r>
              <a:rPr lang="hu-HU" alt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 jó: 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leképezik a standardok követelményrendszerét</a:t>
            </a:r>
          </a:p>
          <a:p>
            <a:pPr marL="706438">
              <a:lnSpc>
                <a:spcPct val="80000"/>
              </a:lnSpc>
            </a:pPr>
            <a:r>
              <a:rPr lang="hu-HU" alt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Amivel óvatosan: 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ügyfélspecifikus!</a:t>
            </a:r>
          </a:p>
          <a:p>
            <a:pPr marL="706438">
              <a:lnSpc>
                <a:spcPct val="80000"/>
              </a:lnSpc>
            </a:pPr>
            <a:endParaRPr lang="hu-HU" alt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ellenőrző listák alkalmazása </a:t>
            </a:r>
            <a:r>
              <a:rPr lang="hu-HU" alt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önmagában nem elegendő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„pipálások” nem jelentenek könyvvizsgálói bizonyítékot. Minden könyvvizsgálói eljárásnak oka van (szerepel a könyvvizsgálati tervben is), a kapott eredmény függvényében dokumentált formában le kell vonni a következtetéseket!</a:t>
            </a:r>
          </a:p>
          <a:p>
            <a:pPr marL="363538" indent="0">
              <a:lnSpc>
                <a:spcPct val="80000"/>
              </a:lnSpc>
              <a:buNone/>
            </a:pPr>
            <a:endParaRPr lang="hu-HU" alt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alt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avaslat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listákban szereplő kérdések közül csak a relevánsakat hagyjuk benne a dokumentációban, támaszkodjunk jobban a saját, ügyfélről szerzett ismereteinkre!  </a:t>
            </a:r>
            <a:endParaRPr lang="hu-HU" alt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7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3"/>
          <p:cNvSpPr>
            <a:spLocks noGrp="1"/>
          </p:cNvSpPr>
          <p:nvPr>
            <p:ph type="ctrTitle"/>
          </p:nvPr>
        </p:nvSpPr>
        <p:spPr>
          <a:xfrm>
            <a:off x="1703388" y="623889"/>
            <a:ext cx="8640762" cy="720818"/>
          </a:xfrm>
        </p:spPr>
        <p:txBody>
          <a:bodyPr/>
          <a:lstStyle/>
          <a:p>
            <a:pPr eaLnBrk="1" hangingPunct="1"/>
            <a: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Tapasztalt </a:t>
            </a:r>
            <a:r>
              <a:rPr lang="hu-HU" altLang="hu-HU" sz="2800" b="1" dirty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problémák a minőségellenőrzés során</a:t>
            </a:r>
          </a:p>
        </p:txBody>
      </p:sp>
      <p:pic>
        <p:nvPicPr>
          <p:cNvPr id="50179" name="Kép 5" descr="ALJ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422901"/>
            <a:ext cx="92694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Kép 6" descr="logo_pantone329C_hun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15888"/>
            <a:ext cx="27717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3"/>
          <p:cNvSpPr txBox="1">
            <a:spLocks noChangeArrowheads="1"/>
          </p:cNvSpPr>
          <p:nvPr/>
        </p:nvSpPr>
        <p:spPr bwMode="auto">
          <a:xfrm>
            <a:off x="1021976" y="1344707"/>
            <a:ext cx="9856695" cy="470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706438">
              <a:lnSpc>
                <a:spcPct val="80000"/>
              </a:lnSpc>
              <a:buSzPct val="100000"/>
            </a:pPr>
            <a:r>
              <a:rPr lang="hu-HU" altLang="hu-HU" sz="2600" dirty="0" smtClean="0"/>
              <a:t>A kérdőívek és ellenőrzési listák alkalmazása mechanikus – a „pipálás” önmagában nem jelenti a feladat elvégzését!</a:t>
            </a:r>
          </a:p>
          <a:p>
            <a:pPr marL="706438">
              <a:lnSpc>
                <a:spcPct val="80000"/>
              </a:lnSpc>
              <a:buSzPct val="100000"/>
            </a:pPr>
            <a:r>
              <a:rPr lang="hu-HU" altLang="hu-HU" sz="2600" dirty="0"/>
              <a:t> Kevés a saját készítésű munkapapír, ha van az is hiányos</a:t>
            </a:r>
            <a:r>
              <a:rPr lang="hu-HU" altLang="hu-HU" sz="2600" i="1" dirty="0"/>
              <a:t> (cél, módszer, </a:t>
            </a:r>
            <a:r>
              <a:rPr lang="hu-HU" altLang="hu-HU" sz="2600" i="1" dirty="0" smtClean="0"/>
              <a:t>eredmény, következtetés). </a:t>
            </a:r>
          </a:p>
          <a:p>
            <a:pPr marL="706438">
              <a:lnSpc>
                <a:spcPct val="80000"/>
              </a:lnSpc>
              <a:buSzPct val="100000"/>
            </a:pPr>
            <a:r>
              <a:rPr lang="hu-HU" altLang="hu-HU" sz="2600" dirty="0" smtClean="0"/>
              <a:t>Tartalmuk </a:t>
            </a:r>
            <a:r>
              <a:rPr lang="hu-HU" altLang="hu-HU" sz="2600" dirty="0"/>
              <a:t>nem áttekinthető és a kapcsolatuk a munkaprogrammal nem mindig azonosítható.</a:t>
            </a:r>
          </a:p>
          <a:p>
            <a:pPr marL="706438">
              <a:lnSpc>
                <a:spcPct val="80000"/>
              </a:lnSpc>
              <a:buSzPct val="100000"/>
            </a:pPr>
            <a:r>
              <a:rPr lang="hu-HU" altLang="hu-HU" sz="2600" dirty="0"/>
              <a:t>A vizsgált cég által készített dokumentumok ellenőrzése sem kellően dokumentált.</a:t>
            </a:r>
          </a:p>
          <a:p>
            <a:pPr marL="706438">
              <a:lnSpc>
                <a:spcPct val="80000"/>
              </a:lnSpc>
              <a:buSzPct val="100000"/>
            </a:pPr>
            <a:r>
              <a:rPr lang="hu-HU" altLang="hu-HU" sz="2600" dirty="0"/>
              <a:t>Ellenőrzött mintanagyság mértéke nincs meghatározva </a:t>
            </a:r>
            <a:r>
              <a:rPr lang="hu-HU" altLang="hu-HU" sz="2600" i="1" dirty="0"/>
              <a:t>(szúrópróbaszerű).</a:t>
            </a:r>
          </a:p>
          <a:p>
            <a:pPr marL="706438">
              <a:lnSpc>
                <a:spcPct val="80000"/>
              </a:lnSpc>
              <a:buSzPct val="100000"/>
            </a:pPr>
            <a:r>
              <a:rPr lang="hu-HU" altLang="hu-HU" sz="2600" dirty="0"/>
              <a:t>Túlzott a bizalom a vezetéstől, tulajdonostól kapott szóbeli információkban.</a:t>
            </a:r>
          </a:p>
          <a:p>
            <a:pPr marL="706438">
              <a:lnSpc>
                <a:spcPct val="80000"/>
              </a:lnSpc>
              <a:buSzPct val="100000"/>
            </a:pPr>
            <a:endParaRPr lang="hu-HU" altLang="hu-HU" sz="2400" i="1" dirty="0"/>
          </a:p>
        </p:txBody>
      </p:sp>
    </p:spTree>
    <p:extLst>
      <p:ext uri="{BB962C8B-B14F-4D97-AF65-F5344CB8AC3E}">
        <p14:creationId xmlns:p14="http://schemas.microsoft.com/office/powerpoint/2010/main" val="41986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3"/>
          <p:cNvSpPr>
            <a:spLocks noGrp="1"/>
          </p:cNvSpPr>
          <p:nvPr>
            <p:ph type="ctrTitle"/>
          </p:nvPr>
        </p:nvSpPr>
        <p:spPr>
          <a:xfrm>
            <a:off x="1703388" y="623888"/>
            <a:ext cx="8640762" cy="909077"/>
          </a:xfrm>
        </p:spPr>
        <p:txBody>
          <a:bodyPr/>
          <a:lstStyle/>
          <a:p>
            <a:pPr eaLnBrk="1" hangingPunct="1"/>
            <a:r>
              <a:rPr lang="hu-HU" altLang="hu-HU" sz="2800" b="1" dirty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Tapasztalt problémák a minőségellenőrzés </a:t>
            </a:r>
            <a: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során- folytatás</a:t>
            </a:r>
            <a:endParaRPr lang="hu-HU" altLang="hu-HU" sz="2800" b="1" dirty="0">
              <a:solidFill>
                <a:srgbClr val="2876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9" name="Kép 5" descr="ALJ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422901"/>
            <a:ext cx="92694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Kép 6" descr="logo_pantone329C_hun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15888"/>
            <a:ext cx="27717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3"/>
          <p:cNvSpPr txBox="1">
            <a:spLocks noChangeArrowheads="1"/>
          </p:cNvSpPr>
          <p:nvPr/>
        </p:nvSpPr>
        <p:spPr bwMode="auto">
          <a:xfrm>
            <a:off x="806824" y="1676287"/>
            <a:ext cx="10071847" cy="506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3538" indent="0">
              <a:lnSpc>
                <a:spcPct val="80000"/>
              </a:lnSpc>
              <a:buSzPct val="33000"/>
              <a:buNone/>
            </a:pPr>
            <a:endParaRPr lang="hu-HU" altLang="hu-HU" sz="2400" i="1" dirty="0"/>
          </a:p>
          <a:p>
            <a:pPr marL="706438">
              <a:lnSpc>
                <a:spcPct val="80000"/>
              </a:lnSpc>
            </a:pPr>
            <a:r>
              <a:rPr lang="hu-HU" altLang="hu-HU" sz="2800" dirty="0" smtClean="0"/>
              <a:t>A feltárt javított </a:t>
            </a:r>
            <a:r>
              <a:rPr lang="hu-HU" altLang="hu-HU" sz="2800" dirty="0"/>
              <a:t>és nem javított hibák dokumentálása elmarad.</a:t>
            </a:r>
          </a:p>
          <a:p>
            <a:pPr marL="706438">
              <a:lnSpc>
                <a:spcPct val="80000"/>
              </a:lnSpc>
            </a:pPr>
            <a:r>
              <a:rPr lang="hu-HU" altLang="hu-HU" sz="2800" dirty="0"/>
              <a:t>A vezetői levél kibocsátása nem gyakorlat.</a:t>
            </a:r>
          </a:p>
          <a:p>
            <a:pPr marL="706438">
              <a:lnSpc>
                <a:spcPct val="80000"/>
              </a:lnSpc>
            </a:pPr>
            <a:r>
              <a:rPr lang="hu-HU" altLang="hu-HU" sz="2800" dirty="0"/>
              <a:t>A vezetéssel történő kommunikáció szinte ismeretlen </a:t>
            </a:r>
            <a:r>
              <a:rPr lang="hu-HU" altLang="hu-HU" sz="2800" i="1" dirty="0"/>
              <a:t>(legalábbis ténye nem dokumentált). </a:t>
            </a:r>
            <a:r>
              <a:rPr lang="hu-HU" altLang="hu-HU" sz="2800" dirty="0"/>
              <a:t>Erre utaló dokumentumot még </a:t>
            </a:r>
            <a:r>
              <a:rPr lang="hu-HU" altLang="hu-HU" sz="2800" dirty="0" smtClean="0"/>
              <a:t>korlátozott vélemény kibocsátásakor </a:t>
            </a:r>
            <a:r>
              <a:rPr lang="hu-HU" altLang="hu-HU" sz="2800" dirty="0"/>
              <a:t>sem találtunk</a:t>
            </a:r>
            <a:r>
              <a:rPr lang="hu-HU" altLang="hu-HU" sz="2800" dirty="0" smtClean="0"/>
              <a:t>.</a:t>
            </a:r>
          </a:p>
          <a:p>
            <a:pPr marL="706438">
              <a:lnSpc>
                <a:spcPct val="80000"/>
              </a:lnSpc>
            </a:pPr>
            <a:r>
              <a:rPr lang="hu-HU" altLang="hu-HU" sz="2800" dirty="0" smtClean="0"/>
              <a:t>Az </a:t>
            </a:r>
            <a:r>
              <a:rPr lang="de-DE" altLang="hu-HU" sz="2800" dirty="0" smtClean="0"/>
              <a:t>IT </a:t>
            </a:r>
            <a:r>
              <a:rPr lang="de-DE" altLang="hu-HU" sz="2800" dirty="0"/>
              <a:t>rendszer </a:t>
            </a:r>
            <a:r>
              <a:rPr lang="hu-HU" altLang="hu-HU" sz="2800" dirty="0" smtClean="0"/>
              <a:t>dokumentált </a:t>
            </a:r>
            <a:r>
              <a:rPr lang="de-DE" altLang="hu-HU" sz="2800" dirty="0" smtClean="0"/>
              <a:t>felmérése </a:t>
            </a:r>
            <a:r>
              <a:rPr lang="hu-HU" altLang="hu-HU" sz="2800" dirty="0" smtClean="0"/>
              <a:t>sokszor </a:t>
            </a:r>
            <a:r>
              <a:rPr lang="de-DE" altLang="hu-HU" sz="2800" dirty="0" smtClean="0"/>
              <a:t>nem </a:t>
            </a:r>
            <a:r>
              <a:rPr lang="de-DE" altLang="hu-HU" sz="2800" dirty="0"/>
              <a:t>történik meg. </a:t>
            </a:r>
            <a:endParaRPr lang="hu-HU" altLang="hu-HU" sz="2800" dirty="0" smtClean="0"/>
          </a:p>
          <a:p>
            <a:pPr marL="706438">
              <a:lnSpc>
                <a:spcPct val="80000"/>
              </a:lnSpc>
            </a:pPr>
            <a:r>
              <a:rPr lang="hu-HU" altLang="hu-HU" sz="2800" dirty="0" smtClean="0"/>
              <a:t>Sok a fölösleges, cégtől elhozott anyag, amelynek a könyvvizsgáló általi  feldolgozására utaló dokumentumok viszont hiányoznak.</a:t>
            </a:r>
            <a:endParaRPr lang="de-DE" altLang="hu-HU" sz="2800" dirty="0"/>
          </a:p>
          <a:p>
            <a:pPr marL="706438">
              <a:lnSpc>
                <a:spcPct val="80000"/>
              </a:lnSpc>
            </a:pPr>
            <a:endParaRPr lang="hu-HU" altLang="hu-HU" sz="2800" dirty="0"/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dirty="0" smtClean="0"/>
              <a:t> </a:t>
            </a:r>
            <a:endParaRPr lang="hu-HU" alt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124133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ím 3"/>
          <p:cNvSpPr>
            <a:spLocks noGrp="1"/>
          </p:cNvSpPr>
          <p:nvPr>
            <p:ph type="ctrTitle"/>
          </p:nvPr>
        </p:nvSpPr>
        <p:spPr>
          <a:xfrm>
            <a:off x="1075765" y="833718"/>
            <a:ext cx="10260105" cy="766482"/>
          </a:xfrm>
        </p:spPr>
        <p:txBody>
          <a:bodyPr/>
          <a:lstStyle/>
          <a:p>
            <a:pPr eaLnBrk="1" hangingPunct="1"/>
            <a: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Bizonyítékgyűjtés - a könyvvizsgáló válasza a becsült kockázatokra</a:t>
            </a:r>
            <a:endParaRPr lang="hu-HU" altLang="hu-HU" sz="2800" b="1" dirty="0">
              <a:solidFill>
                <a:srgbClr val="2876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27" name="Kép 5" descr="ALJ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422901"/>
            <a:ext cx="92694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Kép 6" descr="logo_pantone329C_hun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15888"/>
            <a:ext cx="27717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Box 3"/>
          <p:cNvSpPr txBox="1">
            <a:spLocks noChangeArrowheads="1"/>
          </p:cNvSpPr>
          <p:nvPr/>
        </p:nvSpPr>
        <p:spPr bwMode="auto">
          <a:xfrm>
            <a:off x="1075765" y="1909482"/>
            <a:ext cx="1026010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Alapja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lényeges hibás állítás kockázatának azonosítása és felmérése a gazdálkodó egység és környezetének megismerésén keresztül (315 st.)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hu-HU" alt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Kontrollok tesztelései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számviteli és belső kontroll rendszer hatékonysága, a tesztelés jellege és terjedelme </a:t>
            </a:r>
            <a:r>
              <a:rPr lang="hu-HU" alt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(330/8-11)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hu-HU" alt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Alapvető </a:t>
            </a: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vizsgálati eljárások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pénzügyi kimutatásokban található lényeges hibás állítások feltárása céljából </a:t>
            </a:r>
            <a:r>
              <a:rPr lang="hu-HU" alt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(330/18-22</a:t>
            </a:r>
            <a:r>
              <a:rPr lang="hu-HU" alt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Ahhoz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a könyvvizsgáló meg tudja ítélni, hogy a pénzügyi kimutatások megbízható és valós képet nyújtanak-e, a beszámoló állításait értelmeznie kell: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ügyletcsoportokra és 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eseményekre,</a:t>
            </a:r>
            <a:endParaRPr lang="hu-HU" alt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időszak végi 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számlaegyenlegekre vonatkozóan, valamint 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bemutatással és közzététellel kapcsolatban</a:t>
            </a:r>
          </a:p>
          <a:p>
            <a:pPr defTabSz="914400" fontAlgn="base">
              <a:lnSpc>
                <a:spcPct val="80000"/>
              </a:lnSpc>
              <a:spcAft>
                <a:spcPct val="0"/>
              </a:spcAft>
            </a:pPr>
            <a:endParaRPr lang="hu-HU" altLang="hu-HU" sz="2400" b="1" dirty="0">
              <a:solidFill>
                <a:srgbClr val="20576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ím 3"/>
          <p:cNvSpPr>
            <a:spLocks noGrp="1"/>
          </p:cNvSpPr>
          <p:nvPr>
            <p:ph type="ctrTitle"/>
          </p:nvPr>
        </p:nvSpPr>
        <p:spPr>
          <a:xfrm>
            <a:off x="1847851" y="0"/>
            <a:ext cx="8640763" cy="2852738"/>
          </a:xfrm>
        </p:spPr>
        <p:txBody>
          <a:bodyPr/>
          <a:lstStyle/>
          <a:p>
            <a:pPr eaLnBrk="1" hangingPunct="1"/>
            <a:r>
              <a:rPr lang="hu-HU" altLang="hu-HU" b="1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Köszönöm szépen a figyelmet!</a:t>
            </a:r>
            <a:br>
              <a:rPr lang="hu-HU" altLang="hu-HU" b="1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hu-HU" b="1" smtClean="0">
              <a:solidFill>
                <a:srgbClr val="2876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563" name="Kép 5" descr="ALJ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5472114"/>
            <a:ext cx="92694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Kép 6" descr="logo_pantone329C_hun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15888"/>
            <a:ext cx="27717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9" y="1568451"/>
            <a:ext cx="5761037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1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ím 3"/>
          <p:cNvSpPr>
            <a:spLocks noGrp="1"/>
          </p:cNvSpPr>
          <p:nvPr>
            <p:ph type="ctrTitle"/>
          </p:nvPr>
        </p:nvSpPr>
        <p:spPr>
          <a:xfrm>
            <a:off x="1703388" y="470647"/>
            <a:ext cx="8640762" cy="524435"/>
          </a:xfrm>
        </p:spPr>
        <p:txBody>
          <a:bodyPr/>
          <a:lstStyle/>
          <a:p>
            <a:pPr eaLnBrk="1" hangingPunct="1"/>
            <a: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alapvető könyvvizsgálati eljárások</a:t>
            </a:r>
            <a:endParaRPr lang="hu-HU" altLang="hu-HU" sz="2800" b="1" dirty="0">
              <a:solidFill>
                <a:srgbClr val="2876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03" name="Kép 5" descr="ALJ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5486401"/>
            <a:ext cx="92694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Kép 6" descr="logo_pantone329C_hun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15888"/>
            <a:ext cx="27717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430306" y="1196975"/>
            <a:ext cx="11483788" cy="496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defTabSz="914400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hu-HU" altLang="hu-H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Függetlenül </a:t>
            </a:r>
            <a:r>
              <a:rPr lang="hu-HU" alt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 lényeges hibás állítások kockázatától, bizonyos alapvető vizsgálati eljárásokat el kell végezni. </a:t>
            </a:r>
            <a:r>
              <a:rPr lang="hu-HU" altLang="hu-HU" sz="24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Az eredendő kockázat és az ellenőrzési kockázat becsült szintjei nem lehetnek eléggé alacsony szintűek ahhoz, hogy alapvető vizsgálati eljárások végrehajtására ne kerüljön sor.</a:t>
            </a:r>
          </a:p>
          <a:p>
            <a:pPr marL="342900" indent="-342900" defTabSz="914400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hu-HU" altLang="hu-H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Egyes </a:t>
            </a:r>
            <a:r>
              <a:rPr lang="hu-HU" alt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esetekben a bizonyítékot teljes egészében az alapvető vizsgálati eljárások </a:t>
            </a:r>
            <a:r>
              <a:rPr lang="hu-HU" altLang="hu-H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szolgáltatják </a:t>
            </a:r>
            <a:r>
              <a:rPr lang="hu-HU" altLang="hu-H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(pl</a:t>
            </a:r>
            <a:r>
              <a:rPr lang="hu-HU" altLang="hu-HU" sz="2400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becslési eljárások </a:t>
            </a:r>
            <a:r>
              <a:rPr lang="hu-HU" altLang="hu-H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esetén).</a:t>
            </a:r>
            <a:endParaRPr lang="hu-HU" altLang="hu-HU" sz="2400" i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defTabSz="914400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hu-HU" alt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Nagyobb valószínűséggel lehet a vezetés által működtetett </a:t>
            </a:r>
            <a:r>
              <a:rPr lang="hu-HU" altLang="hu-HU" sz="24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hatékony ellenőrzésekre támaszkodni a rutin ügyletek esetében, </a:t>
            </a:r>
            <a:r>
              <a:rPr lang="hu-HU" alt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és </a:t>
            </a:r>
            <a:r>
              <a:rPr lang="hu-HU" altLang="hu-H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nem, </a:t>
            </a:r>
            <a:r>
              <a:rPr lang="hu-HU" alt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vagy kis valószínűséggel a nem rutin ügyletek és a számviteli becslések esetében</a:t>
            </a:r>
            <a:r>
              <a:rPr lang="hu-HU" altLang="hu-H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defTabSz="914400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hu-HU" altLang="hu-H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Ennek megfelelően:</a:t>
            </a:r>
          </a:p>
          <a:p>
            <a:pPr marL="1085850" lvl="1" indent="-342900" defTabSz="914400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hu-HU" altLang="hu-H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u-HU" altLang="hu-HU" sz="24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 rutin ügyletekre </a:t>
            </a:r>
            <a:r>
              <a:rPr lang="hu-HU" alt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vonatkozóan</a:t>
            </a:r>
            <a:r>
              <a:rPr lang="hu-HU" altLang="hu-HU" sz="24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az ellenőrzési rendszerek tesztelései </a:t>
            </a:r>
            <a:r>
              <a:rPr lang="hu-HU" alt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könyvvizsgálati </a:t>
            </a:r>
            <a:r>
              <a:rPr lang="hu-HU" altLang="hu-HU" sz="24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bizonyosságot szolgáltathatnak</a:t>
            </a:r>
            <a:r>
              <a:rPr lang="hu-HU" alt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míg </a:t>
            </a:r>
            <a:endParaRPr lang="hu-HU" altLang="hu-HU" sz="2400" dirty="0" smtClean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1085850" lvl="1" indent="-342900" defTabSz="914400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hu-HU" altLang="hu-H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hu-HU" altLang="hu-HU" sz="24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nem rutin ügyletek </a:t>
            </a:r>
            <a:r>
              <a:rPr lang="hu-HU" alt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és a számviteli becslések területén általában </a:t>
            </a:r>
            <a:r>
              <a:rPr lang="hu-HU" altLang="hu-HU" sz="24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alapvető vizsgálati eljárásokkal </a:t>
            </a:r>
            <a:r>
              <a:rPr lang="hu-HU" alt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szükséges megszerezni a könyvvizsgálati bizonyosságot. </a:t>
            </a:r>
          </a:p>
          <a:p>
            <a:pPr marL="342900" indent="-342900" defTabSz="914400" fontAlgn="base">
              <a:lnSpc>
                <a:spcPct val="80000"/>
              </a:lnSpc>
              <a:spcAft>
                <a:spcPct val="0"/>
              </a:spcAft>
              <a:defRPr/>
            </a:pPr>
            <a:endParaRPr lang="hu-HU" altLang="hu-HU" sz="2400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0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3"/>
          <p:cNvSpPr>
            <a:spLocks noGrp="1"/>
          </p:cNvSpPr>
          <p:nvPr>
            <p:ph type="ctrTitle"/>
          </p:nvPr>
        </p:nvSpPr>
        <p:spPr>
          <a:xfrm>
            <a:off x="1703388" y="623888"/>
            <a:ext cx="8640762" cy="563046"/>
          </a:xfrm>
        </p:spPr>
        <p:txBody>
          <a:bodyPr/>
          <a:lstStyle/>
          <a:p>
            <a:pPr eaLnBrk="1" hangingPunct="1"/>
            <a: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 mond a standard? </a:t>
            </a:r>
            <a:b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hu-HU" sz="2800" b="1" dirty="0">
              <a:solidFill>
                <a:srgbClr val="2876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9" name="Kép 5" descr="ALJ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422901"/>
            <a:ext cx="92694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Kép 6" descr="logo_pantone329C_hun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15888"/>
            <a:ext cx="27717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3"/>
          <p:cNvSpPr txBox="1">
            <a:spLocks noChangeArrowheads="1"/>
          </p:cNvSpPr>
          <p:nvPr/>
        </p:nvSpPr>
        <p:spPr bwMode="auto">
          <a:xfrm>
            <a:off x="1" y="1485958"/>
            <a:ext cx="12062012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706438">
              <a:lnSpc>
                <a:spcPct val="80000"/>
              </a:lnSpc>
              <a:buSzPct val="100000"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lényeges hibás állítás becsült kockázataitól függetlenül a könyvvizsgálónak alapvető vizsgálati eljárásokat kell terveznie és </a:t>
            </a:r>
            <a:r>
              <a:rPr lang="hu-H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végrehajtania </a:t>
            </a:r>
            <a:r>
              <a:rPr lang="hu-H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minden egyes lényeges ügyletcsoport, számlaegyenleg és közzététel </a:t>
            </a:r>
            <a:r>
              <a:rPr lang="hu-H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tekintetében </a:t>
            </a:r>
            <a:r>
              <a:rPr lang="hu-H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(330/18).</a:t>
            </a:r>
          </a:p>
          <a:p>
            <a:pPr marL="706438">
              <a:lnSpc>
                <a:spcPct val="80000"/>
              </a:lnSpc>
              <a:buSzPct val="100000"/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körülményektől függően a könyvvizsgáló megállapíthatja, 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hogy:</a:t>
            </a:r>
          </a:p>
          <a:p>
            <a:pPr marL="1106488" lvl="1">
              <a:lnSpc>
                <a:spcPct val="80000"/>
              </a:lnSpc>
              <a:buSzPct val="100000"/>
            </a:pP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alapvető </a:t>
            </a: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elemző eljárások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végrehajtása önmagában elegendő lesz a könyvvizsgálati kockázatnak egy elfogadhatóan alacsony szintre történő csökkentéséhez. Például akkor, ha a kockázat könyvvizsgáló általi becslését alátámasztják a kontrollok tesztelései során megszerzett könyvvizsgálati 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bizonyítékkal.</a:t>
            </a:r>
          </a:p>
          <a:p>
            <a:pPr marL="1106488" lvl="1">
              <a:lnSpc>
                <a:spcPct val="80000"/>
              </a:lnSpc>
              <a:buSzPct val="100000"/>
            </a:pPr>
            <a:r>
              <a:rPr lang="hu-HU" alt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Csak </a:t>
            </a: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adatok tesztelései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megfelelők.</a:t>
            </a:r>
          </a:p>
          <a:p>
            <a:pPr marL="1106488" lvl="1">
              <a:lnSpc>
                <a:spcPct val="80000"/>
              </a:lnSpc>
              <a:buSzPct val="100000"/>
            </a:pP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becsült kockázatokra </a:t>
            </a: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alapvető elemző eljárásoknak és az adatok teszteléseinek a kombinációja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reagál 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leginkább </a:t>
            </a:r>
            <a:r>
              <a:rPr lang="hu-HU" alt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(330/A43)</a:t>
            </a:r>
            <a:endParaRPr lang="hu-HU" altLang="hu-H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3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3"/>
          <p:cNvSpPr>
            <a:spLocks noGrp="1"/>
          </p:cNvSpPr>
          <p:nvPr>
            <p:ph type="ctrTitle"/>
          </p:nvPr>
        </p:nvSpPr>
        <p:spPr>
          <a:xfrm>
            <a:off x="1703388" y="623888"/>
            <a:ext cx="8640762" cy="586347"/>
          </a:xfrm>
        </p:spPr>
        <p:txBody>
          <a:bodyPr/>
          <a:lstStyle/>
          <a:p>
            <a:pPr eaLnBrk="1" hangingPunct="1"/>
            <a: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Bizonyítékgyűjtés- </a:t>
            </a:r>
            <a:r>
              <a:rPr lang="hu-HU" altLang="hu-HU" sz="2800" b="1" dirty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vizsgálati eljárások</a:t>
            </a:r>
          </a:p>
        </p:txBody>
      </p:sp>
      <p:pic>
        <p:nvPicPr>
          <p:cNvPr id="50179" name="Kép 5" descr="ALJ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422901"/>
            <a:ext cx="92694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Kép 6" descr="logo_pantone329C_hun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15888"/>
            <a:ext cx="27717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3"/>
          <p:cNvSpPr txBox="1">
            <a:spLocks noChangeArrowheads="1"/>
          </p:cNvSpPr>
          <p:nvPr/>
        </p:nvSpPr>
        <p:spPr bwMode="auto">
          <a:xfrm>
            <a:off x="806824" y="1210235"/>
            <a:ext cx="10071847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706438">
              <a:lnSpc>
                <a:spcPct val="80000"/>
              </a:lnSpc>
            </a:pPr>
            <a:r>
              <a:rPr lang="hu-HU" alt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Alapvető </a:t>
            </a: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vizsgálati eljárások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elvégzése – egyeztetés, összevetés, lényeges naplótételek, helyesbítések vizsgálata (330/20)</a:t>
            </a:r>
          </a:p>
          <a:p>
            <a:pPr marL="706438">
              <a:lnSpc>
                <a:spcPct val="80000"/>
              </a:lnSpc>
            </a:pP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Elemző eljárások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könyvvizsgáló az elemző eljárások során olyan ingadozásokat, vagy összefüggéseket állapít meg, melyek </a:t>
            </a: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nincsenek összhangban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 információkkal, vagy eltérnek a prognosztizált nagyságrendektől, akkor vizsgálatokat kell lefolytatni a magyarázatok, bizonyítékok szerzésére</a:t>
            </a:r>
          </a:p>
          <a:p>
            <a:pPr marL="706438">
              <a:lnSpc>
                <a:spcPct val="80000"/>
              </a:lnSpc>
            </a:pP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Mintavételezési és egyéb szelektív eljárások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(530 st.)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Bizonyítékok azok a könyvvizsgáló által megszerzett információk, amelyek alapul szolgálnak a könyvvizsgálói véleménnyel kapcsolatos következtetések levonására. Ezek:</a:t>
            </a:r>
          </a:p>
          <a:p>
            <a:pPr marL="706438">
              <a:lnSpc>
                <a:spcPct val="80000"/>
              </a:lnSpc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Alapbizonylatok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(számla, főkönyv, analitika, szerződés, jegyzőkönyv, pénzmozgások alapján készült munkapapírok)</a:t>
            </a:r>
          </a:p>
          <a:p>
            <a:pPr marL="706438">
              <a:lnSpc>
                <a:spcPct val="80000"/>
              </a:lnSpc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Könyvelést alátámasztó bizonyítékok </a:t>
            </a:r>
            <a:r>
              <a:rPr lang="hu-HU" alt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(fizikai létezés, harmadik fél nyilatkozata, számítás, elemzés)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alt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0">
              <a:lnSpc>
                <a:spcPct val="80000"/>
              </a:lnSpc>
              <a:buSzPct val="43000"/>
            </a:pPr>
            <a:endParaRPr lang="hu-HU" alt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9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3"/>
          <p:cNvSpPr>
            <a:spLocks noGrp="1"/>
          </p:cNvSpPr>
          <p:nvPr>
            <p:ph type="ctrTitle"/>
          </p:nvPr>
        </p:nvSpPr>
        <p:spPr>
          <a:xfrm>
            <a:off x="1703388" y="623888"/>
            <a:ext cx="8640762" cy="1052399"/>
          </a:xfrm>
        </p:spPr>
        <p:txBody>
          <a:bodyPr/>
          <a:lstStyle/>
          <a:p>
            <a:pPr eaLnBrk="1" hangingPunct="1"/>
            <a: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Kötelező </a:t>
            </a:r>
            <a:r>
              <a:rPr lang="hu-HU" altLang="hu-HU" sz="2800" b="1" dirty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vizsgálati eljárások</a:t>
            </a:r>
          </a:p>
        </p:txBody>
      </p:sp>
      <p:pic>
        <p:nvPicPr>
          <p:cNvPr id="50179" name="Kép 5" descr="ALJ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422901"/>
            <a:ext cx="92694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Kép 6" descr="logo_pantone329C_hun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15888"/>
            <a:ext cx="27717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3"/>
          <p:cNvSpPr txBox="1">
            <a:spLocks noChangeArrowheads="1"/>
          </p:cNvSpPr>
          <p:nvPr/>
        </p:nvSpPr>
        <p:spPr bwMode="auto">
          <a:xfrm>
            <a:off x="1398588" y="1411941"/>
            <a:ext cx="9480083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3538" indent="0">
              <a:lnSpc>
                <a:spcPct val="80000"/>
              </a:lnSpc>
              <a:buSzPct val="33000"/>
              <a:buNone/>
            </a:pPr>
            <a:endParaRPr lang="hu-HU" altLang="hu-HU" sz="2400" i="1" dirty="0"/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Kötelező alapvető eljárások</a:t>
            </a:r>
            <a:r>
              <a:rPr lang="hu-HU" alt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alt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6438">
              <a:lnSpc>
                <a:spcPct val="80000"/>
              </a:lnSpc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Tranzakciók, egyenlegek, részleges tesztelése, ahol a minta kiválasztása a lényegességre és a kockázatra épül – fontos: elegendő mennyiségű és minőségileg alkalmas minta</a:t>
            </a:r>
          </a:p>
          <a:p>
            <a:pPr marL="706438">
              <a:lnSpc>
                <a:spcPct val="80000"/>
              </a:lnSpc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Befektetett eszköz, készlet bekerülési értékének ellenőrzése</a:t>
            </a:r>
          </a:p>
          <a:p>
            <a:pPr marL="706438">
              <a:lnSpc>
                <a:spcPct val="80000"/>
              </a:lnSpc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Leltár 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ellenőrzése - jelentős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készlet esetén jelenlét a fizikai leltárfelvételen </a:t>
            </a:r>
            <a:r>
              <a:rPr lang="hu-HU" alt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(vagy </a:t>
            </a:r>
            <a:r>
              <a:rPr lang="hu-HU" alt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más, alternatív </a:t>
            </a:r>
            <a:r>
              <a:rPr lang="hu-HU" alt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eljárás alkalmazása)</a:t>
            </a:r>
          </a:p>
          <a:p>
            <a:pPr marL="706438">
              <a:lnSpc>
                <a:spcPct val="80000"/>
              </a:lnSpc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Számviteli becslések könyvvizsgálata</a:t>
            </a:r>
          </a:p>
          <a:p>
            <a:pPr marL="706438">
              <a:lnSpc>
                <a:spcPct val="80000"/>
              </a:lnSpc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Vevők, szállítók egyenlegeinek, banki kötelezettségvállalások </a:t>
            </a:r>
            <a:r>
              <a:rPr lang="hu-HU" alt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(hitel fedezete, kezességvállalás)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vizsgálata </a:t>
            </a:r>
          </a:p>
          <a:p>
            <a:pPr marL="706438">
              <a:lnSpc>
                <a:spcPct val="80000"/>
              </a:lnSpc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Költségek, bevételek tesztelése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dirty="0" smtClean="0"/>
              <a:t> </a:t>
            </a:r>
            <a:endParaRPr lang="hu-HU" alt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0">
              <a:lnSpc>
                <a:spcPct val="80000"/>
              </a:lnSpc>
              <a:buSzPct val="43000"/>
            </a:pPr>
            <a:endParaRPr lang="hu-HU" alt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62981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3"/>
          <p:cNvSpPr>
            <a:spLocks noGrp="1"/>
          </p:cNvSpPr>
          <p:nvPr>
            <p:ph type="ctrTitle"/>
          </p:nvPr>
        </p:nvSpPr>
        <p:spPr>
          <a:xfrm>
            <a:off x="1703388" y="623888"/>
            <a:ext cx="8640762" cy="1052399"/>
          </a:xfrm>
        </p:spPr>
        <p:txBody>
          <a:bodyPr/>
          <a:lstStyle/>
          <a:p>
            <a:pPr eaLnBrk="1" hangingPunct="1"/>
            <a: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Leltározással </a:t>
            </a:r>
            <a:r>
              <a:rPr lang="hu-HU" altLang="hu-HU" sz="2800" b="1" dirty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kapcsolatos könyvvizsgálói </a:t>
            </a:r>
            <a: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teendők</a:t>
            </a:r>
            <a:r>
              <a:rPr lang="hu-HU" altLang="hu-HU" sz="2800" b="1" dirty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800" b="1" dirty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hu-HU" sz="2800" b="1" dirty="0">
              <a:solidFill>
                <a:srgbClr val="2876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9" name="Kép 5" descr="ALJ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422901"/>
            <a:ext cx="92694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Kép 6" descr="logo_pantone329C_hun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15888"/>
            <a:ext cx="27717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3"/>
          <p:cNvSpPr txBox="1">
            <a:spLocks noChangeArrowheads="1"/>
          </p:cNvSpPr>
          <p:nvPr/>
        </p:nvSpPr>
        <p:spPr bwMode="auto">
          <a:xfrm>
            <a:off x="887506" y="1264025"/>
            <a:ext cx="9991165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3538" indent="0">
              <a:lnSpc>
                <a:spcPct val="80000"/>
              </a:lnSpc>
              <a:buSzPct val="33000"/>
              <a:buNone/>
            </a:pPr>
            <a:endParaRPr lang="hu-HU" altLang="hu-HU" sz="2400" i="1" dirty="0"/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Leltározás előkészítése</a:t>
            </a:r>
          </a:p>
          <a:p>
            <a:pPr marL="706438">
              <a:lnSpc>
                <a:spcPct val="80000"/>
              </a:lnSpc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Leltárutasítás</a:t>
            </a:r>
          </a:p>
          <a:p>
            <a:pPr marL="706438">
              <a:lnSpc>
                <a:spcPct val="80000"/>
              </a:lnSpc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Speciális készletek becslésére  eljárások áttekintése</a:t>
            </a:r>
          </a:p>
          <a:p>
            <a:pPr marL="706438">
              <a:lnSpc>
                <a:spcPct val="80000"/>
              </a:lnSpc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Kommunikáció a vezetéssel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Leltárfelvételen való jelenlét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jelentős készlet esetén</a:t>
            </a:r>
          </a:p>
          <a:p>
            <a:pPr marL="706438">
              <a:lnSpc>
                <a:spcPct val="80000"/>
              </a:lnSpc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Folyamatok megfigyelése (készlet létéről és állapotáról ad bizonyítékot)</a:t>
            </a:r>
          </a:p>
          <a:p>
            <a:pPr marL="706438">
              <a:lnSpc>
                <a:spcPct val="80000"/>
              </a:lnSpc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Tesztszámítások (mintavételen alapuló számlálás)</a:t>
            </a:r>
          </a:p>
          <a:p>
            <a:pPr marL="706438">
              <a:lnSpc>
                <a:spcPct val="80000"/>
              </a:lnSpc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Leltár előtti utolsó és leltár utáni első raktárbizonylatok feljegyzése </a:t>
            </a:r>
          </a:p>
          <a:p>
            <a:pPr marL="706438">
              <a:lnSpc>
                <a:spcPct val="80000"/>
              </a:lnSpc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Dokumentálás (későbbi tesztelés, összehasonlítás céljára is)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Leltármegfigyelés szükséges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enélkül 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alternatív időpontban  leltár és teszt indokolt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alt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9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3"/>
          <p:cNvSpPr>
            <a:spLocks noGrp="1"/>
          </p:cNvSpPr>
          <p:nvPr>
            <p:ph type="ctrTitle"/>
          </p:nvPr>
        </p:nvSpPr>
        <p:spPr>
          <a:xfrm>
            <a:off x="1703388" y="623888"/>
            <a:ext cx="8640762" cy="1052399"/>
          </a:xfrm>
        </p:spPr>
        <p:txBody>
          <a:bodyPr/>
          <a:lstStyle/>
          <a:p>
            <a:pPr eaLnBrk="1" hangingPunct="1"/>
            <a: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Leltározással </a:t>
            </a:r>
            <a:r>
              <a:rPr lang="hu-HU" altLang="hu-HU" sz="2800" b="1" dirty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kapcsolatos könyvvizsgálói teendők (folytatás):</a:t>
            </a:r>
            <a:br>
              <a:rPr lang="hu-HU" altLang="hu-HU" sz="2800" b="1" dirty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hu-HU" sz="2800" b="1" dirty="0">
              <a:solidFill>
                <a:srgbClr val="2876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9" name="Kép 5" descr="ALJ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2" y="5560427"/>
            <a:ext cx="92694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Kép 6" descr="logo_pantone329C_hun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15888"/>
            <a:ext cx="27717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3"/>
          <p:cNvSpPr txBox="1">
            <a:spLocks noChangeArrowheads="1"/>
          </p:cNvSpPr>
          <p:nvPr/>
        </p:nvSpPr>
        <p:spPr bwMode="auto">
          <a:xfrm>
            <a:off x="806824" y="1676287"/>
            <a:ext cx="10071847" cy="388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3538" indent="0">
              <a:lnSpc>
                <a:spcPct val="80000"/>
              </a:lnSpc>
              <a:buNone/>
            </a:pPr>
            <a:r>
              <a:rPr lang="hu-HU" alt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Leltármegfigyelés </a:t>
            </a:r>
            <a:r>
              <a:rPr lang="hu-HU" alt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eredményeinek értékelése</a:t>
            </a:r>
          </a:p>
          <a:p>
            <a:pPr marL="706438">
              <a:lnSpc>
                <a:spcPct val="80000"/>
              </a:lnSpc>
            </a:pP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Végleges leltárív tesztelése</a:t>
            </a:r>
          </a:p>
          <a:p>
            <a:pPr marL="706438">
              <a:lnSpc>
                <a:spcPct val="80000"/>
              </a:lnSpc>
            </a:pP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Harmadik félnél tárolt készletek</a:t>
            </a:r>
          </a:p>
          <a:p>
            <a:pPr marL="706438">
              <a:lnSpc>
                <a:spcPct val="80000"/>
              </a:lnSpc>
            </a:pP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Összesített készletleltár adatai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Leltározott </a:t>
            </a:r>
            <a:r>
              <a:rPr lang="hu-HU" alt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készlet értékelése</a:t>
            </a:r>
          </a:p>
          <a:p>
            <a:pPr marL="706438">
              <a:lnSpc>
                <a:spcPct val="80000"/>
              </a:lnSpc>
            </a:pP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Vásárolt készletek értékelése</a:t>
            </a:r>
          </a:p>
          <a:p>
            <a:pPr marL="706438">
              <a:lnSpc>
                <a:spcPct val="80000"/>
              </a:lnSpc>
            </a:pP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Befejezetlen termelés készültségi foka</a:t>
            </a:r>
          </a:p>
          <a:p>
            <a:pPr marL="706438">
              <a:lnSpc>
                <a:spcPct val="80000"/>
              </a:lnSpc>
            </a:pP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Önköltségen történő értékelés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Jelentésre gyakorolt hatás</a:t>
            </a:r>
            <a:endParaRPr lang="hu-HU" alt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4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3"/>
          <p:cNvSpPr>
            <a:spLocks noGrp="1"/>
          </p:cNvSpPr>
          <p:nvPr>
            <p:ph type="ctrTitle"/>
          </p:nvPr>
        </p:nvSpPr>
        <p:spPr>
          <a:xfrm>
            <a:off x="1703388" y="623888"/>
            <a:ext cx="8640762" cy="1052399"/>
          </a:xfrm>
        </p:spPr>
        <p:txBody>
          <a:bodyPr/>
          <a:lstStyle/>
          <a:p>
            <a:pPr eaLnBrk="1" hangingPunct="1"/>
            <a:r>
              <a:rPr lang="hu-HU" altLang="hu-HU" sz="2800" b="1" dirty="0" smtClean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Számviteli </a:t>
            </a:r>
            <a:r>
              <a:rPr lang="hu-HU" altLang="hu-HU" sz="2800" b="1" dirty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becslések könyvvizsgálata (540. standard)</a:t>
            </a:r>
            <a:br>
              <a:rPr lang="hu-HU" altLang="hu-HU" sz="2800" b="1" dirty="0">
                <a:solidFill>
                  <a:srgbClr val="287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hu-HU" sz="2800" b="1" dirty="0">
              <a:solidFill>
                <a:srgbClr val="2876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9" name="Kép 5" descr="ALJ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422901"/>
            <a:ext cx="92694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Kép 6" descr="logo_pantone329C_hun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15888"/>
            <a:ext cx="27717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3"/>
          <p:cNvSpPr txBox="1">
            <a:spLocks noChangeArrowheads="1"/>
          </p:cNvSpPr>
          <p:nvPr/>
        </p:nvSpPr>
        <p:spPr bwMode="auto">
          <a:xfrm>
            <a:off x="766482" y="1131888"/>
            <a:ext cx="10892118" cy="517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3538" indent="0">
              <a:lnSpc>
                <a:spcPct val="80000"/>
              </a:lnSpc>
              <a:buSzPct val="33000"/>
              <a:buNone/>
            </a:pPr>
            <a:endParaRPr lang="hu-HU" altLang="hu-HU" sz="2400" i="1" dirty="0"/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Lényege</a:t>
            </a: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egy tétel közelítő összegének számítása pontos mérés lehetősége híján</a:t>
            </a:r>
          </a:p>
          <a:p>
            <a:pPr marL="706438">
              <a:lnSpc>
                <a:spcPct val="80000"/>
              </a:lnSpc>
            </a:pPr>
            <a:r>
              <a:rPr lang="hu-HU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Értékvesztés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elszámolása készletek, követelések esetén</a:t>
            </a:r>
          </a:p>
          <a:p>
            <a:pPr marL="706438">
              <a:lnSpc>
                <a:spcPct val="80000"/>
              </a:lnSpc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Értékcsökkenés megállapítása a hasznos élettartam alapján</a:t>
            </a:r>
          </a:p>
          <a:p>
            <a:pPr marL="706438">
              <a:lnSpc>
                <a:spcPct val="80000"/>
              </a:lnSpc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Elhatárolt bevétel</a:t>
            </a:r>
          </a:p>
          <a:p>
            <a:pPr marL="706438">
              <a:lnSpc>
                <a:spcPct val="80000"/>
              </a:lnSpc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Céltartalék képzési kötelezettség peres eljárás vagy garanciális kötelezettség esetére</a:t>
            </a: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pénzügyi kimutatásokban szereplő becslésekért a vezetés a </a:t>
            </a:r>
            <a:r>
              <a:rPr lang="hu-HU" alt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felelős!</a:t>
            </a:r>
            <a:endParaRPr lang="hu-HU" altLang="hu-H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0">
              <a:lnSpc>
                <a:spcPct val="80000"/>
              </a:lnSpc>
              <a:buNone/>
            </a:pP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becslések felülvizsgálata könyvvizsgáló </a:t>
            </a:r>
            <a:r>
              <a:rPr lang="hu-HU" alt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által</a:t>
            </a:r>
            <a:endParaRPr lang="hu-HU" alt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6438">
              <a:lnSpc>
                <a:spcPct val="80000"/>
              </a:lnSpc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vezetés által alkalmazott eljárások felülvizsgálata, tesztelése</a:t>
            </a:r>
          </a:p>
          <a:p>
            <a:pPr marL="706438">
              <a:lnSpc>
                <a:spcPct val="80000"/>
              </a:lnSpc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független becslés összevetése a vezetés becslésével</a:t>
            </a:r>
          </a:p>
          <a:p>
            <a:pPr marL="706438">
              <a:lnSpc>
                <a:spcPct val="80000"/>
              </a:lnSpc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becslés alapjául szolgált, utólag bekövetkezett események felülvizsgálata</a:t>
            </a:r>
          </a:p>
          <a:p>
            <a:pPr marL="706438">
              <a:lnSpc>
                <a:spcPct val="80000"/>
              </a:lnSpc>
            </a:pP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előző időszak becsléseinek helyessége</a:t>
            </a:r>
          </a:p>
          <a:p>
            <a:pPr marL="706438">
              <a:lnSpc>
                <a:spcPct val="80000"/>
              </a:lnSpc>
            </a:pPr>
            <a:endParaRPr lang="hu-HU" alt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7172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769</TotalTime>
  <Words>1420</Words>
  <Application>Microsoft Office PowerPoint</Application>
  <PresentationFormat>Widescreen</PresentationFormat>
  <Paragraphs>171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Office-téma</vt:lpstr>
      <vt:lpstr>A bizonyítékszerzés minőségellenőzésének tapasztalatai II.</vt:lpstr>
      <vt:lpstr>Bizonyítékgyűjtés - a könyvvizsgáló válasza a becsült kockázatokra</vt:lpstr>
      <vt:lpstr>Az alapvető könyvvizsgálati eljárások</vt:lpstr>
      <vt:lpstr> Mit mond a standard?  </vt:lpstr>
      <vt:lpstr>Bizonyítékgyűjtés- vizsgálati eljárások</vt:lpstr>
      <vt:lpstr>Kötelező vizsgálati eljárások</vt:lpstr>
      <vt:lpstr>Leltározással kapcsolatos könyvvizsgálói teendők </vt:lpstr>
      <vt:lpstr> Leltározással kapcsolatos könyvvizsgálói teendők (folytatás): </vt:lpstr>
      <vt:lpstr>Számviteli becslések könyvvizsgálata (540. standard) </vt:lpstr>
      <vt:lpstr>Információk bekérése, külső megerősítések  (505. standard) </vt:lpstr>
      <vt:lpstr>Információk bekérése peres ügyekről és befektetésekről</vt:lpstr>
      <vt:lpstr>Írásbeli nyilatkozatok  (St.580.) </vt:lpstr>
      <vt:lpstr> Külső szakértők, belső ellenőrzés munkájának felhasználása </vt:lpstr>
      <vt:lpstr>Egyéb figyelembeveendő tényezők</vt:lpstr>
      <vt:lpstr> A vállalkozás folytatásának elve </vt:lpstr>
      <vt:lpstr> Fordulónap utáni események </vt:lpstr>
      <vt:lpstr> Kérdőívek és ellenőrző listák </vt:lpstr>
      <vt:lpstr>Tapasztalt problémák a minőségellenőrzés során</vt:lpstr>
      <vt:lpstr>Tapasztalt problémák a minőségellenőrzés során- folytatás</vt:lpstr>
      <vt:lpstr>Köszönöm szépen a figyelmet!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Pmt/Kit ellenőrzések módszertana, tanulságai</dc:title>
  <dc:creator>Márta Munkácsi</dc:creator>
  <cp:lastModifiedBy>Márta Munkácsi</cp:lastModifiedBy>
  <cp:revision>39</cp:revision>
  <dcterms:created xsi:type="dcterms:W3CDTF">2018-09-30T17:36:22Z</dcterms:created>
  <dcterms:modified xsi:type="dcterms:W3CDTF">2018-10-09T23:03:34Z</dcterms:modified>
</cp:coreProperties>
</file>