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5"/>
  </p:notesMasterIdLst>
  <p:handoutMasterIdLst>
    <p:handoutMasterId r:id="rId16"/>
  </p:handoutMasterIdLst>
  <p:sldIdLst>
    <p:sldId id="260" r:id="rId2"/>
    <p:sldId id="262" r:id="rId3"/>
    <p:sldId id="263" r:id="rId4"/>
    <p:sldId id="261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68" r:id="rId13"/>
    <p:sldId id="272" r:id="rId14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  <p:cmAuthor id="1" name="Major Antal" initials="M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2452"/>
    <a:srgbClr val="A99A6F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0" autoAdjust="0"/>
  </p:normalViewPr>
  <p:slideViewPr>
    <p:cSldViewPr>
      <p:cViewPr>
        <p:scale>
          <a:sx n="105" d="100"/>
          <a:sy n="105" d="100"/>
        </p:scale>
        <p:origin x="-576" y="240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2015.08.28.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2015.08.28.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Könyvvizsgálók tevékenységére vonatkozó tapasztalatok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/>
              <a:t>XIII</a:t>
            </a:r>
            <a:r>
              <a:rPr lang="hu-HU" dirty="0"/>
              <a:t>. Országos Minőségellenőrzési </a:t>
            </a:r>
            <a:r>
              <a:rPr lang="hu-HU" dirty="0" smtClean="0"/>
              <a:t>Továbbképzés </a:t>
            </a:r>
            <a:r>
              <a:rPr lang="hu-HU" smtClean="0"/>
              <a:t>- Siófok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196752"/>
            <a:ext cx="6630364" cy="720080"/>
          </a:xfrm>
        </p:spPr>
        <p:txBody>
          <a:bodyPr/>
          <a:lstStyle/>
          <a:p>
            <a:r>
              <a:rPr lang="hu-HU" dirty="0" smtClean="0"/>
              <a:t>Vámosi Anikó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2015.08.28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180000"/>
            <a:ext cx="8280920" cy="759189"/>
          </a:xfrm>
        </p:spPr>
        <p:txBody>
          <a:bodyPr>
            <a:normAutofit fontScale="90000"/>
          </a:bodyPr>
          <a:lstStyle/>
          <a:p>
            <a:r>
              <a:rPr lang="hu-HU" dirty="0"/>
              <a:t>Minőségellenőrzéssel kapcsolatos elvárások </a:t>
            </a:r>
            <a:r>
              <a:rPr lang="hu-HU" dirty="0" smtClean="0"/>
              <a:t>4.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4968553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Külön könyvvizsgálói jelentés </a:t>
            </a:r>
            <a:r>
              <a:rPr lang="hu-HU" sz="2000" dirty="0" smtClean="0"/>
              <a:t>(PSZÁF-MKVK ajánlás)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600" dirty="0"/>
              <a:t>Új titoktartási szabályok figyelembe vétele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600" dirty="0" smtClean="0"/>
              <a:t>Minőség-ellenőrzés során vizsgálata ajánlott </a:t>
            </a:r>
          </a:p>
          <a:p>
            <a:pPr marL="685800" lvl="2" indent="0">
              <a:buNone/>
            </a:pPr>
            <a:r>
              <a:rPr lang="hu-HU" sz="2600" dirty="0" smtClean="0">
                <a:sym typeface="Wingdings" panose="05000000000000000000" pitchFamily="2" charset="2"/>
              </a:rPr>
              <a:t>Összhang a könyvvizsgálat dokumentumaival</a:t>
            </a:r>
          </a:p>
          <a:p>
            <a:pPr marL="685800" lvl="2" indent="0">
              <a:buNone/>
            </a:pPr>
            <a:r>
              <a:rPr lang="hu-HU" sz="2600" dirty="0" smtClean="0">
                <a:sym typeface="Wingdings" panose="05000000000000000000" pitchFamily="2" charset="2"/>
              </a:rPr>
              <a:t>Tartalmi és formai követelmények</a:t>
            </a:r>
            <a:endParaRPr lang="hu-HU" sz="2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600" dirty="0" smtClean="0"/>
              <a:t>Jelentésminta kiadásának szorgalmazása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600" dirty="0" smtClean="0"/>
              <a:t>Könyvvizsgálói vélemény</a:t>
            </a:r>
            <a:r>
              <a:rPr lang="hu-HU" sz="2600" dirty="0" smtClean="0">
                <a:sym typeface="Wingdings" panose="05000000000000000000" pitchFamily="2" charset="2"/>
              </a:rPr>
              <a:t>Nem negatív bizonyosság</a:t>
            </a:r>
            <a:endParaRPr lang="hu-HU" sz="26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600" dirty="0" smtClean="0"/>
              <a:t>Rövid, tömör feldolgozható információk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600" dirty="0" smtClean="0"/>
              <a:t>Rendszer-, folyamat- és kockázat alapú szemlélet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600" dirty="0" smtClean="0"/>
              <a:t>Vizsgálat módszertanának ismertetése (pl. mintavételezés)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600" dirty="0" smtClean="0"/>
              <a:t>Folyamatba épített kontrollok vizsgálata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600" dirty="0" smtClean="0"/>
              <a:t>Belső ellenőrzés értékelése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600" dirty="0"/>
              <a:t>Jelentés és vezetői levél fő pontjainak ismertetése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hu-HU" sz="26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05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180000"/>
            <a:ext cx="8316416" cy="759189"/>
          </a:xfrm>
        </p:spPr>
        <p:txBody>
          <a:bodyPr>
            <a:normAutofit fontScale="90000"/>
          </a:bodyPr>
          <a:lstStyle/>
          <a:p>
            <a:r>
              <a:rPr lang="hu-HU" dirty="0"/>
              <a:t>Minőségellenőrzéssel kapcsolatos elvárások </a:t>
            </a:r>
            <a:r>
              <a:rPr lang="hu-HU" dirty="0" smtClean="0"/>
              <a:t>5.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2357" y="1340768"/>
            <a:ext cx="7886700" cy="4896544"/>
          </a:xfrm>
        </p:spPr>
        <p:txBody>
          <a:bodyPr/>
          <a:lstStyle/>
          <a:p>
            <a:r>
              <a:rPr lang="hu-HU" dirty="0" smtClean="0"/>
              <a:t>A könyvvizsgálati munkaprogram MNB által fontosnak tartott pontjai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000" dirty="0" smtClean="0"/>
              <a:t>Nyitó tételek vizsgálata</a:t>
            </a:r>
            <a:r>
              <a:rPr lang="hu-HU" sz="2000" dirty="0" smtClean="0">
                <a:sym typeface="Wingdings" panose="05000000000000000000" pitchFamily="2" charset="2"/>
              </a:rPr>
              <a:t>fokozott kérés a korábbi könyvvizsgálóval való </a:t>
            </a:r>
            <a:r>
              <a:rPr lang="hu-HU" sz="2000" b="1" dirty="0" smtClean="0">
                <a:sym typeface="Wingdings" panose="05000000000000000000" pitchFamily="2" charset="2"/>
              </a:rPr>
              <a:t>szoros együttműködés </a:t>
            </a:r>
            <a:r>
              <a:rPr lang="hu-HU" sz="2000" dirty="0" smtClean="0">
                <a:sym typeface="Wingdings" panose="05000000000000000000" pitchFamily="2" charset="2"/>
              </a:rPr>
              <a:t>és az intézmény által átadott adatok, dokumentumok könyvvizsgálói </a:t>
            </a:r>
            <a:r>
              <a:rPr lang="hu-HU" sz="2000" b="1" dirty="0" smtClean="0">
                <a:sym typeface="Wingdings" panose="05000000000000000000" pitchFamily="2" charset="2"/>
              </a:rPr>
              <a:t>szkepticizmussal </a:t>
            </a:r>
            <a:r>
              <a:rPr lang="hu-HU" sz="2000" dirty="0" smtClean="0">
                <a:sym typeface="Wingdings" panose="05000000000000000000" pitchFamily="2" charset="2"/>
              </a:rPr>
              <a:t>való szemlélete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000" dirty="0" smtClean="0">
                <a:sym typeface="Wingdings" panose="05000000000000000000" pitchFamily="2" charset="2"/>
              </a:rPr>
              <a:t>Folyamatok rendszer szintű feltérképezése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000" dirty="0" smtClean="0">
                <a:sym typeface="Wingdings" panose="05000000000000000000" pitchFamily="2" charset="2"/>
              </a:rPr>
              <a:t>Rendszerek zártságának, kapcsolódási pontjainak vizsgálata, korrekciós lehetőségek, manuális beavatkozás lehetőségének feltárása, kontrollpontok beazonosítása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000" dirty="0">
                <a:sym typeface="Wingdings" panose="05000000000000000000" pitchFamily="2" charset="2"/>
              </a:rPr>
              <a:t>Belső </a:t>
            </a:r>
            <a:r>
              <a:rPr lang="hu-HU" sz="2000" dirty="0" smtClean="0">
                <a:sym typeface="Wingdings" panose="05000000000000000000" pitchFamily="2" charset="2"/>
              </a:rPr>
              <a:t>kontrollfolyamatok feltérképezése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000" dirty="0" smtClean="0">
                <a:sym typeface="Wingdings" panose="05000000000000000000" pitchFamily="2" charset="2"/>
              </a:rPr>
              <a:t>Analitika mintavételes tételes vizsgálata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000" dirty="0" smtClean="0">
                <a:sym typeface="Wingdings" panose="05000000000000000000" pitchFamily="2" charset="2"/>
              </a:rPr>
              <a:t>Leltáron való részvétel,egyenlegközlők küldése (intézménytől függetlenül)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2000" dirty="0" smtClean="0">
                <a:sym typeface="Wingdings" panose="05000000000000000000" pitchFamily="2" charset="2"/>
              </a:rPr>
              <a:t>Tőke, likviditás, kockázatvállalás, törvényi limitek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hu-HU" sz="2600" dirty="0" smtClean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71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180000"/>
            <a:ext cx="8280920" cy="759189"/>
          </a:xfrm>
        </p:spPr>
        <p:txBody>
          <a:bodyPr>
            <a:normAutofit fontScale="90000"/>
          </a:bodyPr>
          <a:lstStyle/>
          <a:p>
            <a:r>
              <a:rPr lang="hu-HU" dirty="0"/>
              <a:t>Minőségellenőrzéssel kapcsolatos elvárások </a:t>
            </a:r>
            <a:r>
              <a:rPr lang="hu-HU" dirty="0" smtClean="0"/>
              <a:t>6.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268760"/>
            <a:ext cx="7886700" cy="4968553"/>
          </a:xfrm>
        </p:spPr>
        <p:txBody>
          <a:bodyPr/>
          <a:lstStyle/>
          <a:p>
            <a:r>
              <a:rPr lang="hu-HU" dirty="0" err="1" smtClean="0"/>
              <a:t>Prudenciális</a:t>
            </a:r>
            <a:r>
              <a:rPr lang="hu-HU" dirty="0" smtClean="0"/>
              <a:t> szabályok vizsgálata (</a:t>
            </a:r>
            <a:r>
              <a:rPr lang="hu-HU" dirty="0" err="1" smtClean="0"/>
              <a:t>ISA</a:t>
            </a:r>
            <a:r>
              <a:rPr lang="hu-HU" dirty="0" smtClean="0"/>
              <a:t> 250)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 smtClean="0"/>
              <a:t>Az intézmény beszámolója megbízható,valós képet mutat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hu-HU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 err="1" smtClean="0"/>
              <a:t>Prudenciális</a:t>
            </a:r>
            <a:r>
              <a:rPr lang="hu-HU" dirty="0" smtClean="0"/>
              <a:t> szabályok be nem tartása miatt (</a:t>
            </a:r>
            <a:r>
              <a:rPr lang="hu-HU" dirty="0" err="1" smtClean="0"/>
              <a:t>pl</a:t>
            </a:r>
            <a:r>
              <a:rPr lang="hu-HU" dirty="0" smtClean="0"/>
              <a:t> tőkemegfelelés) felügyeleti intézkedés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hu-HU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 smtClean="0"/>
              <a:t>Akár </a:t>
            </a:r>
            <a:r>
              <a:rPr lang="hu-HU" dirty="0" err="1" smtClean="0"/>
              <a:t>going</a:t>
            </a:r>
            <a:r>
              <a:rPr lang="hu-HU" dirty="0" smtClean="0"/>
              <a:t> </a:t>
            </a:r>
            <a:r>
              <a:rPr lang="hu-HU" dirty="0" err="1" smtClean="0"/>
              <a:t>concern</a:t>
            </a:r>
            <a:r>
              <a:rPr lang="hu-HU" dirty="0" smtClean="0"/>
              <a:t> elv is sérülhet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elfelé-lefelé nyíl 7"/>
          <p:cNvSpPr/>
          <p:nvPr/>
        </p:nvSpPr>
        <p:spPr>
          <a:xfrm>
            <a:off x="4437220" y="2636912"/>
            <a:ext cx="288032" cy="576064"/>
          </a:xfrm>
          <a:prstGeom prst="upDownArrow">
            <a:avLst/>
          </a:prstGeom>
          <a:solidFill>
            <a:srgbClr val="A99A6F"/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1E2452"/>
                </a:solidFill>
              </a:ln>
              <a:solidFill>
                <a:srgbClr val="A99A6F"/>
              </a:solidFill>
            </a:endParaRPr>
          </a:p>
        </p:txBody>
      </p:sp>
      <p:sp>
        <p:nvSpPr>
          <p:cNvPr id="9" name="Lefelé nyíl 8"/>
          <p:cNvSpPr/>
          <p:nvPr/>
        </p:nvSpPr>
        <p:spPr>
          <a:xfrm>
            <a:off x="4315354" y="4509120"/>
            <a:ext cx="513292" cy="576064"/>
          </a:xfrm>
          <a:prstGeom prst="downArrow">
            <a:avLst/>
          </a:prstGeom>
          <a:solidFill>
            <a:srgbClr val="A99A6F"/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rgbClr val="1E2452"/>
                </a:solidFill>
              </a:ln>
              <a:solidFill>
                <a:srgbClr val="A99A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43808" y="4581128"/>
            <a:ext cx="3456384" cy="172819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hu-HU" dirty="0" smtClean="0"/>
              <a:t>Elérhetőségem:</a:t>
            </a:r>
          </a:p>
          <a:p>
            <a:pPr marL="0" indent="0" algn="ctr">
              <a:buNone/>
            </a:pPr>
            <a:r>
              <a:rPr lang="hu-HU" dirty="0" smtClean="0"/>
              <a:t>Vámosi Anikó</a:t>
            </a:r>
          </a:p>
          <a:p>
            <a:pPr marL="0" indent="0" algn="ctr">
              <a:buNone/>
            </a:pPr>
            <a:r>
              <a:rPr lang="hu-HU" dirty="0" smtClean="0"/>
              <a:t>Főosztályvezető</a:t>
            </a:r>
          </a:p>
          <a:p>
            <a:pPr marL="0" indent="0" algn="ctr">
              <a:buNone/>
            </a:pPr>
            <a:r>
              <a:rPr lang="hu-HU" dirty="0" smtClean="0"/>
              <a:t>MNB Módszertani igazgatóság</a:t>
            </a:r>
          </a:p>
          <a:p>
            <a:pPr marL="0" indent="0" algn="ctr">
              <a:buNone/>
            </a:pPr>
            <a:r>
              <a:rPr lang="hu-HU" dirty="0" smtClean="0"/>
              <a:t>Email: </a:t>
            </a:r>
            <a:r>
              <a:rPr lang="hu-HU" dirty="0" err="1" smtClean="0"/>
              <a:t>vamosia</a:t>
            </a:r>
            <a:r>
              <a:rPr lang="hu-HU" dirty="0" smtClean="0"/>
              <a:t>@</a:t>
            </a:r>
            <a:r>
              <a:rPr lang="hu-HU" dirty="0" err="1" smtClean="0"/>
              <a:t>mnb.hu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845155" y="1412776"/>
            <a:ext cx="7453689" cy="759189"/>
          </a:xfrm>
        </p:spPr>
        <p:txBody>
          <a:bodyPr/>
          <a:lstStyle/>
          <a:p>
            <a:pPr algn="ctr"/>
            <a:r>
              <a:rPr lang="hu-HU" dirty="0" smtClean="0"/>
              <a:t>Köszönöm megtisztelő figyelmüket!</a:t>
            </a:r>
            <a:endParaRPr lang="hu-HU" dirty="0"/>
          </a:p>
        </p:txBody>
      </p:sp>
      <p:pic>
        <p:nvPicPr>
          <p:cNvPr id="1026" name="Picture 2" descr="C:\Users\vamosia\Desktop\low batt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04864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0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9334" y="188640"/>
            <a:ext cx="7485331" cy="759189"/>
          </a:xfrm>
        </p:spPr>
        <p:txBody>
          <a:bodyPr/>
          <a:lstStyle/>
          <a:p>
            <a:pPr algn="ctr"/>
            <a:r>
              <a:rPr lang="hu-HU" dirty="0" smtClean="0"/>
              <a:t>Közös célok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vamosia\Desktop\Közös cé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434" y="1837382"/>
            <a:ext cx="4047132" cy="404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9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Közös célok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5" cy="4896545"/>
          </a:xfrm>
        </p:spPr>
        <p:txBody>
          <a:bodyPr>
            <a:normAutofit fontScale="92500" lnSpcReduction="10000"/>
          </a:bodyPr>
          <a:lstStyle/>
          <a:p>
            <a:endParaRPr lang="hu-HU" sz="3000" dirty="0" smtClean="0"/>
          </a:p>
          <a:p>
            <a:r>
              <a:rPr lang="hu-HU" sz="3000" dirty="0" smtClean="0"/>
              <a:t>Vizsgálatok során </a:t>
            </a:r>
            <a:r>
              <a:rPr lang="hu-HU" sz="3000" dirty="0"/>
              <a:t>a jelentősebb </a:t>
            </a:r>
            <a:r>
              <a:rPr lang="hu-HU" sz="3000" dirty="0" err="1"/>
              <a:t>duplikációk</a:t>
            </a:r>
            <a:r>
              <a:rPr lang="hu-HU" sz="3000" dirty="0"/>
              <a:t> </a:t>
            </a:r>
            <a:r>
              <a:rPr lang="hu-HU" sz="3000" dirty="0" smtClean="0"/>
              <a:t>elkerülése</a:t>
            </a:r>
          </a:p>
          <a:p>
            <a:r>
              <a:rPr lang="hu-HU" sz="3000" dirty="0" smtClean="0"/>
              <a:t>Vizsgálat előtti interjú</a:t>
            </a:r>
          </a:p>
          <a:p>
            <a:r>
              <a:rPr lang="hu-HU" sz="3000" dirty="0" smtClean="0"/>
              <a:t>Könyvvizsgálói jelentés</a:t>
            </a:r>
          </a:p>
          <a:p>
            <a:r>
              <a:rPr lang="hu-HU" sz="3000" dirty="0" smtClean="0"/>
              <a:t>Vezetői levél</a:t>
            </a:r>
          </a:p>
          <a:p>
            <a:r>
              <a:rPr lang="hu-HU" sz="3000" dirty="0" smtClean="0"/>
              <a:t>Külön könyvvizsgálói jelentés</a:t>
            </a:r>
          </a:p>
          <a:p>
            <a:pPr marL="0" indent="0">
              <a:buNone/>
            </a:pPr>
            <a:endParaRPr lang="hu-HU" sz="3000" dirty="0" smtClean="0"/>
          </a:p>
          <a:p>
            <a:pPr marL="0" indent="0" algn="ctr">
              <a:buNone/>
            </a:pPr>
            <a:r>
              <a:rPr lang="hu-HU" sz="3000" dirty="0"/>
              <a:t>Nincs tökéletes </a:t>
            </a:r>
            <a:r>
              <a:rPr lang="hu-HU" sz="3000" dirty="0" smtClean="0"/>
              <a:t>intézmény </a:t>
            </a:r>
            <a:r>
              <a:rPr lang="hu-HU" sz="3000" dirty="0" smtClean="0">
                <a:sym typeface="Wingdings" panose="05000000000000000000" pitchFamily="2" charset="2"/>
              </a:rPr>
              <a:t> Hibák kommunikálása</a:t>
            </a:r>
            <a:endParaRPr lang="hu-HU" sz="3000" dirty="0" smtClean="0"/>
          </a:p>
          <a:p>
            <a:pPr marL="0" indent="0" algn="ctr">
              <a:buNone/>
            </a:pPr>
            <a:endParaRPr lang="hu-HU" sz="3000" dirty="0" smtClean="0"/>
          </a:p>
          <a:p>
            <a:pPr marL="0" indent="0" algn="ctr">
              <a:buNone/>
            </a:pPr>
            <a:r>
              <a:rPr lang="hu-HU" sz="3000" dirty="0" smtClean="0"/>
              <a:t>Az MNB kikényszerítő ereje pénzügyi </a:t>
            </a:r>
            <a:r>
              <a:rPr lang="hu-HU" sz="3000" dirty="0"/>
              <a:t>intézmények irányában </a:t>
            </a:r>
            <a:r>
              <a:rPr lang="hu-HU" sz="3000" dirty="0" smtClean="0"/>
              <a:t>segítség a könyvvizsgálóknak is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Jobb oldali kapcsos zárójel 7"/>
          <p:cNvSpPr/>
          <p:nvPr/>
        </p:nvSpPr>
        <p:spPr>
          <a:xfrm>
            <a:off x="5940152" y="2353235"/>
            <a:ext cx="432048" cy="1800200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sz="2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6387543" y="2960198"/>
            <a:ext cx="2159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n>
                  <a:solidFill>
                    <a:srgbClr val="1E2452"/>
                  </a:solidFill>
                </a:ln>
                <a:solidFill>
                  <a:srgbClr val="A99A6F"/>
                </a:solidFill>
              </a:rPr>
              <a:t>Információ</a:t>
            </a:r>
          </a:p>
        </p:txBody>
      </p:sp>
    </p:spTree>
    <p:extLst>
      <p:ext uri="{BB962C8B-B14F-4D97-AF65-F5344CB8AC3E}">
        <p14:creationId xmlns:p14="http://schemas.microsoft.com/office/powerpoint/2010/main" val="72737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jogszabályi környezet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340768"/>
            <a:ext cx="7886700" cy="4896545"/>
          </a:xfrm>
        </p:spPr>
        <p:txBody>
          <a:bodyPr>
            <a:normAutofit fontScale="92500" lnSpcReduction="20000"/>
          </a:bodyPr>
          <a:lstStyle/>
          <a:p>
            <a:r>
              <a:rPr lang="hu-HU" sz="2000" dirty="0" smtClean="0"/>
              <a:t>2015</a:t>
            </a:r>
            <a:r>
              <a:rPr lang="hu-HU" sz="2000" dirty="0"/>
              <a:t>. évi </a:t>
            </a:r>
            <a:r>
              <a:rPr lang="hu-HU" sz="2000" dirty="0" err="1"/>
              <a:t>LXXXV</a:t>
            </a:r>
            <a:r>
              <a:rPr lang="hu-HU" sz="2000" dirty="0"/>
              <a:t>. </a:t>
            </a:r>
            <a:r>
              <a:rPr lang="hu-HU" sz="2000" dirty="0" smtClean="0"/>
              <a:t>törvény </a:t>
            </a:r>
            <a:r>
              <a:rPr lang="hu-HU" sz="2000" dirty="0" smtClean="0">
                <a:sym typeface="Wingdings" panose="05000000000000000000" pitchFamily="2" charset="2"/>
              </a:rPr>
              <a:t> </a:t>
            </a:r>
            <a:r>
              <a:rPr lang="hu-HU" sz="2000" dirty="0" smtClean="0"/>
              <a:t>2007</a:t>
            </a:r>
            <a:r>
              <a:rPr lang="hu-HU" sz="2000" dirty="0"/>
              <a:t>. évi </a:t>
            </a:r>
            <a:r>
              <a:rPr lang="hu-HU" sz="2000" dirty="0" err="1"/>
              <a:t>LXXV</a:t>
            </a:r>
            <a:r>
              <a:rPr lang="hu-HU" sz="2000" dirty="0"/>
              <a:t>. </a:t>
            </a:r>
            <a:r>
              <a:rPr lang="hu-HU" sz="2000" dirty="0" smtClean="0"/>
              <a:t>törvény módosítása</a:t>
            </a:r>
          </a:p>
          <a:p>
            <a:r>
              <a:rPr lang="hu-HU" sz="2000" dirty="0"/>
              <a:t>2015. július 7-ei hatállyal bővült a közérdeklődésre számot tartó gazdálkodók köre</a:t>
            </a:r>
          </a:p>
          <a:p>
            <a:r>
              <a:rPr lang="hu-HU" sz="2000" dirty="0" smtClean="0"/>
              <a:t>Közérdeklődésre számot tartó intézmények minőségellenőrzése Közfelügyelet hatásköre</a:t>
            </a:r>
          </a:p>
          <a:p>
            <a:r>
              <a:rPr lang="hu-HU" sz="2000" dirty="0" smtClean="0"/>
              <a:t>3 éves gyakoriság</a:t>
            </a:r>
          </a:p>
          <a:p>
            <a:r>
              <a:rPr lang="hu-HU" sz="2000" dirty="0" smtClean="0"/>
              <a:t>Minőségellenőrzéssel összefüggésben alkalmazható intézkedések köre</a:t>
            </a:r>
          </a:p>
          <a:p>
            <a:pPr marL="342900" lvl="1" indent="0">
              <a:buNone/>
            </a:pPr>
            <a:r>
              <a:rPr lang="hu-HU" sz="2000" dirty="0"/>
              <a:t>a) kötelezés továbbképzésen való részvételre,</a:t>
            </a:r>
          </a:p>
          <a:p>
            <a:pPr marL="342900" lvl="1" indent="0">
              <a:buNone/>
            </a:pPr>
            <a:r>
              <a:rPr lang="hu-HU" sz="2000" dirty="0"/>
              <a:t>b) figyelmeztetés az előírásoknak nem megfelelő gyakorlat megszüntetésére,</a:t>
            </a:r>
          </a:p>
          <a:p>
            <a:pPr marL="342900" lvl="1" indent="0">
              <a:buNone/>
            </a:pPr>
            <a:r>
              <a:rPr lang="hu-HU" sz="2000" dirty="0"/>
              <a:t>c) fegyelmi eljárás kezdeményezése,</a:t>
            </a:r>
          </a:p>
          <a:p>
            <a:pPr marL="342900" lvl="1" indent="0">
              <a:buNone/>
            </a:pPr>
            <a:r>
              <a:rPr lang="hu-HU" sz="2000" dirty="0"/>
              <a:t>d) kötelezés könyvvizsgálat ismételt elvégzésére vagy a könyvvizsgálói jelentés visszavonására,</a:t>
            </a:r>
          </a:p>
          <a:p>
            <a:pPr marL="342900" lvl="1" indent="0">
              <a:buNone/>
            </a:pPr>
            <a:r>
              <a:rPr lang="hu-HU" sz="2000" b="1" i="1" dirty="0"/>
              <a:t>e) pénzbírság kiszabása,</a:t>
            </a:r>
          </a:p>
          <a:p>
            <a:pPr marL="342900" lvl="1" indent="0">
              <a:buNone/>
            </a:pPr>
            <a:r>
              <a:rPr lang="hu-HU" sz="2000" b="1" i="1" dirty="0"/>
              <a:t>f) a 49. § szerinti minősítés megvonása,</a:t>
            </a:r>
          </a:p>
          <a:p>
            <a:pPr marL="342900" lvl="1" indent="0">
              <a:buNone/>
            </a:pPr>
            <a:r>
              <a:rPr lang="hu-HU" sz="2000" b="1" i="1" dirty="0"/>
              <a:t>g) jogszabályi kötelezettségen alapuló könyvvizsgálói tevékenység gyakorlásától történő </a:t>
            </a:r>
            <a:r>
              <a:rPr lang="hu-HU" sz="2000" b="1" i="1" dirty="0" smtClean="0"/>
              <a:t>eltiltás</a:t>
            </a:r>
            <a:endParaRPr lang="hu-HU" sz="2000" b="1" i="1" dirty="0"/>
          </a:p>
          <a:p>
            <a:pPr marL="342900" lvl="1" indent="0">
              <a:buNone/>
            </a:pPr>
            <a:r>
              <a:rPr lang="hu-HU" sz="2000" dirty="0"/>
              <a:t> 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09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000" y="404813"/>
            <a:ext cx="7453689" cy="534376"/>
          </a:xfrm>
        </p:spPr>
        <p:txBody>
          <a:bodyPr>
            <a:noAutofit/>
          </a:bodyPr>
          <a:lstStyle/>
          <a:p>
            <a:pPr algn="ctr"/>
            <a:r>
              <a:rPr lang="hu-HU" sz="3200" dirty="0" smtClean="0"/>
              <a:t>Minőségellenőrzések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6" y="1268760"/>
            <a:ext cx="8492633" cy="4968553"/>
          </a:xfrm>
        </p:spPr>
        <p:txBody>
          <a:bodyPr>
            <a:normAutofit/>
          </a:bodyPr>
          <a:lstStyle/>
          <a:p>
            <a:r>
              <a:rPr lang="hu-HU" sz="3000" dirty="0" smtClean="0"/>
              <a:t>Korábbi minőségellenőrzések információi</a:t>
            </a:r>
          </a:p>
          <a:p>
            <a:r>
              <a:rPr lang="hu-HU" sz="3000" dirty="0" smtClean="0"/>
              <a:t>Új jogszabály</a:t>
            </a:r>
            <a:r>
              <a:rPr lang="hu-HU" sz="3000" dirty="0" smtClean="0">
                <a:sym typeface="Wingdings" panose="05000000000000000000" pitchFamily="2" charset="2"/>
              </a:rPr>
              <a:t></a:t>
            </a:r>
            <a:r>
              <a:rPr lang="hu-HU" sz="3000" dirty="0" smtClean="0"/>
              <a:t>Közfelügyeleti hatóság (</a:t>
            </a:r>
            <a:r>
              <a:rPr lang="hu-HU" sz="3000" dirty="0" err="1" smtClean="0"/>
              <a:t>KH</a:t>
            </a:r>
            <a:r>
              <a:rPr lang="hu-HU" sz="3000" dirty="0" smtClean="0"/>
              <a:t>) szerepe</a:t>
            </a:r>
          </a:p>
          <a:p>
            <a:r>
              <a:rPr lang="hu-HU" sz="3000" dirty="0" smtClean="0"/>
              <a:t>Minősítéssel rendelkező, de nem </a:t>
            </a:r>
            <a:r>
              <a:rPr lang="hu-HU" sz="3000" dirty="0" err="1" smtClean="0"/>
              <a:t>KH</a:t>
            </a:r>
            <a:r>
              <a:rPr lang="hu-HU" sz="3000" dirty="0" smtClean="0"/>
              <a:t> minőségellenőrzése alá eső könyvvizsgálók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000" dirty="0" smtClean="0"/>
              <a:t>Jelenleg nem közérdeklődésre számot tartó intézmény könyvvizsgálója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000" dirty="0" smtClean="0"/>
              <a:t>Információ kérése a minőségellenőrzésről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28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5155" y="269528"/>
            <a:ext cx="7453689" cy="759189"/>
          </a:xfrm>
        </p:spPr>
        <p:txBody>
          <a:bodyPr/>
          <a:lstStyle/>
          <a:p>
            <a:pPr algn="ctr"/>
            <a:r>
              <a:rPr lang="hu-HU" dirty="0" smtClean="0"/>
              <a:t>Fegyelmi eljárások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484784"/>
            <a:ext cx="7886700" cy="4752529"/>
          </a:xfrm>
        </p:spPr>
        <p:txBody>
          <a:bodyPr/>
          <a:lstStyle/>
          <a:p>
            <a:r>
              <a:rPr lang="hu-HU" sz="3000" dirty="0" smtClean="0"/>
              <a:t>MNB </a:t>
            </a:r>
            <a:r>
              <a:rPr lang="hu-HU" sz="3000" dirty="0"/>
              <a:t>kezdeményezésére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000" dirty="0"/>
              <a:t>MNB vizsgálatnak nem alanya a könyvvizsgáló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000" dirty="0"/>
              <a:t>Intézménynél súlyos, könyvvizsgáló által fel nem tárt hiányosság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000" dirty="0"/>
              <a:t>Minőségellenőrzés </a:t>
            </a:r>
            <a:r>
              <a:rPr lang="hu-HU" sz="3000" dirty="0" smtClean="0"/>
              <a:t>indítása elvárt</a:t>
            </a:r>
            <a:endParaRPr lang="hu-HU" sz="3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000" dirty="0"/>
              <a:t>Visszajelzés annak eredményéről</a:t>
            </a:r>
          </a:p>
          <a:p>
            <a:r>
              <a:rPr lang="hu-HU" sz="3000" dirty="0" smtClean="0"/>
              <a:t>Nem MNB által kezdeményezett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000" dirty="0" smtClean="0"/>
              <a:t> Minősítéssel </a:t>
            </a:r>
            <a:r>
              <a:rPr lang="hu-HU" sz="3000" dirty="0"/>
              <a:t>rendelkező könyvvizsgálók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sz="3000" dirty="0"/>
              <a:t>Jelzés az eljárás eredményéről</a:t>
            </a:r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10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98729" cy="75918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Minőségellenőrzéssel kapcsolatos elvárások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124744"/>
            <a:ext cx="7886700" cy="5112569"/>
          </a:xfrm>
        </p:spPr>
        <p:txBody>
          <a:bodyPr/>
          <a:lstStyle/>
          <a:p>
            <a:r>
              <a:rPr lang="hu-HU" dirty="0" smtClean="0"/>
              <a:t>Ha lehetőség van rá „</a:t>
            </a:r>
            <a:r>
              <a:rPr lang="hu-HU" dirty="0" err="1" smtClean="0"/>
              <a:t>peer</a:t>
            </a:r>
            <a:r>
              <a:rPr lang="hu-HU" dirty="0" smtClean="0"/>
              <a:t> </a:t>
            </a:r>
            <a:r>
              <a:rPr lang="hu-HU" dirty="0" err="1" smtClean="0"/>
              <a:t>group</a:t>
            </a:r>
            <a:r>
              <a:rPr lang="hu-HU" smtClean="0"/>
              <a:t>” ellenőrzés</a:t>
            </a:r>
            <a:endParaRPr lang="hu-HU" dirty="0" smtClean="0"/>
          </a:p>
          <a:p>
            <a:r>
              <a:rPr lang="hu-HU" dirty="0" smtClean="0"/>
              <a:t>Formai </a:t>
            </a:r>
            <a:r>
              <a:rPr lang="hu-HU" dirty="0" smtClean="0"/>
              <a:t>vs. Tartalmi </a:t>
            </a:r>
            <a:r>
              <a:rPr lang="hu-HU" dirty="0" smtClean="0"/>
              <a:t>ellenőrzés</a:t>
            </a:r>
            <a:endParaRPr lang="hu-HU" dirty="0" smtClean="0"/>
          </a:p>
          <a:p>
            <a:r>
              <a:rPr lang="hu-HU" dirty="0" smtClean="0"/>
              <a:t>Tartalmi ellenőrzés: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u="sng" dirty="0" smtClean="0"/>
              <a:t>Nem a könyvvizsgálat újbóli lefolytatása</a:t>
            </a:r>
          </a:p>
          <a:p>
            <a:pPr marL="0" indent="0">
              <a:buNone/>
            </a:pPr>
            <a:endParaRPr lang="hu-HU" sz="3000" dirty="0" smtClean="0"/>
          </a:p>
          <a:p>
            <a:pPr marL="0" indent="0">
              <a:buNone/>
            </a:pPr>
            <a:r>
              <a:rPr lang="hu-HU" sz="3000" dirty="0" smtClean="0"/>
              <a:t>Rendelkezésre álló könyvvizsgálati dokumentáció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300243" y="4509120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hu-HU" sz="3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Könyvvizsgáló által levont következtetések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5292080" y="4509120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hu-HU" sz="3200" dirty="0" smtClean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Minőségellenőr </a:t>
            </a:r>
            <a:r>
              <a:rPr lang="hu-HU" sz="3200" dirty="0">
                <a:solidFill>
                  <a:schemeClr val="accent5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által levont következtetések</a:t>
            </a:r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6588224" y="4140698"/>
            <a:ext cx="682065" cy="504056"/>
          </a:xfrm>
          <a:prstGeom prst="straightConnector1">
            <a:avLst/>
          </a:prstGeom>
          <a:ln>
            <a:solidFill>
              <a:srgbClr val="A99A6F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H="1">
            <a:off x="2267744" y="4140698"/>
            <a:ext cx="576064" cy="548441"/>
          </a:xfrm>
          <a:prstGeom prst="straightConnector1">
            <a:avLst/>
          </a:prstGeom>
          <a:ln>
            <a:solidFill>
              <a:srgbClr val="A99A6F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Balra-jobbra nyíl 14"/>
          <p:cNvSpPr/>
          <p:nvPr/>
        </p:nvSpPr>
        <p:spPr>
          <a:xfrm>
            <a:off x="3779912" y="5137387"/>
            <a:ext cx="1584176" cy="360040"/>
          </a:xfrm>
          <a:prstGeom prst="leftRightArrow">
            <a:avLst/>
          </a:prstGeom>
          <a:solidFill>
            <a:srgbClr val="A99A6F"/>
          </a:solidFill>
          <a:ln>
            <a:solidFill>
              <a:srgbClr val="1E2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3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340768"/>
            <a:ext cx="7886700" cy="4896545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A </a:t>
            </a:r>
            <a:r>
              <a:rPr lang="hu-HU" u="sng" dirty="0" smtClean="0"/>
              <a:t>könyvvizsgálat</a:t>
            </a:r>
            <a:r>
              <a:rPr lang="hu-HU" dirty="0" smtClean="0"/>
              <a:t> </a:t>
            </a:r>
            <a:r>
              <a:rPr lang="hu-HU" dirty="0"/>
              <a:t>„szakszerű” lefolytatásának ellenőrzése, nem a külön jelentésé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 smtClean="0"/>
              <a:t>Szerződés ellenőrzése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 smtClean="0"/>
              <a:t>Kötelező elemek, dátumok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 smtClean="0"/>
              <a:t>Ár, ráfordított idő, vizsgálati program összhangja </a:t>
            </a:r>
            <a:r>
              <a:rPr lang="hu-HU" sz="1600" dirty="0" smtClean="0"/>
              <a:t>(Kkt. 54. §; 152. § (1) d, 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 err="1" smtClean="0"/>
              <a:t>Prudenciális</a:t>
            </a:r>
            <a:r>
              <a:rPr lang="hu-HU" dirty="0" smtClean="0"/>
              <a:t> megfelelés vizsgálata a szerződés tárgya-e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 smtClean="0"/>
              <a:t>A minősítés </a:t>
            </a:r>
            <a:r>
              <a:rPr lang="hu-HU" dirty="0"/>
              <a:t>megléte </a:t>
            </a:r>
            <a:r>
              <a:rPr lang="hu-HU" dirty="0" smtClean="0"/>
              <a:t>pont az egyes intézmények speciális </a:t>
            </a:r>
            <a:r>
              <a:rPr lang="hu-HU" dirty="0"/>
              <a:t>jogszabályi előírásai és ebből adódó vizsgálati eljárásai </a:t>
            </a:r>
            <a:r>
              <a:rPr lang="hu-HU" dirty="0" smtClean="0"/>
              <a:t>miatt elvárás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 smtClean="0"/>
              <a:t>Könyvvizsgáló egyéb megbízatásai adott intézményben </a:t>
            </a:r>
            <a:r>
              <a:rPr lang="hu-HU" dirty="0" smtClean="0">
                <a:sym typeface="Wingdings" panose="05000000000000000000" pitchFamily="2" charset="2"/>
              </a:rPr>
              <a:t>Összeférhetetlenség</a:t>
            </a:r>
            <a:endParaRPr lang="hu-HU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hu-HU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98729" cy="75918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Minőségellenőrzéssel kapcsolatos elvárások 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527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180000"/>
            <a:ext cx="8316416" cy="759189"/>
          </a:xfrm>
        </p:spPr>
        <p:txBody>
          <a:bodyPr>
            <a:normAutofit fontScale="90000"/>
          </a:bodyPr>
          <a:lstStyle/>
          <a:p>
            <a:r>
              <a:rPr lang="hu-HU" dirty="0"/>
              <a:t>Minőségellenőrzéssel kapcsolatos elvárások </a:t>
            </a:r>
            <a:r>
              <a:rPr lang="hu-HU" dirty="0" smtClean="0"/>
              <a:t>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1367" y="1340768"/>
            <a:ext cx="7886700" cy="4896545"/>
          </a:xfrm>
        </p:spPr>
        <p:txBody>
          <a:bodyPr/>
          <a:lstStyle/>
          <a:p>
            <a:r>
              <a:rPr lang="hu-HU" dirty="0" smtClean="0"/>
              <a:t>Vezetői levél fontossága (</a:t>
            </a:r>
            <a:r>
              <a:rPr lang="hu-HU" dirty="0" err="1" smtClean="0"/>
              <a:t>ISA</a:t>
            </a:r>
            <a:r>
              <a:rPr lang="hu-HU" dirty="0" smtClean="0"/>
              <a:t> 265)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 smtClean="0"/>
              <a:t>Könyvvizsgálati jelentés </a:t>
            </a:r>
            <a:r>
              <a:rPr lang="hu-HU" dirty="0" smtClean="0">
                <a:sym typeface="Wingdings" panose="05000000000000000000" pitchFamily="2" charset="2"/>
              </a:rPr>
              <a:t> Nyilvánosság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 smtClean="0">
                <a:sym typeface="Wingdings" panose="05000000000000000000" pitchFamily="2" charset="2"/>
              </a:rPr>
              <a:t>Vezetői levél  Kisebb súlyú, de javításra váró hiányosságok közlése  Belső </a:t>
            </a:r>
            <a:r>
              <a:rPr lang="hu-HU" dirty="0">
                <a:sym typeface="Wingdings" panose="05000000000000000000" pitchFamily="2" charset="2"/>
              </a:rPr>
              <a:t>dokumentum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 smtClean="0">
                <a:sym typeface="Wingdings" panose="05000000000000000000" pitchFamily="2" charset="2"/>
              </a:rPr>
              <a:t>Nincs tökéletes intézmény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>
                <a:sym typeface="Wingdings" panose="05000000000000000000" pitchFamily="2" charset="2"/>
              </a:rPr>
              <a:t>A</a:t>
            </a:r>
            <a:r>
              <a:rPr lang="hu-HU" dirty="0" smtClean="0">
                <a:sym typeface="Wingdings" panose="05000000000000000000" pitchFamily="2" charset="2"/>
              </a:rPr>
              <a:t>lapos munkavégzés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 smtClean="0">
                <a:sym typeface="Wingdings" panose="05000000000000000000" pitchFamily="2" charset="2"/>
              </a:rPr>
              <a:t>A szó elszáll…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 smtClean="0">
                <a:sym typeface="Wingdings" panose="05000000000000000000" pitchFamily="2" charset="2"/>
              </a:rPr>
              <a:t>Önvédelem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dirty="0" smtClean="0">
                <a:sym typeface="Wingdings" panose="05000000000000000000" pitchFamily="2" charset="2"/>
              </a:rPr>
              <a:t>Közös cél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hu-HU" dirty="0">
              <a:sym typeface="Wingdings" panose="05000000000000000000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301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sablon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Powerpoint_sablon</Template>
  <TotalTime>443</TotalTime>
  <Words>641</Words>
  <Application>Microsoft Office PowerPoint</Application>
  <PresentationFormat>Diavetítés a képernyőre (4:3 oldalarány)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Powerpoint_sablon</vt:lpstr>
      <vt:lpstr>Könyvvizsgálók tevékenységére vonatkozó tapasztalatok</vt:lpstr>
      <vt:lpstr>Közös célok</vt:lpstr>
      <vt:lpstr>Közös célok</vt:lpstr>
      <vt:lpstr>Új jogszabályi környezet</vt:lpstr>
      <vt:lpstr>Minőségellenőrzések</vt:lpstr>
      <vt:lpstr>Fegyelmi eljárások</vt:lpstr>
      <vt:lpstr>Minőségellenőrzéssel kapcsolatos elvárások 1.</vt:lpstr>
      <vt:lpstr>Minőségellenőrzéssel kapcsolatos elvárások 2.</vt:lpstr>
      <vt:lpstr>Minőségellenőrzéssel kapcsolatos elvárások 3.</vt:lpstr>
      <vt:lpstr>Minőségellenőrzéssel kapcsolatos elvárások 4.</vt:lpstr>
      <vt:lpstr>Minőségellenőrzéssel kapcsolatos elvárások 5.</vt:lpstr>
      <vt:lpstr>Minőségellenőrzéssel kapcsolatos elvárások 6.</vt:lpstr>
      <vt:lpstr>Köszönöm megtisztelő figyelmüket!</vt:lpstr>
    </vt:vector>
  </TitlesOfParts>
  <Company>Magyar Nemzeti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Horváth Róbert</dc:creator>
  <cp:lastModifiedBy>Vámosi Anikó</cp:lastModifiedBy>
  <cp:revision>26</cp:revision>
  <cp:lastPrinted>2015-08-27T17:46:37Z</cp:lastPrinted>
  <dcterms:created xsi:type="dcterms:W3CDTF">2014-01-30T16:21:06Z</dcterms:created>
  <dcterms:modified xsi:type="dcterms:W3CDTF">2015-08-28T04:52:06Z</dcterms:modified>
</cp:coreProperties>
</file>