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3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D3DF-8B70-47B4-BEF8-4F8A6D759714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D1AF-18A0-49BA-AA74-64F58A46D80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vezető </a:t>
            </a:r>
            <a:r>
              <a:rPr lang="hu-HU" sz="3200" dirty="0" smtClean="0"/>
              <a:t>tisztségviselők, felügyelő bizottsági tagok és könyvvizsgálók </a:t>
            </a:r>
            <a:r>
              <a:rPr lang="hu-HU" sz="3200" dirty="0" smtClean="0"/>
              <a:t>felelőssége az új Polgári Törvénykönyvben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Kisfaludi András</a:t>
            </a:r>
          </a:p>
          <a:p>
            <a:r>
              <a:rPr lang="hu-HU" dirty="0" smtClean="0"/>
              <a:t>Egyetemi tanár</a:t>
            </a:r>
          </a:p>
          <a:p>
            <a:r>
              <a:rPr lang="hu-HU" dirty="0" smtClean="0"/>
              <a:t>Eötvös Loránd tudományegyetem Állam- és Jogtudományi Kar </a:t>
            </a:r>
          </a:p>
          <a:p>
            <a:r>
              <a:rPr lang="hu-HU" dirty="0" smtClean="0"/>
              <a:t>Polgári Jogi Tanszék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 felelősség egyes kritériumai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b="1" dirty="0"/>
              <a:t>6:520. § </a:t>
            </a:r>
            <a:r>
              <a:rPr lang="hu-HU" i="1" dirty="0"/>
              <a:t>[Jogellenesség]</a:t>
            </a:r>
            <a:endParaRPr lang="hu-HU" dirty="0"/>
          </a:p>
          <a:p>
            <a:pPr>
              <a:buNone/>
            </a:pPr>
            <a:r>
              <a:rPr lang="hu-HU" dirty="0"/>
              <a:t>Minden károkozás jogellenes, kivéve, ha a károkozó a kárt</a:t>
            </a:r>
          </a:p>
          <a:p>
            <a:pPr>
              <a:buNone/>
            </a:pPr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károsult beleegyezésével okozta;</a:t>
            </a:r>
          </a:p>
          <a:p>
            <a:pPr>
              <a:buNone/>
            </a:pPr>
            <a:r>
              <a:rPr lang="hu-HU" i="1" dirty="0"/>
              <a:t>b) </a:t>
            </a:r>
            <a:r>
              <a:rPr lang="hu-HU" dirty="0"/>
              <a:t>a jogtalan támadás vagy a jogtalan és közvetlen támadásra utaló fenyegetés elhárítása érdekében a támadónak okozta, ha az elhárítással a szükséges mértéket nem lépte túl;</a:t>
            </a:r>
          </a:p>
          <a:p>
            <a:pPr>
              <a:buNone/>
            </a:pPr>
            <a:r>
              <a:rPr lang="hu-HU" i="1" dirty="0"/>
              <a:t>c) </a:t>
            </a:r>
            <a:r>
              <a:rPr lang="hu-HU" dirty="0"/>
              <a:t>szükséghelyzetben okozta, azzal arányos mértékben; vagy</a:t>
            </a:r>
          </a:p>
          <a:p>
            <a:pPr>
              <a:buNone/>
            </a:pPr>
            <a:r>
              <a:rPr lang="hu-HU" i="1" dirty="0"/>
              <a:t>d) </a:t>
            </a:r>
            <a:r>
              <a:rPr lang="hu-HU" dirty="0"/>
              <a:t>jogszabály által megengedett magatartással okozta, és a magatartás más személy jogilag védett érdekét nem sérti, vagy a jogszabály a károkozót kártalanításra kötelezi.</a:t>
            </a:r>
          </a:p>
          <a:p>
            <a:endParaRPr lang="hu-HU" b="1" dirty="0" smtClean="0"/>
          </a:p>
          <a:p>
            <a:pPr>
              <a:buNone/>
            </a:pPr>
            <a:r>
              <a:rPr lang="hu-HU" b="1" dirty="0" smtClean="0"/>
              <a:t>6:521</a:t>
            </a:r>
            <a:r>
              <a:rPr lang="hu-HU" b="1" dirty="0"/>
              <a:t>. § </a:t>
            </a:r>
            <a:r>
              <a:rPr lang="hu-HU" i="1" dirty="0"/>
              <a:t>[Előreláthatóság]</a:t>
            </a:r>
            <a:endParaRPr lang="hu-HU" dirty="0"/>
          </a:p>
          <a:p>
            <a:pPr>
              <a:buNone/>
            </a:pPr>
            <a:r>
              <a:rPr lang="hu-HU" dirty="0"/>
              <a:t>Nem állapítható meg az okozati összefüggés azzal a kárral kapcsolatban, amelyet a károkozó nem látott előre és nem is kellett előre látnia.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 felügyelőbizottsági tagok felelőssége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sz="2800" b="1" dirty="0"/>
              <a:t>3:28. § </a:t>
            </a:r>
            <a:r>
              <a:rPr lang="hu-HU" sz="2800" b="1" i="1" dirty="0"/>
              <a:t>[A felügyelőbizottság tagjainak felelőssége]</a:t>
            </a:r>
            <a:endParaRPr lang="hu-HU" sz="2800" b="1" dirty="0"/>
          </a:p>
          <a:p>
            <a:pPr algn="just">
              <a:buNone/>
            </a:pPr>
            <a:r>
              <a:rPr lang="hu-HU" sz="2800" dirty="0"/>
              <a:t>A felügyelőbizottsági tagok az ellenőrzési kötelezettségük elmulasztásával vagy nem megfelelő teljesítésével a jogi személynek okozott károkért a szerződésszegéssel okozott kárért való felelősség szabályai szerint felelnek a jogi személlyel szemben.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Könyvvizsgálói felelősség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A k</a:t>
            </a:r>
            <a:r>
              <a:rPr lang="hu-HU" dirty="0" smtClean="0"/>
              <a:t>önyvvizsgálókra nincs speciális felelősségi szabály a </a:t>
            </a:r>
            <a:r>
              <a:rPr lang="hu-HU" dirty="0" err="1" smtClean="0"/>
              <a:t>Ptk.-ban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Könyvvizsgálói Törvény (2007. évi LXXV. </a:t>
            </a:r>
            <a:r>
              <a:rPr lang="hu-HU" dirty="0"/>
              <a:t>t</a:t>
            </a:r>
            <a:r>
              <a:rPr lang="hu-HU" dirty="0" smtClean="0"/>
              <a:t>v.)</a:t>
            </a:r>
          </a:p>
          <a:p>
            <a:pPr algn="just">
              <a:buNone/>
            </a:pPr>
            <a:r>
              <a:rPr lang="hu-HU" dirty="0" smtClean="0"/>
              <a:t>60. § (2) A kamarai tag könyvvizsgáló, a könyvvizsgáló cég a jogszabályi kötelezettségen alapuló könyvvizsgálói tevékenység ellátása körében okozott kár megtérítéséért a </a:t>
            </a:r>
            <a:r>
              <a:rPr lang="hu-HU" b="1" dirty="0" smtClean="0"/>
              <a:t>Polgári Törvénykönyvről </a:t>
            </a:r>
            <a:r>
              <a:rPr lang="hu-HU" dirty="0" smtClean="0"/>
              <a:t>szóló törvény kártérítési felelősségre vonatkozó </a:t>
            </a:r>
            <a:r>
              <a:rPr lang="hu-HU" b="1" dirty="0" smtClean="0"/>
              <a:t>általános szabályai </a:t>
            </a:r>
            <a:r>
              <a:rPr lang="hu-HU" dirty="0" smtClean="0"/>
              <a:t>szerinti felelősséggel tartozik (anyagi felelősség).</a:t>
            </a:r>
          </a:p>
          <a:p>
            <a:pPr algn="just">
              <a:buNone/>
            </a:pPr>
            <a:r>
              <a:rPr lang="hu-HU" dirty="0" smtClean="0"/>
              <a:t>(3) A könyvvizsgáló cég nevében jogszabályi kötelezettségen alapuló könyvvizsgálói tevékenységet végző kamarai tag könyvvizsgáló e tevékenységével összefüggő anyagi felelőssége a könyvvizsgáló céggel szemben a kamarai tag könyvvizsgáló és a könyvvizsgáló cég között fennálló jogviszony szerint alakul.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vezető tisztségviselők felelősségi rendszere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67544" y="270892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Társaság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Hitelezők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Harmadik személyek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Szerződésszegéssel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3:</a:t>
                      </a:r>
                      <a:r>
                        <a:rPr lang="hu-HU" baseline="0" dirty="0" smtClean="0"/>
                        <a:t>24. §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3:118. §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Szerződésen kívüli</a:t>
                      </a:r>
                      <a:r>
                        <a:rPr lang="hu-HU" baseline="0" dirty="0" smtClean="0"/>
                        <a:t> károkozással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6:541.</a:t>
                      </a:r>
                      <a:r>
                        <a:rPr lang="hu-HU" baseline="0" dirty="0" smtClean="0"/>
                        <a:t> §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Általános szabály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/>
              <a:t>3:24. § </a:t>
            </a:r>
            <a:r>
              <a:rPr lang="hu-HU" b="1" i="1" dirty="0"/>
              <a:t>[A </a:t>
            </a:r>
            <a:r>
              <a:rPr lang="hu-HU" b="1" i="1" dirty="0" smtClean="0"/>
              <a:t>vezető tisztségviselő felelőssége</a:t>
            </a:r>
            <a:r>
              <a:rPr lang="hu-HU" b="1" i="1" dirty="0"/>
              <a:t>]</a:t>
            </a:r>
          </a:p>
          <a:p>
            <a:pPr algn="just">
              <a:buNone/>
            </a:pPr>
            <a:r>
              <a:rPr lang="hu-HU" dirty="0" smtClean="0"/>
              <a:t>	A vezető tisztségviselő </a:t>
            </a:r>
            <a:r>
              <a:rPr lang="hu-HU" dirty="0"/>
              <a:t>az </a:t>
            </a:r>
            <a:r>
              <a:rPr lang="hu-HU" dirty="0" smtClean="0"/>
              <a:t>ügyvezetési tevékenysége </a:t>
            </a:r>
            <a:r>
              <a:rPr lang="hu-HU" dirty="0"/>
              <a:t>során a jogi személynek okozott károkért a </a:t>
            </a:r>
            <a:r>
              <a:rPr lang="hu-HU" dirty="0" smtClean="0"/>
              <a:t>szerződésszegéssel okozott </a:t>
            </a:r>
            <a:r>
              <a:rPr lang="hu-HU" dirty="0"/>
              <a:t>kárért való </a:t>
            </a:r>
            <a:r>
              <a:rPr lang="hu-HU" dirty="0" smtClean="0"/>
              <a:t>felelősség </a:t>
            </a:r>
            <a:r>
              <a:rPr lang="hu-HU" dirty="0"/>
              <a:t>szabályai szerint felel a jogi személlyel szemben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szerződésszegésért való felelősség általános szabálya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b="1" dirty="0"/>
              <a:t>6:142. § </a:t>
            </a:r>
            <a:r>
              <a:rPr lang="hu-HU" b="1" i="1" dirty="0"/>
              <a:t>[</a:t>
            </a:r>
            <a:r>
              <a:rPr lang="hu-HU" b="1" i="1" dirty="0" smtClean="0"/>
              <a:t>Felelősség szerződésszegéssel </a:t>
            </a:r>
            <a:r>
              <a:rPr lang="hu-HU" b="1" i="1" dirty="0"/>
              <a:t>okozott károkért]</a:t>
            </a:r>
          </a:p>
          <a:p>
            <a:pPr algn="just">
              <a:buNone/>
            </a:pPr>
            <a:r>
              <a:rPr lang="hu-HU" dirty="0"/>
              <a:t>Aki a </a:t>
            </a:r>
            <a:r>
              <a:rPr lang="hu-HU" dirty="0" smtClean="0"/>
              <a:t>szerződés </a:t>
            </a:r>
            <a:r>
              <a:rPr lang="hu-HU" dirty="0"/>
              <a:t>megszegésével a másik félnek kárt okoz, köteles azt </a:t>
            </a:r>
            <a:r>
              <a:rPr lang="hu-HU" dirty="0" smtClean="0"/>
              <a:t>megtéríteni. Mentesül </a:t>
            </a:r>
            <a:r>
              <a:rPr lang="hu-HU" dirty="0"/>
              <a:t>a </a:t>
            </a:r>
            <a:r>
              <a:rPr lang="hu-HU" dirty="0" smtClean="0"/>
              <a:t>felelősség alól, ha </a:t>
            </a:r>
            <a:r>
              <a:rPr lang="hu-HU" dirty="0"/>
              <a:t>bizonyítja, hogy a </a:t>
            </a:r>
            <a:r>
              <a:rPr lang="hu-HU" dirty="0" smtClean="0"/>
              <a:t>szerződésszegést ellenőrzési </a:t>
            </a:r>
            <a:r>
              <a:rPr lang="hu-HU" dirty="0"/>
              <a:t>körén kívül </a:t>
            </a:r>
            <a:r>
              <a:rPr lang="hu-HU" dirty="0" smtClean="0"/>
              <a:t>eső, </a:t>
            </a:r>
            <a:r>
              <a:rPr lang="hu-HU" dirty="0"/>
              <a:t>a </a:t>
            </a:r>
            <a:r>
              <a:rPr lang="hu-HU" dirty="0" smtClean="0"/>
              <a:t>szerződéskötés időpontjában előre </a:t>
            </a:r>
            <a:r>
              <a:rPr lang="hu-HU" dirty="0"/>
              <a:t>nem </a:t>
            </a:r>
            <a:r>
              <a:rPr lang="hu-HU" dirty="0" smtClean="0"/>
              <a:t>látható körülmény </a:t>
            </a:r>
            <a:r>
              <a:rPr lang="hu-HU" dirty="0"/>
              <a:t>okozta, és nem volt elvárható, hogy a körülményt elkerülje vagy a kárt elhárítsa</a:t>
            </a:r>
            <a:r>
              <a:rPr lang="hu-HU" dirty="0" smtClean="0"/>
              <a:t>.</a:t>
            </a:r>
          </a:p>
          <a:p>
            <a:pPr algn="just">
              <a:buNone/>
            </a:pPr>
            <a:endParaRPr lang="hu-HU" dirty="0" smtClean="0"/>
          </a:p>
          <a:p>
            <a:pPr algn="just">
              <a:buNone/>
            </a:pPr>
            <a:r>
              <a:rPr lang="hu-HU" dirty="0" smtClean="0"/>
              <a:t>(Szerződésen kívüli kártérítés:</a:t>
            </a:r>
          </a:p>
          <a:p>
            <a:pPr algn="just">
              <a:buNone/>
            </a:pPr>
            <a:r>
              <a:rPr lang="hu-HU" b="1" dirty="0"/>
              <a:t>6:519. § </a:t>
            </a:r>
            <a:r>
              <a:rPr lang="hu-HU" i="1" dirty="0"/>
              <a:t>[A felelősség általános szabálya]</a:t>
            </a:r>
            <a:endParaRPr lang="hu-HU" dirty="0"/>
          </a:p>
          <a:p>
            <a:pPr algn="just">
              <a:buNone/>
            </a:pPr>
            <a:r>
              <a:rPr lang="hu-HU" dirty="0"/>
              <a:t>Aki másnak jogellenesen kárt okoz, köteles azt megtéríteni. Mentesül a felelősség alól a károkozó, ha bizonyítja, hogy magatartása nem volt felróható</a:t>
            </a:r>
            <a:r>
              <a:rPr lang="hu-HU" dirty="0" smtClean="0"/>
              <a:t>.)</a:t>
            </a:r>
            <a:endParaRPr lang="hu-HU" dirty="0"/>
          </a:p>
          <a:p>
            <a:pPr algn="just">
              <a:buNone/>
            </a:pPr>
            <a:endParaRPr lang="hu-HU" dirty="0"/>
          </a:p>
          <a:p>
            <a:pPr algn="just">
              <a:buNone/>
            </a:pPr>
            <a:endParaRPr lang="hu-H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 bizonyítási teher megoszlása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			</a:t>
            </a:r>
          </a:p>
          <a:p>
            <a:pPr>
              <a:buNone/>
            </a:pPr>
            <a:endParaRPr 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971600" y="1556792"/>
          <a:ext cx="734481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Társaság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Vezető tisztségviselő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Az ügyvezetési</a:t>
                      </a:r>
                      <a:r>
                        <a:rPr lang="hu-HU" sz="2400" baseline="0" dirty="0" smtClean="0"/>
                        <a:t> kötelezettség megszegése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 szerződésszegés ellenőrzési</a:t>
                      </a:r>
                    </a:p>
                    <a:p>
                      <a:r>
                        <a:rPr lang="hu-HU" sz="2400" dirty="0" smtClean="0"/>
                        <a:t>körön</a:t>
                      </a:r>
                      <a:r>
                        <a:rPr lang="hu-HU" sz="2400" baseline="0" dirty="0" smtClean="0"/>
                        <a:t> kívül eső okból ered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Kár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 szerződésszegés oka</a:t>
                      </a:r>
                      <a:r>
                        <a:rPr lang="hu-HU" sz="2400" baseline="0" dirty="0" smtClean="0"/>
                        <a:t> a szerződéskötéskor előre nem látható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Okozati összefüggés a szerződésszegés és a kár között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 bekövetkező kár nem volt elkerülhető vagy elhárítható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Az ügyvezetés fogalma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/>
              <a:t>3:21. § </a:t>
            </a:r>
            <a:r>
              <a:rPr lang="hu-HU" b="1" i="1" dirty="0"/>
              <a:t>[Az ügyvezetés fogalma és a </a:t>
            </a:r>
            <a:r>
              <a:rPr lang="hu-HU" b="1" i="1" dirty="0" smtClean="0"/>
              <a:t>vezető tisztségviselői </a:t>
            </a:r>
            <a:r>
              <a:rPr lang="hu-HU" b="1" i="1" dirty="0"/>
              <a:t>megbízatás keletkezése]</a:t>
            </a:r>
          </a:p>
          <a:p>
            <a:pPr algn="just">
              <a:buNone/>
            </a:pPr>
            <a:r>
              <a:rPr lang="hu-HU" dirty="0"/>
              <a:t>(1) A jogi személy irányításával kapcsolatos olyan döntések meghozatalára, amelyek nem tartoznak a tagok </a:t>
            </a:r>
            <a:r>
              <a:rPr lang="hu-HU" dirty="0" smtClean="0"/>
              <a:t>vagy az </a:t>
            </a:r>
            <a:r>
              <a:rPr lang="hu-HU" dirty="0"/>
              <a:t>alapítók hatáskörébe, egy vagy több </a:t>
            </a:r>
            <a:r>
              <a:rPr lang="hu-HU" dirty="0" smtClean="0"/>
              <a:t>vezető tisztségviselő </a:t>
            </a:r>
            <a:r>
              <a:rPr lang="hu-HU" dirty="0"/>
              <a:t>vagy a </a:t>
            </a:r>
            <a:r>
              <a:rPr lang="hu-HU" dirty="0" smtClean="0"/>
              <a:t>vezető tisztségviselőkből </a:t>
            </a:r>
            <a:r>
              <a:rPr lang="hu-HU" dirty="0"/>
              <a:t>álló testület jogosult.</a:t>
            </a:r>
          </a:p>
          <a:p>
            <a:pPr algn="just">
              <a:buNone/>
            </a:pPr>
            <a:r>
              <a:rPr lang="hu-HU" dirty="0"/>
              <a:t>(2) A </a:t>
            </a:r>
            <a:r>
              <a:rPr lang="hu-HU" dirty="0" smtClean="0"/>
              <a:t>vezető tisztségviselő </a:t>
            </a:r>
            <a:r>
              <a:rPr lang="hu-HU" dirty="0"/>
              <a:t>ügyvezetési tevékenységét a jogi személy érdekének </a:t>
            </a:r>
            <a:r>
              <a:rPr lang="hu-HU" dirty="0" smtClean="0"/>
              <a:t>megfelelően </a:t>
            </a:r>
            <a:r>
              <a:rPr lang="hu-HU" dirty="0"/>
              <a:t>köteles ellátni.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 kártérítés mértéke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u-HU" b="1" dirty="0" smtClean="0"/>
              <a:t>6:143. § </a:t>
            </a:r>
            <a:r>
              <a:rPr lang="hu-HU" b="1" i="1" dirty="0" smtClean="0"/>
              <a:t>[A kártérítés mértéke]</a:t>
            </a:r>
          </a:p>
          <a:p>
            <a:pPr algn="just">
              <a:buNone/>
            </a:pPr>
            <a:r>
              <a:rPr lang="hu-HU" dirty="0" smtClean="0"/>
              <a:t>(1) Kártérítés címén meg kell téríteni a szolgáltatás tárgyában keletkezett kárt.</a:t>
            </a:r>
          </a:p>
          <a:p>
            <a:pPr algn="just">
              <a:buNone/>
            </a:pPr>
            <a:r>
              <a:rPr lang="hu-HU" dirty="0" smtClean="0"/>
              <a:t>(2) A szerződésszegés következményeként a jogosult vagyonában keletkezett egyéb károkat és az elmaradt vagyoni előnyt olyan mértékben kell megtéríteni, amilyen mértékben a jogosult bizonyítja, hogy a kár mint a szerződésszegés lehetséges következménye a szerződés megkötésének időpontjában előre látható volt.</a:t>
            </a:r>
          </a:p>
          <a:p>
            <a:pPr algn="just">
              <a:buNone/>
            </a:pPr>
            <a:r>
              <a:rPr lang="hu-HU" dirty="0" smtClean="0"/>
              <a:t>(3) Szándékos szerződésszegés esetén a jogosult teljes kárát meg kell téríteni.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 gazdasági társaság hitelezőivel szembeni felelősség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hu-HU" b="1" dirty="0"/>
              <a:t>3:118. § </a:t>
            </a:r>
            <a:r>
              <a:rPr lang="hu-HU" b="1" i="1" dirty="0"/>
              <a:t>[A </a:t>
            </a:r>
            <a:r>
              <a:rPr lang="hu-HU" b="1" i="1" dirty="0" smtClean="0"/>
              <a:t>vezető tisztségviselő </a:t>
            </a:r>
            <a:r>
              <a:rPr lang="hu-HU" b="1" i="1" dirty="0"/>
              <a:t>harmadik személyekkel szembeni </a:t>
            </a:r>
            <a:r>
              <a:rPr lang="hu-HU" b="1" i="1" dirty="0" smtClean="0"/>
              <a:t>felelőssége</a:t>
            </a:r>
            <a:r>
              <a:rPr lang="hu-HU" b="1" i="1" dirty="0"/>
              <a:t>]</a:t>
            </a:r>
          </a:p>
          <a:p>
            <a:pPr algn="just">
              <a:buNone/>
            </a:pPr>
            <a:r>
              <a:rPr lang="hu-HU" dirty="0"/>
              <a:t>Ha a gazdasági társaság jogutód nélkül </a:t>
            </a:r>
            <a:r>
              <a:rPr lang="hu-HU" dirty="0" smtClean="0"/>
              <a:t>megszűnik</a:t>
            </a:r>
            <a:r>
              <a:rPr lang="hu-HU" dirty="0"/>
              <a:t>, a </a:t>
            </a:r>
            <a:r>
              <a:rPr lang="hu-HU" dirty="0" smtClean="0"/>
              <a:t>hitelezők </a:t>
            </a:r>
            <a:r>
              <a:rPr lang="hu-HU" dirty="0"/>
              <a:t>kielégítetlen követelésük erejéig kártérítési </a:t>
            </a:r>
            <a:r>
              <a:rPr lang="hu-HU" dirty="0" smtClean="0"/>
              <a:t>igényt érvényesíthetnek </a:t>
            </a:r>
            <a:r>
              <a:rPr lang="hu-HU" dirty="0"/>
              <a:t>a társaság </a:t>
            </a:r>
            <a:r>
              <a:rPr lang="hu-HU" dirty="0" smtClean="0"/>
              <a:t>vezető tisztségviselőivel </a:t>
            </a:r>
            <a:r>
              <a:rPr lang="hu-HU" dirty="0"/>
              <a:t>szemben a </a:t>
            </a:r>
            <a:r>
              <a:rPr lang="hu-HU" dirty="0" smtClean="0"/>
              <a:t>szerződésen </a:t>
            </a:r>
            <a:r>
              <a:rPr lang="hu-HU" dirty="0"/>
              <a:t>kívül okozott károkért való </a:t>
            </a:r>
            <a:r>
              <a:rPr lang="hu-HU" dirty="0" smtClean="0"/>
              <a:t>felelősség szabályai </a:t>
            </a:r>
            <a:r>
              <a:rPr lang="hu-HU" dirty="0"/>
              <a:t>szerint, ha a </a:t>
            </a:r>
            <a:r>
              <a:rPr lang="hu-HU" dirty="0" smtClean="0"/>
              <a:t>vezető tisztségviselő </a:t>
            </a:r>
            <a:r>
              <a:rPr lang="hu-HU" dirty="0"/>
              <a:t>a társaság fizetésképtelenségével </a:t>
            </a:r>
            <a:r>
              <a:rPr lang="hu-HU" dirty="0" smtClean="0"/>
              <a:t>fenyegető </a:t>
            </a:r>
            <a:r>
              <a:rPr lang="hu-HU" dirty="0"/>
              <a:t>helyzet beállta után a </a:t>
            </a:r>
            <a:r>
              <a:rPr lang="hu-HU" dirty="0" smtClean="0"/>
              <a:t>hitelezői érdekeket </a:t>
            </a:r>
            <a:r>
              <a:rPr lang="hu-HU" dirty="0"/>
              <a:t>nem vette figyelembe. Ez a rendelkezés végelszámolással </a:t>
            </a:r>
            <a:r>
              <a:rPr lang="hu-HU" dirty="0" smtClean="0"/>
              <a:t>történő megszűnés </a:t>
            </a:r>
            <a:r>
              <a:rPr lang="hu-HU" dirty="0"/>
              <a:t>esetén nem alkalmazható</a:t>
            </a:r>
            <a:r>
              <a:rPr lang="hu-HU" dirty="0" smtClean="0"/>
              <a:t>.</a:t>
            </a:r>
            <a:endParaRPr lang="hu-HU" dirty="0"/>
          </a:p>
          <a:p>
            <a:pPr algn="just">
              <a:buNone/>
            </a:pPr>
            <a:r>
              <a:rPr lang="hu-HU" b="1" dirty="0" smtClean="0"/>
              <a:t>Hasonló rendelkezések</a:t>
            </a:r>
          </a:p>
          <a:p>
            <a:pPr algn="just">
              <a:buNone/>
            </a:pPr>
            <a:r>
              <a:rPr lang="hu-HU" b="1" dirty="0"/>
              <a:t>	</a:t>
            </a:r>
            <a:r>
              <a:rPr lang="hu-HU" dirty="0" smtClean="0"/>
              <a:t>Egyesületnél: 3:86 § (2) bekezdés</a:t>
            </a:r>
          </a:p>
          <a:p>
            <a:pPr algn="just">
              <a:buNone/>
            </a:pPr>
            <a:r>
              <a:rPr lang="hu-HU" b="1" dirty="0"/>
              <a:t>	</a:t>
            </a:r>
            <a:r>
              <a:rPr lang="hu-HU" dirty="0" smtClean="0"/>
              <a:t>Szövetkezetnél: 3:347. § (3) bekezdés</a:t>
            </a:r>
          </a:p>
          <a:p>
            <a:pPr algn="just">
              <a:buNone/>
            </a:pPr>
            <a:endParaRPr lang="hu-HU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Szerződésen kívül okozott kárért való felelősség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/>
              <a:t>6:518. § </a:t>
            </a:r>
            <a:r>
              <a:rPr lang="hu-HU" b="1" i="1" dirty="0"/>
              <a:t>[A károkozás általános tilalma]</a:t>
            </a:r>
            <a:endParaRPr lang="hu-HU" b="1" dirty="0"/>
          </a:p>
          <a:p>
            <a:pPr>
              <a:buNone/>
            </a:pPr>
            <a:r>
              <a:rPr lang="hu-HU" dirty="0"/>
              <a:t>A törvény tiltja a jogellenes károkozást.</a:t>
            </a:r>
          </a:p>
          <a:p>
            <a:pPr algn="just">
              <a:buNone/>
            </a:pPr>
            <a:r>
              <a:rPr lang="hu-HU" b="1" dirty="0" smtClean="0"/>
              <a:t>6:519. § </a:t>
            </a:r>
            <a:r>
              <a:rPr lang="hu-HU" b="1" i="1" dirty="0" smtClean="0"/>
              <a:t>[A felelősség általános szabálya]</a:t>
            </a:r>
            <a:endParaRPr lang="hu-HU" b="1" dirty="0" smtClean="0"/>
          </a:p>
          <a:p>
            <a:pPr algn="just">
              <a:buNone/>
            </a:pPr>
            <a:r>
              <a:rPr lang="hu-HU" dirty="0" smtClean="0"/>
              <a:t>Aki másnak jogellenesen kárt okoz, köteles azt megtéríteni. Mentesül a felelősség alól a károkozó, ha bizonyítja, hogy magatartása nem volt felróható.</a:t>
            </a:r>
            <a:endParaRPr lang="hu-HU" b="1" dirty="0" smtClean="0"/>
          </a:p>
          <a:p>
            <a:pPr algn="just">
              <a:buNone/>
            </a:pPr>
            <a:r>
              <a:rPr lang="hu-HU" b="1" dirty="0" smtClean="0"/>
              <a:t>6:541. § </a:t>
            </a:r>
            <a:r>
              <a:rPr lang="hu-HU" b="1" i="1" dirty="0" smtClean="0"/>
              <a:t>[Felelősség a vezető tisztségviselő károkozásáért]</a:t>
            </a:r>
          </a:p>
          <a:p>
            <a:pPr algn="just">
              <a:buNone/>
            </a:pPr>
            <a:r>
              <a:rPr lang="hu-HU" dirty="0" smtClean="0"/>
              <a:t>Ha a jogi személy vezető tisztségviselője e jogviszonyával összefüggésben harmadik személynek kárt okoz, a károsulttal szemben a vezető tisztségviselő a jogi személlyel egyetemlegesen felel.</a:t>
            </a:r>
          </a:p>
          <a:p>
            <a:pPr algn="just"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</TotalTime>
  <Words>807</Words>
  <Application>Microsoft Office PowerPoint</Application>
  <PresentationFormat>Diavetítés a képernyőre (4:3 oldalarány)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A vezető tisztségviselők, felügyelő bizottsági tagok és könyvvizsgálók felelőssége az új Polgári Törvénykönyvben</vt:lpstr>
      <vt:lpstr>A vezető tisztségviselők felelősségi rendszere</vt:lpstr>
      <vt:lpstr>Általános szabály</vt:lpstr>
      <vt:lpstr>A szerződésszegésért való felelősség általános szabálya</vt:lpstr>
      <vt:lpstr>A bizonyítási teher megoszlása</vt:lpstr>
      <vt:lpstr>Az ügyvezetés fogalma</vt:lpstr>
      <vt:lpstr>A kártérítés mértéke</vt:lpstr>
      <vt:lpstr>A gazdasági társaság hitelezőivel szembeni felelősség</vt:lpstr>
      <vt:lpstr>Szerződésen kívül okozott kárért való felelősség</vt:lpstr>
      <vt:lpstr>A felelősség egyes kritériumai</vt:lpstr>
      <vt:lpstr>A felügyelőbizottsági tagok felelőssége</vt:lpstr>
      <vt:lpstr>Könyvvizsgálói felelősség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vezető tisztségviselők, felügyelő bizottsági tagok és könyvvizsgálók felelőssége az új Polgári Törvénykönyvben</dc:title>
  <dc:creator>Andras</dc:creator>
  <cp:lastModifiedBy>Andras</cp:lastModifiedBy>
  <cp:revision>10</cp:revision>
  <dcterms:created xsi:type="dcterms:W3CDTF">2014-08-21T10:01:48Z</dcterms:created>
  <dcterms:modified xsi:type="dcterms:W3CDTF">2014-08-21T11:32:06Z</dcterms:modified>
</cp:coreProperties>
</file>