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3" r:id="rId3"/>
    <p:sldId id="286" r:id="rId4"/>
    <p:sldId id="288" r:id="rId5"/>
    <p:sldId id="277" r:id="rId6"/>
    <p:sldId id="273" r:id="rId7"/>
    <p:sldId id="289" r:id="rId8"/>
    <p:sldId id="276" r:id="rId9"/>
    <p:sldId id="279" r:id="rId10"/>
    <p:sldId id="285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485F3B"/>
    <a:srgbClr val="FFCC00"/>
    <a:srgbClr val="578279"/>
    <a:srgbClr val="2C403B"/>
    <a:srgbClr val="008080"/>
    <a:srgbClr val="669900"/>
    <a:srgbClr val="33CC33"/>
    <a:srgbClr val="00FFC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Világos stílus 1 – 5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Világos stílus 3 – 5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49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bs2008-2\e$\documents\documents\lpeter\Dokumentumok\Mkvk\2014\luk&#225;cs\adatszolg&#225;ltat&#225;s%20statiszika%20ppt\forr&#225;sadatok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rvinus\AppData\Local\Temp\_tc\forr+&#237;sadatok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rvinus\AppData\Local\Temp\_tc\forr+&#237;sadatok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mkvk.local\mkvk\documents\lpeter\Dokumentumok\Mkvk\2014\luk&#225;cs\adatszolg&#225;ltat&#225;s%20statiszika%20ppt\forr&#225;sadato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Akt</a:t>
            </a:r>
            <a:r>
              <a:rPr lang="hu-HU" dirty="0" smtClean="0"/>
              <a:t>í</a:t>
            </a:r>
            <a:r>
              <a:rPr lang="en-US" dirty="0" smtClean="0"/>
              <a:t>v </a:t>
            </a:r>
            <a:r>
              <a:rPr lang="en-US" dirty="0" err="1"/>
              <a:t>könyvvizsgálók</a:t>
            </a:r>
            <a:r>
              <a:rPr lang="en-US" dirty="0"/>
              <a:t> </a:t>
            </a:r>
            <a:r>
              <a:rPr lang="en-US" dirty="0" err="1" smtClean="0"/>
              <a:t>száma</a:t>
            </a:r>
            <a:endParaRPr lang="en-US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'1.dia'!$A$4</c:f>
              <c:strCache>
                <c:ptCount val="1"/>
                <c:pt idx="0">
                  <c:v>Akítv könyvvizsgálók száma (db)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'1.dia'!$B$3:$E$3</c:f>
              <c:strCach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strCache>
            </c:strRef>
          </c:cat>
          <c:val>
            <c:numRef>
              <c:f>'1.dia'!$B$4:$E$4</c:f>
              <c:numCache>
                <c:formatCode>_-* #,##0\ _F_t_-;\-* #,##0\ _F_t_-;_-* "-"??\ _F_t_-;_-@_-</c:formatCode>
                <c:ptCount val="4"/>
                <c:pt idx="0">
                  <c:v>3335</c:v>
                </c:pt>
                <c:pt idx="1">
                  <c:v>3247</c:v>
                </c:pt>
                <c:pt idx="2">
                  <c:v>3096</c:v>
                </c:pt>
                <c:pt idx="3">
                  <c:v>2919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8291584"/>
        <c:axId val="88292736"/>
        <c:axId val="0"/>
      </c:bar3DChart>
      <c:catAx>
        <c:axId val="88291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Calibri" pitchFamily="34" charset="0"/>
              </a:defRPr>
            </a:pPr>
            <a:endParaRPr lang="hu-HU"/>
          </a:p>
        </c:txPr>
        <c:crossAx val="88292736"/>
        <c:crosses val="autoZero"/>
        <c:auto val="1"/>
        <c:lblAlgn val="ctr"/>
        <c:lblOffset val="100"/>
        <c:noMultiLvlLbl val="0"/>
      </c:catAx>
      <c:valAx>
        <c:axId val="88292736"/>
        <c:scaling>
          <c:orientation val="minMax"/>
        </c:scaling>
        <c:delete val="0"/>
        <c:axPos val="l"/>
        <c:majorGridlines/>
        <c:numFmt formatCode="_-* #,##0\ _F_t_-;\-* #,##0\ _F_t_-;_-* &quot;-&quot;??\ _F_t_-;_-@_-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Calibri" pitchFamily="34" charset="0"/>
              </a:defRPr>
            </a:pPr>
            <a:endParaRPr lang="hu-HU"/>
          </a:p>
        </c:txPr>
        <c:crossAx val="882915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'1.dia'!$A$5</c:f>
              <c:strCache>
                <c:ptCount val="1"/>
                <c:pt idx="0">
                  <c:v>Jelentések száma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'1.dia'!$B$3:$E$3</c:f>
              <c:strCach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strCache>
            </c:strRef>
          </c:cat>
          <c:val>
            <c:numRef>
              <c:f>'1.dia'!$B$5:$E$5</c:f>
              <c:numCache>
                <c:formatCode>_-* #,##0\ _F_t_-;\-* #,##0\ _F_t_-;_-* "-"??\ _F_t_-;_-@_-</c:formatCode>
                <c:ptCount val="4"/>
                <c:pt idx="0">
                  <c:v>45096</c:v>
                </c:pt>
                <c:pt idx="1">
                  <c:v>42921</c:v>
                </c:pt>
                <c:pt idx="2">
                  <c:v>35547</c:v>
                </c:pt>
                <c:pt idx="3">
                  <c:v>33415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8361600"/>
        <c:axId val="88392064"/>
        <c:axId val="0"/>
      </c:bar3DChart>
      <c:catAx>
        <c:axId val="883616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Calibri" pitchFamily="34" charset="0"/>
              </a:defRPr>
            </a:pPr>
            <a:endParaRPr lang="hu-HU"/>
          </a:p>
        </c:txPr>
        <c:crossAx val="88392064"/>
        <c:crosses val="autoZero"/>
        <c:auto val="1"/>
        <c:lblAlgn val="ctr"/>
        <c:lblOffset val="100"/>
        <c:noMultiLvlLbl val="0"/>
      </c:catAx>
      <c:valAx>
        <c:axId val="88392064"/>
        <c:scaling>
          <c:orientation val="minMax"/>
        </c:scaling>
        <c:delete val="0"/>
        <c:axPos val="l"/>
        <c:majorGridlines/>
        <c:minorGridlines/>
        <c:numFmt formatCode="_-* #,##0\ _F_t_-;\-* #,##0\ _F_t_-;_-* &quot;-&quot;??\ _F_t_-;_-@_-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Calibri" pitchFamily="34" charset="0"/>
              </a:defRPr>
            </a:pPr>
            <a:endParaRPr lang="hu-HU"/>
          </a:p>
        </c:txPr>
        <c:crossAx val="88361600"/>
        <c:crosses val="autoZero"/>
        <c:crossBetween val="between"/>
        <c:majorUnit val="20000"/>
        <c:minorUnit val="10000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Könyvvizsgálati</a:t>
            </a:r>
            <a:r>
              <a:rPr lang="en-US" dirty="0"/>
              <a:t> </a:t>
            </a:r>
            <a:r>
              <a:rPr lang="en-US" dirty="0" err="1"/>
              <a:t>árbevétel</a:t>
            </a:r>
            <a:r>
              <a:rPr lang="en-US" dirty="0"/>
              <a:t> (</a:t>
            </a:r>
            <a:r>
              <a:rPr lang="en-US" dirty="0" err="1"/>
              <a:t>mFt</a:t>
            </a:r>
            <a:r>
              <a:rPr lang="en-US" dirty="0" smtClean="0"/>
              <a:t>) </a:t>
            </a:r>
            <a:endParaRPr lang="en-US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3"/>
          <c:order val="0"/>
          <c:tx>
            <c:strRef>
              <c:f>'1.dia'!$A$7</c:f>
              <c:strCache>
                <c:ptCount val="1"/>
                <c:pt idx="0">
                  <c:v>Könyvvizsgálati árbevétel (mFt)  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'1.dia'!$B$3:$E$3</c:f>
              <c:strCach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strCache>
            </c:strRef>
          </c:cat>
          <c:val>
            <c:numRef>
              <c:f>'1.dia'!$B$7:$E$7</c:f>
              <c:numCache>
                <c:formatCode>_-* #,##0\ _F_t_-;\-* #,##0\ _F_t_-;_-* "-"??\ _F_t_-;_-@_-</c:formatCode>
                <c:ptCount val="4"/>
                <c:pt idx="0">
                  <c:v>34342</c:v>
                </c:pt>
                <c:pt idx="1">
                  <c:v>34021</c:v>
                </c:pt>
                <c:pt idx="2">
                  <c:v>31771</c:v>
                </c:pt>
                <c:pt idx="3">
                  <c:v>31464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8412544"/>
        <c:axId val="88414080"/>
        <c:axId val="0"/>
      </c:bar3DChart>
      <c:catAx>
        <c:axId val="88412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 i="0">
                <a:latin typeface="Calibri" pitchFamily="34" charset="0"/>
              </a:defRPr>
            </a:pPr>
            <a:endParaRPr lang="hu-HU"/>
          </a:p>
        </c:txPr>
        <c:crossAx val="88414080"/>
        <c:crosses val="autoZero"/>
        <c:auto val="1"/>
        <c:lblAlgn val="ctr"/>
        <c:lblOffset val="100"/>
        <c:noMultiLvlLbl val="0"/>
      </c:catAx>
      <c:valAx>
        <c:axId val="88414080"/>
        <c:scaling>
          <c:orientation val="minMax"/>
        </c:scaling>
        <c:delete val="0"/>
        <c:axPos val="l"/>
        <c:majorGridlines/>
        <c:numFmt formatCode="_-* #,##0\ _F_t_-;\-* #,##0\ _F_t_-;_-* &quot;-&quot;??\ _F_t_-;_-@_-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Calibri" pitchFamily="34" charset="0"/>
              </a:defRPr>
            </a:pPr>
            <a:endParaRPr lang="hu-HU"/>
          </a:p>
        </c:txPr>
        <c:crossAx val="884125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'1.dia'!$A$5</c:f>
              <c:strCache>
                <c:ptCount val="1"/>
                <c:pt idx="0">
                  <c:v>Társaságok száma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'1.dia'!$B$3:$E$3</c:f>
              <c:strCach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strCache>
            </c:strRef>
          </c:cat>
          <c:val>
            <c:numRef>
              <c:f>'1.dia'!$B$5:$E$5</c:f>
              <c:numCache>
                <c:formatCode>_-* #,##0\ _F_t_-;\-* #,##0\ _F_t_-;_-* "-"??\ _F_t_-;_-@_-</c:formatCode>
                <c:ptCount val="4"/>
                <c:pt idx="0">
                  <c:v>1940</c:v>
                </c:pt>
                <c:pt idx="1">
                  <c:v>1943</c:v>
                </c:pt>
                <c:pt idx="2">
                  <c:v>1916</c:v>
                </c:pt>
                <c:pt idx="3">
                  <c:v>1887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8766720"/>
        <c:axId val="88768512"/>
        <c:axId val="0"/>
      </c:bar3DChart>
      <c:catAx>
        <c:axId val="88766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Calibri" pitchFamily="34" charset="0"/>
              </a:defRPr>
            </a:pPr>
            <a:endParaRPr lang="hu-HU"/>
          </a:p>
        </c:txPr>
        <c:crossAx val="88768512"/>
        <c:crosses val="autoZero"/>
        <c:auto val="1"/>
        <c:lblAlgn val="ctr"/>
        <c:lblOffset val="100"/>
        <c:noMultiLvlLbl val="0"/>
      </c:catAx>
      <c:valAx>
        <c:axId val="88768512"/>
        <c:scaling>
          <c:orientation val="minMax"/>
        </c:scaling>
        <c:delete val="0"/>
        <c:axPos val="l"/>
        <c:majorGridlines/>
        <c:numFmt formatCode="_-* #,##0\ _F_t_-;\-* #,##0\ _F_t_-;_-* &quot;-&quot;??\ _F_t_-;_-@_-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Calibri" pitchFamily="34" charset="0"/>
              </a:defRPr>
            </a:pPr>
            <a:endParaRPr lang="hu-HU"/>
          </a:p>
        </c:txPr>
        <c:crossAx val="88766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 sz="1800" b="1" i="0" baseline="0" dirty="0"/>
              <a:t>A </a:t>
            </a:r>
            <a:r>
              <a:rPr lang="hu-HU" sz="1800" b="1" i="0" baseline="0" dirty="0" smtClean="0"/>
              <a:t>kiadott könyvvizsgálói </a:t>
            </a:r>
            <a:r>
              <a:rPr lang="hu-HU" sz="1800" b="1" i="0" baseline="0" dirty="0"/>
              <a:t>jelentések </a:t>
            </a:r>
            <a:r>
              <a:rPr lang="hu-HU" sz="1800" b="1" i="0" baseline="0" dirty="0" smtClean="0"/>
              <a:t>számának alakulása</a:t>
            </a:r>
            <a:endParaRPr lang="hu-HU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'2.dia'!$A$24</c:f>
              <c:strCache>
                <c:ptCount val="1"/>
                <c:pt idx="0">
                  <c:v>Big4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cat>
            <c:strRef>
              <c:f>'2.dia'!$B$23:$E$23</c:f>
              <c:strCach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strCache>
            </c:strRef>
          </c:cat>
          <c:val>
            <c:numRef>
              <c:f>'2.dia'!$B$24:$E$24</c:f>
              <c:numCache>
                <c:formatCode>_-* #,##0\ _F_t_-;\-* #,##0\ _F_t_-;_-* "-"??\ _F_t_-;_-@_-</c:formatCode>
                <c:ptCount val="4"/>
                <c:pt idx="0">
                  <c:v>3094</c:v>
                </c:pt>
                <c:pt idx="1">
                  <c:v>3123</c:v>
                </c:pt>
                <c:pt idx="2">
                  <c:v>3168</c:v>
                </c:pt>
                <c:pt idx="3">
                  <c:v>3036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'2.dia'!$A$25</c:f>
              <c:strCache>
                <c:ptCount val="1"/>
                <c:pt idx="0">
                  <c:v>Top 5-25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cat>
            <c:strRef>
              <c:f>'2.dia'!$B$23:$E$23</c:f>
              <c:strCach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strCache>
            </c:strRef>
          </c:cat>
          <c:val>
            <c:numRef>
              <c:f>'2.dia'!$B$25:$E$25</c:f>
              <c:numCache>
                <c:formatCode>_-* #,##0\ _F_t_-;\-* #,##0\ _F_t_-;_-* "-"??\ _F_t_-;_-@_-</c:formatCode>
                <c:ptCount val="4"/>
                <c:pt idx="0">
                  <c:v>2030</c:v>
                </c:pt>
                <c:pt idx="1">
                  <c:v>2009</c:v>
                </c:pt>
                <c:pt idx="2">
                  <c:v>1915</c:v>
                </c:pt>
                <c:pt idx="3">
                  <c:v>1875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'2.dia'!$A$26</c:f>
              <c:strCache>
                <c:ptCount val="1"/>
                <c:pt idx="0">
                  <c:v>Többi társaság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cat>
            <c:strRef>
              <c:f>'2.dia'!$B$23:$E$23</c:f>
              <c:strCach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strCache>
            </c:strRef>
          </c:cat>
          <c:val>
            <c:numRef>
              <c:f>'2.dia'!$B$26:$E$26</c:f>
              <c:numCache>
                <c:formatCode>_-* #,##0\ _F_t_-;\-* #,##0\ _F_t_-;_-* "-"??\ _F_t_-;_-@_-</c:formatCode>
                <c:ptCount val="4"/>
                <c:pt idx="0">
                  <c:v>27554</c:v>
                </c:pt>
                <c:pt idx="1">
                  <c:v>26330</c:v>
                </c:pt>
                <c:pt idx="2">
                  <c:v>21763</c:v>
                </c:pt>
                <c:pt idx="3">
                  <c:v>20606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'2.dia'!$A$27</c:f>
              <c:strCache>
                <c:ptCount val="1"/>
                <c:pt idx="0">
                  <c:v>Egyéni vállalkozók/tagok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cat>
            <c:strRef>
              <c:f>'2.dia'!$B$23:$E$23</c:f>
              <c:strCach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strCache>
            </c:strRef>
          </c:cat>
          <c:val>
            <c:numRef>
              <c:f>'2.dia'!$B$27:$E$27</c:f>
              <c:numCache>
                <c:formatCode>_-* #,##0\ _F_t_-;\-* #,##0\ _F_t_-;_-* "-"??\ _F_t_-;_-@_-</c:formatCode>
                <c:ptCount val="4"/>
                <c:pt idx="0">
                  <c:v>12418</c:v>
                </c:pt>
                <c:pt idx="1">
                  <c:v>11459</c:v>
                </c:pt>
                <c:pt idx="2">
                  <c:v>8701</c:v>
                </c:pt>
                <c:pt idx="3">
                  <c:v>7898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785280"/>
        <c:axId val="95175424"/>
      </c:lineChart>
      <c:catAx>
        <c:axId val="927852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Calibri" pitchFamily="34" charset="0"/>
              </a:defRPr>
            </a:pPr>
            <a:endParaRPr lang="hu-HU"/>
          </a:p>
        </c:txPr>
        <c:crossAx val="95175424"/>
        <c:crosses val="autoZero"/>
        <c:auto val="1"/>
        <c:lblAlgn val="ctr"/>
        <c:lblOffset val="100"/>
        <c:noMultiLvlLbl val="0"/>
      </c:catAx>
      <c:valAx>
        <c:axId val="95175424"/>
        <c:scaling>
          <c:orientation val="minMax"/>
        </c:scaling>
        <c:delete val="0"/>
        <c:axPos val="l"/>
        <c:numFmt formatCode="_-* #,##0\ _F_t_-;\-* #,##0\ _F_t_-;_-* &quot;-&quot;??\ _F_t_-;_-@_-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Calibri" pitchFamily="34" charset="0"/>
              </a:defRPr>
            </a:pPr>
            <a:endParaRPr lang="hu-HU"/>
          </a:p>
        </c:txPr>
        <c:crossAx val="92785280"/>
        <c:crosses val="autoZero"/>
        <c:crossBetween val="between"/>
      </c:valAx>
      <c:spPr>
        <a:ln w="57150"/>
      </c:spPr>
    </c:plotArea>
    <c:legend>
      <c:legendPos val="r"/>
      <c:layout/>
      <c:overlay val="0"/>
      <c:txPr>
        <a:bodyPr/>
        <a:lstStyle/>
        <a:p>
          <a:pPr>
            <a:defRPr sz="1400" b="1">
              <a:latin typeface="Calibri" pitchFamily="34" charset="0"/>
            </a:defRPr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'5.dia'!$A$4</c:f>
              <c:strCache>
                <c:ptCount val="1"/>
                <c:pt idx="0">
                  <c:v>Tagdíj 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cat>
            <c:strRef>
              <c:f>('5.dia'!$B$3:$E$3,'5.dia'!$G$3)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2014. tény</c:v>
                </c:pt>
              </c:strCache>
            </c:strRef>
          </c:cat>
          <c:val>
            <c:numRef>
              <c:f>('5.dia'!$B$4:$E$4,'5.dia'!$G$4)</c:f>
              <c:numCache>
                <c:formatCode>#,##0</c:formatCode>
                <c:ptCount val="5"/>
                <c:pt idx="0">
                  <c:v>270552</c:v>
                </c:pt>
                <c:pt idx="1">
                  <c:v>261714</c:v>
                </c:pt>
                <c:pt idx="2" formatCode="_-* #,##0\ _F_t_-;\-* #,##0\ _F_t_-;_-* &quot;-&quot;??\ _F_t_-;_-@_-">
                  <c:v>210214</c:v>
                </c:pt>
                <c:pt idx="3">
                  <c:v>203427</c:v>
                </c:pt>
                <c:pt idx="4">
                  <c:v>198660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'5.dia'!$A$5</c:f>
              <c:strCache>
                <c:ptCount val="1"/>
                <c:pt idx="0">
                  <c:v>Hozzájárulási díj 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cat>
            <c:strRef>
              <c:f>('5.dia'!$B$3:$E$3,'5.dia'!$G$3)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2014. tény</c:v>
                </c:pt>
              </c:strCache>
            </c:strRef>
          </c:cat>
          <c:val>
            <c:numRef>
              <c:f>('5.dia'!$B$5:$E$5,'5.dia'!$G$5)</c:f>
              <c:numCache>
                <c:formatCode>#,##0</c:formatCode>
                <c:ptCount val="5"/>
                <c:pt idx="0">
                  <c:v>431630</c:v>
                </c:pt>
                <c:pt idx="1">
                  <c:v>406346</c:v>
                </c:pt>
                <c:pt idx="2" formatCode="_-* #,##0\ _F_t_-;\-* #,##0\ _F_t_-;_-* &quot;-&quot;??\ _F_t_-;_-@_-">
                  <c:v>449480</c:v>
                </c:pt>
                <c:pt idx="3">
                  <c:v>413029</c:v>
                </c:pt>
                <c:pt idx="4">
                  <c:v>394882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'5.dia'!$A$6</c:f>
              <c:strCache>
                <c:ptCount val="1"/>
                <c:pt idx="0">
                  <c:v>Összesen 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cat>
            <c:strRef>
              <c:f>('5.dia'!$B$3:$E$3,'5.dia'!$G$3)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2014. tény</c:v>
                </c:pt>
              </c:strCache>
            </c:strRef>
          </c:cat>
          <c:val>
            <c:numRef>
              <c:f>('5.dia'!$B$6:$E$6,'5.dia'!$G$6)</c:f>
              <c:numCache>
                <c:formatCode>#,##0</c:formatCode>
                <c:ptCount val="5"/>
                <c:pt idx="0">
                  <c:v>702182</c:v>
                </c:pt>
                <c:pt idx="1">
                  <c:v>668060</c:v>
                </c:pt>
                <c:pt idx="2">
                  <c:v>659694</c:v>
                </c:pt>
                <c:pt idx="3">
                  <c:v>674977</c:v>
                </c:pt>
                <c:pt idx="4">
                  <c:v>593542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034304"/>
        <c:axId val="46061056"/>
      </c:lineChart>
      <c:catAx>
        <c:axId val="46034304"/>
        <c:scaling>
          <c:orientation val="minMax"/>
        </c:scaling>
        <c:delete val="0"/>
        <c:axPos val="b"/>
        <c:majorTickMark val="out"/>
        <c:minorTickMark val="none"/>
        <c:tickLblPos val="nextTo"/>
        <c:crossAx val="46061056"/>
        <c:crosses val="autoZero"/>
        <c:auto val="1"/>
        <c:lblAlgn val="ctr"/>
        <c:lblOffset val="100"/>
        <c:noMultiLvlLbl val="0"/>
      </c:catAx>
      <c:valAx>
        <c:axId val="4606105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460343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/>
              <a:t>Könyvvizsgálatból származó bevétel</a:t>
            </a:r>
            <a:r>
              <a:rPr lang="hu-HU" sz="1800" b="1" i="0" baseline="0"/>
              <a:t> alakulása</a:t>
            </a:r>
            <a:endParaRPr lang="en-US" sz="1800" b="1" i="0" baseline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'3.dia'!$A$30</c:f>
              <c:strCache>
                <c:ptCount val="1"/>
                <c:pt idx="0">
                  <c:v>Big4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cat>
            <c:strRef>
              <c:f>'3.dia'!$B$29:$E$29</c:f>
              <c:strCach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strCache>
            </c:strRef>
          </c:cat>
          <c:val>
            <c:numRef>
              <c:f>'3.dia'!$B$30:$E$30</c:f>
              <c:numCache>
                <c:formatCode>_-* #,##0\ _F_t_-;\-* #,##0\ _F_t_-;_-* "-"??\ _F_t_-;_-@_-</c:formatCode>
                <c:ptCount val="4"/>
                <c:pt idx="0">
                  <c:v>12238</c:v>
                </c:pt>
                <c:pt idx="1">
                  <c:v>12574</c:v>
                </c:pt>
                <c:pt idx="2">
                  <c:v>12929</c:v>
                </c:pt>
                <c:pt idx="3">
                  <c:v>12835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'3.dia'!$A$31</c:f>
              <c:strCache>
                <c:ptCount val="1"/>
                <c:pt idx="0">
                  <c:v>Top 5-25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cat>
            <c:strRef>
              <c:f>'3.dia'!$B$29:$E$29</c:f>
              <c:strCach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strCache>
            </c:strRef>
          </c:cat>
          <c:val>
            <c:numRef>
              <c:f>'3.dia'!$B$31:$E$31</c:f>
              <c:numCache>
                <c:formatCode>_-* #,##0\ _F_t_-;\-* #,##0\ _F_t_-;_-* "-"??\ _F_t_-;_-@_-</c:formatCode>
                <c:ptCount val="4"/>
                <c:pt idx="0">
                  <c:v>2797</c:v>
                </c:pt>
                <c:pt idx="1">
                  <c:v>2946</c:v>
                </c:pt>
                <c:pt idx="2">
                  <c:v>2832</c:v>
                </c:pt>
                <c:pt idx="3">
                  <c:v>2790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'3.dia'!$A$32</c:f>
              <c:strCache>
                <c:ptCount val="1"/>
                <c:pt idx="0">
                  <c:v>Többi társaság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cat>
            <c:strRef>
              <c:f>'3.dia'!$B$29:$E$29</c:f>
              <c:strCach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strCache>
            </c:strRef>
          </c:cat>
          <c:val>
            <c:numRef>
              <c:f>'3.dia'!$B$32:$E$32</c:f>
              <c:numCache>
                <c:formatCode>_-* #,##0\ _F_t_-;\-* #,##0\ _F_t_-;_-* "-"??\ _F_t_-;_-@_-</c:formatCode>
                <c:ptCount val="4"/>
                <c:pt idx="0">
                  <c:v>13804</c:v>
                </c:pt>
                <c:pt idx="1">
                  <c:v>13193</c:v>
                </c:pt>
                <c:pt idx="2">
                  <c:v>11969</c:v>
                </c:pt>
                <c:pt idx="3">
                  <c:v>11759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'3.dia'!$A$33</c:f>
              <c:strCache>
                <c:ptCount val="1"/>
                <c:pt idx="0">
                  <c:v>Egyéni vállalkozók/tagok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cat>
            <c:strRef>
              <c:f>'3.dia'!$B$29:$E$29</c:f>
              <c:strCach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strCache>
            </c:strRef>
          </c:cat>
          <c:val>
            <c:numRef>
              <c:f>'3.dia'!$B$33:$E$33</c:f>
              <c:numCache>
                <c:formatCode>_-* #,##0\ _F_t_-;\-* #,##0\ _F_t_-;_-* "-"??\ _F_t_-;_-@_-</c:formatCode>
                <c:ptCount val="4"/>
                <c:pt idx="0">
                  <c:v>4473</c:v>
                </c:pt>
                <c:pt idx="1">
                  <c:v>4761</c:v>
                </c:pt>
                <c:pt idx="2">
                  <c:v>3561</c:v>
                </c:pt>
                <c:pt idx="3">
                  <c:v>3605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'3.dia'!#HIV!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'3.dia'!$B$29:$E$29</c:f>
              <c:strCach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strCache>
            </c:strRef>
          </c:cat>
          <c:val>
            <c:numRef>
              <c:f>'3.dia'!#HIV!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206784"/>
        <c:axId val="49208320"/>
      </c:lineChart>
      <c:catAx>
        <c:axId val="49206784"/>
        <c:scaling>
          <c:orientation val="minMax"/>
        </c:scaling>
        <c:delete val="0"/>
        <c:axPos val="b"/>
        <c:majorTickMark val="out"/>
        <c:minorTickMark val="none"/>
        <c:tickLblPos val="nextTo"/>
        <c:crossAx val="49208320"/>
        <c:crosses val="autoZero"/>
        <c:auto val="1"/>
        <c:lblAlgn val="ctr"/>
        <c:lblOffset val="100"/>
        <c:noMultiLvlLbl val="0"/>
      </c:catAx>
      <c:valAx>
        <c:axId val="49208320"/>
        <c:scaling>
          <c:orientation val="minMax"/>
        </c:scaling>
        <c:delete val="0"/>
        <c:axPos val="l"/>
        <c:majorGridlines/>
        <c:numFmt formatCode="_-* #,##0\ _F_t_-;\-* #,##0\ _F_t_-;_-* &quot;-&quot;??\ _F_t_-;_-@_-" sourceLinked="1"/>
        <c:majorTickMark val="out"/>
        <c:minorTickMark val="none"/>
        <c:tickLblPos val="nextTo"/>
        <c:crossAx val="49206784"/>
        <c:crosses val="autoZero"/>
        <c:crossBetween val="between"/>
      </c:valAx>
    </c:plotArea>
    <c:legend>
      <c:legendPos val="r"/>
      <c:legendEntry>
        <c:idx val="4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400" b="1">
                    <a:solidFill>
                      <a:schemeClr val="tx1"/>
                    </a:solidFill>
                    <a:latin typeface="Calibri" pitchFamily="34" charset="0"/>
                  </a:defRPr>
                </a:pPr>
                <a:endParaRPr lang="hu-H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'4.dia'!$A$6:$A$9</c:f>
              <c:strCache>
                <c:ptCount val="4"/>
                <c:pt idx="0">
                  <c:v>0-200 mFt</c:v>
                </c:pt>
                <c:pt idx="1">
                  <c:v>200-300 mFt</c:v>
                </c:pt>
                <c:pt idx="2">
                  <c:v>300-500 mFt</c:v>
                </c:pt>
                <c:pt idx="3">
                  <c:v>500 mFt felett</c:v>
                </c:pt>
              </c:strCache>
            </c:strRef>
          </c:cat>
          <c:val>
            <c:numRef>
              <c:f>'4.dia'!$B$6:$B$9</c:f>
              <c:numCache>
                <c:formatCode>_-* #,##0\ _F_t_-;\-* #,##0\ _F_t_-;_-* "-"??\ _F_t_-;_-@_-</c:formatCode>
                <c:ptCount val="4"/>
                <c:pt idx="0">
                  <c:v>9810</c:v>
                </c:pt>
                <c:pt idx="1">
                  <c:v>4759</c:v>
                </c:pt>
                <c:pt idx="2">
                  <c:v>5826</c:v>
                </c:pt>
                <c:pt idx="3">
                  <c:v>12743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 b="1"/>
          </a:pPr>
          <a:endParaRPr lang="hu-H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F9730-032B-4902-B5A5-7F332CA7E0FD}" type="datetimeFigureOut">
              <a:rPr lang="hu-HU" smtClean="0"/>
              <a:pPr/>
              <a:t>2014.09.03.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1BE36-8DAB-438F-B62F-FB1A117E2FA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8748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69455-180E-463A-BF0F-E0AF5D151B69}" type="datetimeFigureOut">
              <a:rPr lang="hu-HU" smtClean="0"/>
              <a:pPr/>
              <a:t>2014.09.03.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BE07F-6B8F-4E59-92CD-AA0BCBA6BDB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693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altLang="hu-HU" smtClean="0"/>
          </a:p>
        </p:txBody>
      </p:sp>
      <p:sp>
        <p:nvSpPr>
          <p:cNvPr id="79876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5560AE-843A-4173-AFC0-9EE784E43749}" type="slidenum">
              <a:rPr lang="hu-HU" smtClean="0"/>
              <a:pPr>
                <a:defRPr/>
              </a:pPr>
              <a:t>10</a:t>
            </a:fld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269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79512" y="6381328"/>
            <a:ext cx="8784976" cy="365125"/>
          </a:xfrm>
        </p:spPr>
        <p:txBody>
          <a:bodyPr/>
          <a:lstStyle>
            <a:lvl1pPr algn="ctr">
              <a:defRPr/>
            </a:lvl1pPr>
          </a:lstStyle>
          <a:p>
            <a:fld id="{5E72C6D5-7F88-4D5F-84BC-22BAAAD88EB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79512" y="6381328"/>
            <a:ext cx="8784976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5E72C6D5-7F88-4D5F-84BC-22BAAAD88EB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79512" y="6381328"/>
            <a:ext cx="8784976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5E72C6D5-7F88-4D5F-84BC-22BAAAD88EB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79512" y="6381328"/>
            <a:ext cx="8784976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5E72C6D5-7F88-4D5F-84BC-22BAAAD88EB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72C6D5-7F88-4D5F-84BC-22BAAAD88EB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79512" y="6381328"/>
            <a:ext cx="8784976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5E72C6D5-7F88-4D5F-84BC-22BAAAD88EB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79512" y="6381328"/>
            <a:ext cx="8784976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5E72C6D5-7F88-4D5F-84BC-22BAAAD88EB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79512" y="6381328"/>
            <a:ext cx="8784976" cy="365125"/>
          </a:xfrm>
        </p:spPr>
        <p:txBody>
          <a:bodyPr/>
          <a:lstStyle>
            <a:lvl1pPr algn="ctr">
              <a:defRPr/>
            </a:lvl1pPr>
          </a:lstStyle>
          <a:p>
            <a:fld id="{5E72C6D5-7F88-4D5F-84BC-22BAAAD88EB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79512" y="6381328"/>
            <a:ext cx="8784976" cy="365125"/>
          </a:xfrm>
        </p:spPr>
        <p:txBody>
          <a:bodyPr/>
          <a:lstStyle>
            <a:lvl1pPr algn="ctr">
              <a:defRPr/>
            </a:lvl1pPr>
          </a:lstStyle>
          <a:p>
            <a:fld id="{5E72C6D5-7F88-4D5F-84BC-22BAAAD88EB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179512" y="6381328"/>
            <a:ext cx="8784976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5E72C6D5-7F88-4D5F-84BC-22BAAAD88EB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u.wikipedia.org/w/index.php?title=F%C3%A1jl:Dunakanyar.panorama.jpg&amp;filetimestamp=20080702183953&amp;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2967087"/>
            <a:ext cx="777240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u-HU" sz="3600" b="1" dirty="0" smtClean="0">
                <a:solidFill>
                  <a:srgbClr val="FF9900"/>
                </a:solidFill>
              </a:rPr>
              <a:t>XXII. Országos Könyvvizsgálói Konferencia</a:t>
            </a:r>
            <a:r>
              <a:rPr lang="hu-HU" sz="3600" b="1" dirty="0" smtClean="0">
                <a:solidFill>
                  <a:srgbClr val="FFFF00"/>
                </a:solidFill>
              </a:rPr>
              <a:t/>
            </a:r>
            <a:br>
              <a:rPr lang="hu-HU" sz="3600" b="1" dirty="0" smtClean="0">
                <a:solidFill>
                  <a:srgbClr val="FFFF00"/>
                </a:solidFill>
              </a:rPr>
            </a:br>
            <a:r>
              <a:rPr lang="hu-HU" sz="3600" b="1" dirty="0" smtClean="0">
                <a:solidFill>
                  <a:srgbClr val="FFFF00"/>
                </a:solidFill>
              </a:rPr>
              <a:t> </a:t>
            </a:r>
            <a:r>
              <a:rPr lang="hu-HU" sz="2800" b="1" dirty="0" smtClean="0">
                <a:solidFill>
                  <a:srgbClr val="FFC000"/>
                </a:solidFill>
              </a:rPr>
              <a:t>2014. szeptember 4-5. Visegrád</a:t>
            </a:r>
            <a:r>
              <a:rPr lang="hu-HU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hu-HU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hu-HU" sz="2400" b="1" dirty="0" smtClean="0"/>
              <a:t> </a:t>
            </a:r>
            <a:br>
              <a:rPr lang="hu-HU" sz="2400" b="1" dirty="0" smtClean="0"/>
            </a:br>
            <a:r>
              <a:rPr lang="hu-HU" sz="3600" b="1" i="1" dirty="0" smtClean="0"/>
              <a:t>„Könyvvizsgálat és felelősség - felelős könyvvizsgálat" </a:t>
            </a:r>
            <a:endParaRPr lang="hu-HU" sz="4000" b="1" i="1" dirty="0" smtClean="0"/>
          </a:p>
        </p:txBody>
      </p:sp>
      <p:sp>
        <p:nvSpPr>
          <p:cNvPr id="3" name="Téglalap 2"/>
          <p:cNvSpPr/>
          <p:nvPr/>
        </p:nvSpPr>
        <p:spPr>
          <a:xfrm>
            <a:off x="-36512" y="6095037"/>
            <a:ext cx="95770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>
                <a:solidFill>
                  <a:schemeClr val="accent5">
                    <a:lumMod val="75000"/>
                  </a:schemeClr>
                </a:solidFill>
              </a:rPr>
              <a:t>„Soha egyetlen hópehely sem érzi magát felelősnek </a:t>
            </a:r>
            <a:r>
              <a:rPr lang="hu-HU" b="1" i="1" dirty="0" smtClean="0">
                <a:solidFill>
                  <a:schemeClr val="accent5">
                    <a:lumMod val="75000"/>
                  </a:schemeClr>
                </a:solidFill>
              </a:rPr>
              <a:t>egy </a:t>
            </a:r>
            <a:r>
              <a:rPr lang="hu-HU" b="1" i="1" dirty="0">
                <a:solidFill>
                  <a:schemeClr val="accent5">
                    <a:lumMod val="75000"/>
                  </a:schemeClr>
                </a:solidFill>
              </a:rPr>
              <a:t>lavinában.” </a:t>
            </a:r>
          </a:p>
          <a:p>
            <a:r>
              <a:rPr lang="hu-HU" b="1" i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                           (</a:t>
            </a:r>
            <a:r>
              <a:rPr lang="hu-HU" b="1" i="1" dirty="0">
                <a:solidFill>
                  <a:schemeClr val="accent5">
                    <a:lumMod val="75000"/>
                  </a:schemeClr>
                </a:solidFill>
              </a:rPr>
              <a:t>David </a:t>
            </a:r>
            <a:r>
              <a:rPr lang="hu-HU" b="1" i="1" dirty="0" err="1">
                <a:solidFill>
                  <a:schemeClr val="accent5">
                    <a:lumMod val="75000"/>
                  </a:schemeClr>
                </a:solidFill>
              </a:rPr>
              <a:t>Vaughan</a:t>
            </a:r>
            <a:r>
              <a:rPr lang="hu-HU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hu-HU" b="1" i="1" dirty="0" err="1">
                <a:solidFill>
                  <a:schemeClr val="accent5">
                    <a:lumMod val="75000"/>
                  </a:schemeClr>
                </a:solidFill>
              </a:rPr>
              <a:t>Icke</a:t>
            </a:r>
            <a:r>
              <a:rPr lang="hu-HU" b="1" i="1" dirty="0">
                <a:solidFill>
                  <a:schemeClr val="accent5">
                    <a:lumMod val="75000"/>
                  </a:schemeClr>
                </a:solidFill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unakanyar.panoram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80728"/>
            <a:ext cx="914400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179388" y="6453188"/>
            <a:ext cx="395287" cy="2873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2DF8EA4-90C1-4D3C-9394-74EFDEA2F8D7}" type="slidenum">
              <a:rPr lang="hu-HU" smtClean="0"/>
              <a:pPr>
                <a:defRPr/>
              </a:pPr>
              <a:t>10</a:t>
            </a:fld>
            <a:endParaRPr lang="hu-HU" smtClean="0"/>
          </a:p>
        </p:txBody>
      </p:sp>
      <p:sp>
        <p:nvSpPr>
          <p:cNvPr id="47109" name="Rectangle 3"/>
          <p:cNvSpPr>
            <a:spLocks noChangeArrowheads="1"/>
          </p:cNvSpPr>
          <p:nvPr/>
        </p:nvSpPr>
        <p:spPr bwMode="auto">
          <a:xfrm>
            <a:off x="468313" y="981075"/>
            <a:ext cx="8424862" cy="4400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hu-HU" altLang="hu-HU" sz="4000" b="1" dirty="0">
                <a:solidFill>
                  <a:srgbClr val="2C403B"/>
                </a:solidFill>
              </a:rPr>
              <a:t>KÖSZÖNÖM MEGTISZTELŐ </a:t>
            </a:r>
            <a:r>
              <a:rPr lang="hu-HU" altLang="hu-HU" sz="4000" b="1" dirty="0" smtClean="0">
                <a:solidFill>
                  <a:srgbClr val="2C403B"/>
                </a:solidFill>
              </a:rPr>
              <a:t>FIGYELMÜKET!</a:t>
            </a:r>
            <a:endParaRPr lang="hu-HU" altLang="hu-HU" sz="4000" b="1" dirty="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hu-HU" altLang="hu-HU" sz="4000" b="1" dirty="0">
              <a:solidFill>
                <a:srgbClr val="FFFF00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hu-HU" altLang="hu-HU" sz="4000" b="1" dirty="0">
                <a:solidFill>
                  <a:srgbClr val="FFFF00"/>
                </a:solidFill>
              </a:rPr>
              <a:t>HASZNOS IDŐTÖLTÉST, EREDMÉNYES KONFERENCIÁT KÍVÁNOK!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34925" y="69006"/>
            <a:ext cx="9406742" cy="56015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Felelősek vagyunk </a:t>
            </a:r>
          </a:p>
          <a:p>
            <a:pPr marL="514350" indent="-514350">
              <a:defRPr/>
            </a:pPr>
            <a:endParaRPr lang="hu-H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defRPr/>
            </a:pPr>
            <a:r>
              <a:rPr lang="hu-H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a </a:t>
            </a:r>
            <a:r>
              <a:rPr lang="hu-H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döntéseinkért </a:t>
            </a:r>
            <a:r>
              <a:rPr lang="hu-H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ne az érzéseink, hanem a </a:t>
            </a:r>
          </a:p>
          <a:p>
            <a:pPr marL="514350" indent="-514350">
              <a:defRPr/>
            </a:pPr>
            <a:r>
              <a:rPr lang="hu-H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u-H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dokumentált </a:t>
            </a:r>
            <a:r>
              <a:rPr lang="hu-H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meggyőződésünk alapján döntsünk</a:t>
            </a:r>
            <a:r>
              <a:rPr lang="hu-H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hu-HU" sz="24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hu-HU" sz="2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hu-HU" sz="1200" dirty="0" smtClean="0">
              <a:latin typeface="Arial" pitchFamily="34" charset="0"/>
              <a:cs typeface="Arial" pitchFamily="34" charset="0"/>
            </a:endParaRPr>
          </a:p>
          <a:p>
            <a:endParaRPr lang="hu-H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hu-HU" sz="1200" dirty="0" smtClean="0">
              <a:latin typeface="Arial" pitchFamily="34" charset="0"/>
              <a:cs typeface="Arial" pitchFamily="34" charset="0"/>
            </a:endParaRPr>
          </a:p>
          <a:p>
            <a:endParaRPr lang="hu-H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hu-H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hu-HU" sz="1200" dirty="0">
              <a:latin typeface="Arial" pitchFamily="34" charset="0"/>
              <a:cs typeface="Arial" pitchFamily="34" charset="0"/>
            </a:endParaRPr>
          </a:p>
          <a:p>
            <a:endParaRPr lang="hu-H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defRPr/>
            </a:pPr>
            <a:r>
              <a:rPr lang="hu-H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a szavainkért</a:t>
            </a:r>
            <a:r>
              <a:rPr lang="hu-H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hu-H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csak </a:t>
            </a:r>
            <a:r>
              <a:rPr lang="hu-H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akkor szóljunk, ha az a </a:t>
            </a:r>
            <a:endParaRPr lang="hu-HU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defRPr/>
            </a:pPr>
            <a:r>
              <a:rPr lang="hu-H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másikat </a:t>
            </a:r>
            <a:r>
              <a:rPr lang="hu-H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építi és </a:t>
            </a:r>
            <a:r>
              <a:rPr lang="hu-H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á</a:t>
            </a:r>
            <a:r>
              <a:rPr lang="hu-H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ldás </a:t>
            </a:r>
            <a:r>
              <a:rPr lang="hu-H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hallgatni azt</a:t>
            </a:r>
            <a:r>
              <a:rPr lang="hu-H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514350" indent="-514350">
              <a:defRPr/>
            </a:pPr>
            <a:endParaRPr lang="hu-HU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defRPr/>
            </a:pPr>
            <a:endParaRPr lang="hu-HU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467544" y="2047394"/>
            <a:ext cx="8352928" cy="954107"/>
          </a:xfrm>
          <a:prstGeom prst="rect">
            <a:avLst/>
          </a:prstGeom>
          <a:solidFill>
            <a:srgbClr val="578279"/>
          </a:solidFill>
        </p:spPr>
        <p:txBody>
          <a:bodyPr wrap="square">
            <a:spAutoFit/>
          </a:bodyPr>
          <a:lstStyle/>
          <a:p>
            <a:r>
              <a:rPr lang="hu-HU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„A szabadság azt jelenti, hogy felelősséget vállalunk döntéseinkért.” </a:t>
            </a:r>
            <a:r>
              <a:rPr lang="hu-H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24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Irvin</a:t>
            </a:r>
            <a:r>
              <a:rPr lang="hu-H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David </a:t>
            </a:r>
            <a:r>
              <a:rPr lang="hu-HU" sz="24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Yalom</a:t>
            </a:r>
            <a:r>
              <a:rPr lang="hu-H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hu-H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395536" y="4707141"/>
            <a:ext cx="8352928" cy="954107"/>
          </a:xfrm>
          <a:prstGeom prst="rect">
            <a:avLst/>
          </a:prstGeom>
          <a:solidFill>
            <a:srgbClr val="578279"/>
          </a:solidFill>
        </p:spPr>
        <p:txBody>
          <a:bodyPr wrap="square">
            <a:spAutoFit/>
          </a:bodyPr>
          <a:lstStyle/>
          <a:p>
            <a:pPr marL="514350" indent="-514350">
              <a:defRPr/>
            </a:pPr>
            <a:r>
              <a:rPr lang="hu-HU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hu-HU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Legyünk késedelmesek a szólásra és gyorsak</a:t>
            </a:r>
          </a:p>
          <a:p>
            <a:pPr marL="514350" indent="-514350">
              <a:defRPr/>
            </a:pPr>
            <a:r>
              <a:rPr lang="hu-HU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hallásra!” </a:t>
            </a:r>
            <a:r>
              <a:rPr lang="hu-HU" sz="20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(Jakab 1:19)</a:t>
            </a:r>
            <a:endParaRPr lang="hu-HU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-36512" y="106754"/>
            <a:ext cx="9405139" cy="48936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Felelősek vagyunk </a:t>
            </a:r>
          </a:p>
          <a:p>
            <a:pPr marL="514350" indent="-514350">
              <a:defRPr/>
            </a:pPr>
            <a:endParaRPr lang="hu-H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defRPr/>
            </a:pPr>
            <a:r>
              <a:rPr lang="hu-H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a </a:t>
            </a:r>
            <a:r>
              <a:rPr lang="hu-H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cselekedeteinkért </a:t>
            </a:r>
            <a:r>
              <a:rPr lang="hu-H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tetteink hatással vannak  </a:t>
            </a:r>
          </a:p>
          <a:p>
            <a:pPr marL="514350" indent="-514350">
              <a:defRPr/>
            </a:pPr>
            <a:r>
              <a:rPr lang="hu-H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u-H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mások életére. </a:t>
            </a:r>
            <a:r>
              <a:rPr lang="hu-HU" sz="2800" dirty="0" smtClean="0">
                <a:latin typeface="Arial" pitchFamily="34" charset="0"/>
                <a:cs typeface="Arial" pitchFamily="34" charset="0"/>
              </a:rPr>
              <a:t>Körültekintés, gondosság, alaposság!</a:t>
            </a:r>
          </a:p>
          <a:p>
            <a:pPr marL="514350" indent="-514350">
              <a:defRPr/>
            </a:pPr>
            <a:r>
              <a:rPr lang="hu-H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hu-H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Fegyelmi </a:t>
            </a:r>
            <a:r>
              <a:rPr lang="hu-H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(szakmai) és </a:t>
            </a:r>
            <a:r>
              <a:rPr lang="hu-H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kártérítési </a:t>
            </a:r>
            <a:r>
              <a:rPr lang="hu-H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(anyagi) felelősség</a:t>
            </a:r>
          </a:p>
          <a:p>
            <a:pPr marL="514350" indent="-514350">
              <a:defRPr/>
            </a:pPr>
            <a:endParaRPr lang="hu-H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defRPr/>
            </a:pPr>
            <a:endParaRPr lang="hu-HU" sz="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defRPr/>
            </a:pPr>
            <a:endParaRPr lang="hu-HU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defRPr/>
            </a:pPr>
            <a:endParaRPr lang="hu-HU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defRPr/>
            </a:pPr>
            <a:endParaRPr lang="hu-HU" sz="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defRPr/>
            </a:pPr>
            <a:endParaRPr lang="hu-HU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defRPr/>
            </a:pPr>
            <a:endParaRPr lang="hu-HU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defRPr/>
            </a:pPr>
            <a:endParaRPr lang="hu-HU" sz="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defRPr/>
            </a:pPr>
            <a:endParaRPr lang="hu-HU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defRPr/>
            </a:pPr>
            <a:endParaRPr lang="hu-HU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defRPr/>
            </a:pPr>
            <a:r>
              <a:rPr lang="hu-H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hu-H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gondolatainkért </a:t>
            </a:r>
            <a:r>
              <a:rPr lang="hu-H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kontroláljuk és ítéljük meg </a:t>
            </a:r>
          </a:p>
          <a:p>
            <a:pPr marL="514350" indent="-514350">
              <a:defRPr/>
            </a:pPr>
            <a:r>
              <a:rPr lang="hu-H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a kapott információkat, impulzusokat.</a:t>
            </a:r>
          </a:p>
        </p:txBody>
      </p:sp>
      <p:sp>
        <p:nvSpPr>
          <p:cNvPr id="7" name="Téglalap 6"/>
          <p:cNvSpPr/>
          <p:nvPr/>
        </p:nvSpPr>
        <p:spPr>
          <a:xfrm>
            <a:off x="395536" y="4869160"/>
            <a:ext cx="8352928" cy="1384995"/>
          </a:xfrm>
          <a:prstGeom prst="rect">
            <a:avLst/>
          </a:prstGeom>
          <a:solidFill>
            <a:srgbClr val="578279"/>
          </a:solidFill>
        </p:spPr>
        <p:txBody>
          <a:bodyPr wrap="square">
            <a:spAutoFit/>
          </a:bodyPr>
          <a:lstStyle/>
          <a:p>
            <a:r>
              <a:rPr lang="hu-HU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„Nem  az a fontos, hogy milyen hibát követ el valaki  az életében, hanem az, hogy vállalja-e érte a felelősséget.” </a:t>
            </a:r>
            <a:r>
              <a:rPr lang="hu-HU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(Wass Albert)</a:t>
            </a:r>
            <a:endParaRPr lang="hu-H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395536" y="2564904"/>
            <a:ext cx="8352928" cy="954107"/>
          </a:xfrm>
          <a:prstGeom prst="rect">
            <a:avLst/>
          </a:prstGeom>
          <a:solidFill>
            <a:srgbClr val="578279"/>
          </a:solidFill>
        </p:spPr>
        <p:txBody>
          <a:bodyPr wrap="square">
            <a:spAutoFit/>
          </a:bodyPr>
          <a:lstStyle/>
          <a:p>
            <a:pPr marL="514350" indent="-514350">
              <a:defRPr/>
            </a:pPr>
            <a:r>
              <a:rPr lang="hu-HU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„Egy angyal onnan ismerhető meg, hogy</a:t>
            </a:r>
          </a:p>
          <a:p>
            <a:pPr marL="514350" indent="-514350">
              <a:defRPr/>
            </a:pPr>
            <a:r>
              <a:rPr lang="hu-HU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felelősséget érez minden tettéért.” </a:t>
            </a:r>
            <a:r>
              <a:rPr lang="hu-H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(Müller Péter)</a:t>
            </a:r>
            <a:endParaRPr lang="hu-HU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611560" y="5253007"/>
            <a:ext cx="9036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i="1" dirty="0" smtClean="0"/>
              <a:t>„A</a:t>
            </a:r>
            <a:r>
              <a:rPr lang="hu-HU" sz="2400" b="1" dirty="0" smtClean="0"/>
              <a:t> kamara érdekérvényesítő képességének legdurvább mélypontja </a:t>
            </a:r>
            <a:r>
              <a:rPr lang="hu-HU" sz="2400" b="1" i="1" dirty="0" smtClean="0"/>
              <a:t>közfelügyeleti hatóság adatszolgáltatási kötelezettség előírása.”</a:t>
            </a:r>
            <a:endParaRPr lang="hu-HU" sz="2400" b="1" dirty="0"/>
          </a:p>
        </p:txBody>
      </p:sp>
      <p:sp>
        <p:nvSpPr>
          <p:cNvPr id="5" name="Téglalap 4"/>
          <p:cNvSpPr/>
          <p:nvPr/>
        </p:nvSpPr>
        <p:spPr>
          <a:xfrm>
            <a:off x="1763688" y="31264"/>
            <a:ext cx="763284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hu-H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közfelügyeleti hatóság viseli a </a:t>
            </a:r>
            <a:r>
              <a:rPr lang="hu-H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végső felelősséget </a:t>
            </a:r>
            <a:r>
              <a:rPr lang="hu-H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könyvvizsgálók nyilvántartása, standardok elfogadása, továbbképzés, minőségbiztosítás és fegyelmi rendszer </a:t>
            </a:r>
            <a:r>
              <a:rPr lang="hu-H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felügyelete tekintetében</a:t>
            </a:r>
            <a:r>
              <a:rPr lang="hu-H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</a:t>
            </a:r>
          </a:p>
          <a:p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2006/43 EK irányelv 32. cikk (4</a:t>
            </a:r>
            <a:r>
              <a:rPr lang="hu-H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hu-H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537/2014/EU </a:t>
            </a:r>
            <a:r>
              <a:rPr lang="hu-H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rendelet</a:t>
            </a:r>
            <a:r>
              <a:rPr lang="hu-H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6" descr="98977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63688" cy="22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églalap 6"/>
          <p:cNvSpPr/>
          <p:nvPr/>
        </p:nvSpPr>
        <p:spPr>
          <a:xfrm>
            <a:off x="107504" y="2924944"/>
            <a:ext cx="91450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smtClean="0">
                <a:latin typeface="Arial" pitchFamily="34" charset="0"/>
                <a:cs typeface="Arial" pitchFamily="34" charset="0"/>
              </a:rPr>
              <a:t>A közfelügyeleti hatóság (KKB) </a:t>
            </a:r>
            <a:r>
              <a:rPr lang="hu-HU" sz="2800" b="1" dirty="0" smtClean="0">
                <a:latin typeface="Arial" pitchFamily="34" charset="0"/>
                <a:cs typeface="Arial" pitchFamily="34" charset="0"/>
              </a:rPr>
              <a:t>vizsgálja</a:t>
            </a:r>
            <a:r>
              <a:rPr lang="hu-HU" sz="2800" dirty="0" smtClean="0">
                <a:latin typeface="Arial" pitchFamily="34" charset="0"/>
                <a:cs typeface="Arial" pitchFamily="34" charset="0"/>
              </a:rPr>
              <a:t> és </a:t>
            </a:r>
            <a:r>
              <a:rPr lang="hu-HU" sz="2800" b="1" dirty="0" smtClean="0">
                <a:latin typeface="Arial" pitchFamily="34" charset="0"/>
                <a:cs typeface="Arial" pitchFamily="34" charset="0"/>
              </a:rPr>
              <a:t>értékeli</a:t>
            </a:r>
            <a:r>
              <a:rPr lang="hu-HU" sz="2800" dirty="0" smtClean="0">
                <a:latin typeface="Arial" pitchFamily="34" charset="0"/>
                <a:cs typeface="Arial" pitchFamily="34" charset="0"/>
              </a:rPr>
              <a:t> a könyvvizsgálói közfelügyeleti rendszer részelemeit.</a:t>
            </a:r>
          </a:p>
          <a:p>
            <a:r>
              <a:rPr lang="hu-HU" sz="2800" dirty="0" smtClean="0">
                <a:latin typeface="Arial" pitchFamily="34" charset="0"/>
                <a:cs typeface="Arial" pitchFamily="34" charset="0"/>
              </a:rPr>
              <a:t>A teljes minőségbiztosítási rendszer  működéséért a </a:t>
            </a:r>
            <a:r>
              <a:rPr lang="hu-H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végső felelősséget </a:t>
            </a:r>
            <a:r>
              <a:rPr lang="hu-HU" sz="2800" dirty="0" smtClean="0">
                <a:latin typeface="Arial" pitchFamily="34" charset="0"/>
                <a:cs typeface="Arial" pitchFamily="34" charset="0"/>
              </a:rPr>
              <a:t>a közfelügyeleti hatóság viseli.            </a:t>
            </a:r>
          </a:p>
          <a:p>
            <a:r>
              <a:rPr lang="hu-HU" sz="2800" b="1" i="1" dirty="0" smtClean="0">
                <a:latin typeface="Arial" pitchFamily="34" charset="0"/>
                <a:cs typeface="Arial" pitchFamily="34" charset="0"/>
              </a:rPr>
              <a:t>                                                </a:t>
            </a:r>
            <a:r>
              <a:rPr lang="hu-HU" sz="2400" i="1" dirty="0" smtClean="0">
                <a:latin typeface="Arial" pitchFamily="34" charset="0"/>
                <a:cs typeface="Arial" pitchFamily="34" charset="0"/>
              </a:rPr>
              <a:t>(Kkt. 189. § </a:t>
            </a:r>
            <a:r>
              <a:rPr lang="hu-HU" sz="2400" i="1" dirty="0">
                <a:latin typeface="Arial" pitchFamily="34" charset="0"/>
                <a:cs typeface="Arial" pitchFamily="34" charset="0"/>
              </a:rPr>
              <a:t>+</a:t>
            </a:r>
            <a:r>
              <a:rPr lang="hu-HU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400" i="1" dirty="0" smtClean="0">
                <a:latin typeface="Arial" pitchFamily="34" charset="0"/>
                <a:cs typeface="Arial" pitchFamily="34" charset="0"/>
              </a:rPr>
              <a:t>indoklása)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940966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2C403B"/>
                </a:solidFill>
                <a:latin typeface="Calibri" pitchFamily="34" charset="0"/>
              </a:rPr>
              <a:t>A könyvvizsgálati piac alakulása</a:t>
            </a:r>
            <a:endParaRPr lang="hu-HU" sz="4000" b="1" dirty="0">
              <a:solidFill>
                <a:srgbClr val="2C403B"/>
              </a:solidFill>
              <a:latin typeface="Calibri" pitchFamily="34" charset="0"/>
            </a:endParaRPr>
          </a:p>
        </p:txBody>
      </p:sp>
      <p:graphicFrame>
        <p:nvGraphicFramePr>
          <p:cNvPr id="18" name="Diagram 17"/>
          <p:cNvGraphicFramePr/>
          <p:nvPr/>
        </p:nvGraphicFramePr>
        <p:xfrm>
          <a:off x="179512" y="2636912"/>
          <a:ext cx="4572000" cy="171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Diagram 19"/>
          <p:cNvGraphicFramePr/>
          <p:nvPr/>
        </p:nvGraphicFramePr>
        <p:xfrm>
          <a:off x="179512" y="4293096"/>
          <a:ext cx="4581525" cy="1964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Diagram 20"/>
          <p:cNvGraphicFramePr/>
          <p:nvPr/>
        </p:nvGraphicFramePr>
        <p:xfrm>
          <a:off x="4427984" y="4365104"/>
          <a:ext cx="4572000" cy="1930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Táblázat 7"/>
          <p:cNvGraphicFramePr>
            <a:graphicFrameLocks noGrp="1"/>
          </p:cNvGraphicFramePr>
          <p:nvPr/>
        </p:nvGraphicFramePr>
        <p:xfrm>
          <a:off x="251520" y="692696"/>
          <a:ext cx="8640961" cy="1828800"/>
        </p:xfrm>
        <a:graphic>
          <a:graphicData uri="http://schemas.openxmlformats.org/drawingml/2006/table">
            <a:tbl>
              <a:tblPr/>
              <a:tblGrid>
                <a:gridCol w="3744416"/>
                <a:gridCol w="935701"/>
                <a:gridCol w="935701"/>
                <a:gridCol w="935701"/>
                <a:gridCol w="935701"/>
                <a:gridCol w="1153741"/>
              </a:tblGrid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2C403B"/>
                          </a:solidFill>
                          <a:latin typeface="Calibri"/>
                        </a:rPr>
                        <a:t>Megnevezés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2C403B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2C403B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2C403B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2C403B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>
                          <a:solidFill>
                            <a:srgbClr val="2C403B"/>
                          </a:solidFill>
                          <a:latin typeface="Calibri"/>
                        </a:rPr>
                        <a:t>2013/2010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Aktív </a:t>
                      </a:r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könyvvizsgálók száma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3 335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3 247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3 096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2 978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-10,7%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Társaságok száma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1 940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1 943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1 916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1 887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-2,7%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Jelentések 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száma (2008-55e-65%)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 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096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 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921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 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547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 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415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-25,9%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- ebből költségvetési intézményé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1 109</a:t>
                      </a:r>
                      <a:endParaRPr lang="hu-HU" sz="20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1 134</a:t>
                      </a:r>
                      <a:endParaRPr lang="hu-HU" sz="20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1 018</a:t>
                      </a:r>
                      <a:endParaRPr lang="hu-HU" sz="20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 599</a:t>
                      </a:r>
                      <a:endParaRPr lang="hu-HU" sz="20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-46,0%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Könyvvizsgálati árbevétel (</a:t>
                      </a:r>
                      <a:r>
                        <a:rPr lang="hu-H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mFt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 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342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 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021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 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771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 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464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-8,4%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4427984" y="2636912"/>
          <a:ext cx="4572000" cy="171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143000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2C403B"/>
                </a:solidFill>
                <a:latin typeface="Calibri" pitchFamily="34" charset="0"/>
              </a:rPr>
              <a:t>A könyvvizsgálati piac alakulása 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939722"/>
              </p:ext>
            </p:extLst>
          </p:nvPr>
        </p:nvGraphicFramePr>
        <p:xfrm>
          <a:off x="107504" y="620688"/>
          <a:ext cx="8892478" cy="1865424"/>
        </p:xfrm>
        <a:graphic>
          <a:graphicData uri="http://schemas.openxmlformats.org/drawingml/2006/table">
            <a:tbl>
              <a:tblPr/>
              <a:tblGrid>
                <a:gridCol w="3528392"/>
                <a:gridCol w="936104"/>
                <a:gridCol w="936104"/>
                <a:gridCol w="864096"/>
                <a:gridCol w="864096"/>
                <a:gridCol w="1763686"/>
              </a:tblGrid>
              <a:tr h="213645"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2C403B"/>
                          </a:solidFill>
                          <a:latin typeface="Calibri"/>
                        </a:rPr>
                        <a:t>Jelentések </a:t>
                      </a:r>
                      <a:r>
                        <a:rPr lang="hu-HU" sz="2000" b="1" i="0" u="none" strike="noStrike" dirty="0" smtClean="0">
                          <a:solidFill>
                            <a:srgbClr val="2C403B"/>
                          </a:solidFill>
                          <a:latin typeface="Calibri"/>
                        </a:rPr>
                        <a:t>száma/</a:t>
                      </a:r>
                      <a:r>
                        <a:rPr lang="hu-H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Megoszlása</a:t>
                      </a:r>
                      <a:endParaRPr lang="hu-H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104" marR="6104" marT="6104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2C403B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2C403B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2C403B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2C403B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2C403B"/>
                          </a:solidFill>
                          <a:latin typeface="Calibri"/>
                        </a:rPr>
                        <a:t>2013/2010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13645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i="0" u="none" strike="noStrike" dirty="0" smtClean="0">
                          <a:solidFill>
                            <a:srgbClr val="2C403B"/>
                          </a:solidFill>
                          <a:latin typeface="Calibri"/>
                        </a:rPr>
                        <a:t>Big4    </a:t>
                      </a:r>
                      <a:r>
                        <a:rPr lang="hu-HU" sz="20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              (6,9 – </a:t>
                      </a:r>
                      <a:r>
                        <a:rPr lang="hu-HU" sz="2000" b="1" i="0" u="none" strike="noStrike" dirty="0" err="1" smtClean="0">
                          <a:solidFill>
                            <a:srgbClr val="C00000"/>
                          </a:solidFill>
                          <a:latin typeface="Calibri"/>
                        </a:rPr>
                        <a:t>9</a:t>
                      </a:r>
                      <a:r>
                        <a:rPr lang="hu-HU" sz="20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,1%)</a:t>
                      </a:r>
                      <a:endParaRPr lang="hu-HU" sz="20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6104" marR="6104" marT="6104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3 094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3 123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3 168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3 036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(-58)      -1,9</a:t>
                      </a:r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</a:tr>
              <a:tr h="213645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Top 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5-25           </a:t>
                      </a:r>
                      <a:r>
                        <a:rPr lang="hu-HU" sz="20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(4,5 – </a:t>
                      </a:r>
                      <a:r>
                        <a:rPr lang="hu-HU" sz="2000" b="1" i="0" u="none" strike="noStrike" dirty="0" err="1" smtClean="0">
                          <a:solidFill>
                            <a:srgbClr val="C00000"/>
                          </a:solidFill>
                          <a:latin typeface="Calibri"/>
                        </a:rPr>
                        <a:t>5</a:t>
                      </a:r>
                      <a:r>
                        <a:rPr lang="hu-HU" sz="20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,6%)</a:t>
                      </a:r>
                      <a:endParaRPr lang="hu-HU" sz="20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6104" marR="6104" marT="6104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2 030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2 009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1 915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1 875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(-156)     -7,6</a:t>
                      </a:r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45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Többi 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társaság </a:t>
                      </a:r>
                      <a:r>
                        <a:rPr lang="hu-HU" sz="20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(61,1 – 61,7%)</a:t>
                      </a:r>
                      <a:endParaRPr lang="hu-HU" sz="20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6104" marR="6104" marT="6104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27 554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26 330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21 763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20 606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(-6948)   -25,2</a:t>
                      </a:r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</a:tr>
              <a:tr h="213645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Egyéni 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váll./tagok </a:t>
                      </a:r>
                      <a:r>
                        <a:rPr lang="hu-HU" sz="20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(27,5 – 23,6%)</a:t>
                      </a:r>
                      <a:endParaRPr lang="hu-HU" sz="20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6104" marR="6104" marT="6104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12 418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11 459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8 701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7 898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(-4520)   -36,4</a:t>
                      </a:r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45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Összesen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45 096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42 921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35 547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33 415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(-11681)  -25,9</a:t>
                      </a:r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0" y="2564904"/>
          <a:ext cx="9144000" cy="3679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251520" y="692696"/>
          <a:ext cx="8784974" cy="1869515"/>
        </p:xfrm>
        <a:graphic>
          <a:graphicData uri="http://schemas.openxmlformats.org/drawingml/2006/table">
            <a:tbl>
              <a:tblPr/>
              <a:tblGrid>
                <a:gridCol w="1656185"/>
                <a:gridCol w="950362"/>
                <a:gridCol w="950362"/>
                <a:gridCol w="950362"/>
                <a:gridCol w="950362"/>
                <a:gridCol w="950362"/>
                <a:gridCol w="950362"/>
                <a:gridCol w="1426617"/>
              </a:tblGrid>
              <a:tr h="709703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 dirty="0" smtClean="0">
                          <a:solidFill>
                            <a:srgbClr val="2C403B"/>
                          </a:solidFill>
                          <a:latin typeface="Calibri" pitchFamily="34" charset="0"/>
                        </a:rPr>
                        <a:t>Díjbevétel</a:t>
                      </a:r>
                    </a:p>
                    <a:p>
                      <a:pPr algn="ctr" rtl="0" fontAlgn="b"/>
                      <a:endParaRPr lang="hu-HU" sz="1900" b="1" i="0" u="none" strike="noStrike" dirty="0">
                        <a:solidFill>
                          <a:srgbClr val="2C403B"/>
                        </a:solidFill>
                        <a:latin typeface="Calibri" pitchFamily="34" charset="0"/>
                      </a:endParaRPr>
                    </a:p>
                  </a:txBody>
                  <a:tcPr marL="4317" marR="4317" marT="43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900" b="1" i="0" u="none" strike="noStrike" dirty="0">
                          <a:solidFill>
                            <a:srgbClr val="2C403B"/>
                          </a:solidFill>
                          <a:latin typeface="Calibri" pitchFamily="34" charset="0"/>
                        </a:rPr>
                        <a:t>2010. </a:t>
                      </a:r>
                    </a:p>
                  </a:txBody>
                  <a:tcPr marL="4317" marR="4317" marT="43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900" b="1" i="0" u="none" strike="noStrike" dirty="0">
                          <a:solidFill>
                            <a:srgbClr val="2C403B"/>
                          </a:solidFill>
                          <a:latin typeface="Calibri" pitchFamily="34" charset="0"/>
                        </a:rPr>
                        <a:t>2011. </a:t>
                      </a:r>
                      <a:r>
                        <a:rPr lang="hu-HU" sz="1900" b="1" i="0" u="none" strike="noStrike" dirty="0" smtClean="0">
                          <a:solidFill>
                            <a:srgbClr val="2C403B"/>
                          </a:solidFill>
                          <a:latin typeface="Calibri" pitchFamily="34" charset="0"/>
                        </a:rPr>
                        <a:t> </a:t>
                      </a:r>
                      <a:endParaRPr lang="hu-HU" sz="1900" b="1" i="0" u="none" strike="noStrike" dirty="0">
                        <a:solidFill>
                          <a:srgbClr val="2C403B"/>
                        </a:solidFill>
                        <a:latin typeface="Calibri" pitchFamily="34" charset="0"/>
                      </a:endParaRPr>
                    </a:p>
                  </a:txBody>
                  <a:tcPr marL="4317" marR="4317" marT="43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900" b="1" i="0" u="none" strike="noStrike" dirty="0">
                          <a:solidFill>
                            <a:srgbClr val="2C403B"/>
                          </a:solidFill>
                          <a:latin typeface="Calibri" pitchFamily="34" charset="0"/>
                        </a:rPr>
                        <a:t>2012. </a:t>
                      </a:r>
                    </a:p>
                  </a:txBody>
                  <a:tcPr marL="4317" marR="4317" marT="43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900" b="1" i="0" u="none" strike="noStrike" dirty="0">
                          <a:solidFill>
                            <a:srgbClr val="2C403B"/>
                          </a:solidFill>
                          <a:latin typeface="Calibri" pitchFamily="34" charset="0"/>
                        </a:rPr>
                        <a:t>2013. </a:t>
                      </a:r>
                      <a:r>
                        <a:rPr lang="hu-HU" sz="1900" b="1" i="0" u="none" strike="noStrike" dirty="0" smtClean="0">
                          <a:solidFill>
                            <a:srgbClr val="2C403B"/>
                          </a:solidFill>
                          <a:latin typeface="Calibri" pitchFamily="34" charset="0"/>
                        </a:rPr>
                        <a:t> </a:t>
                      </a:r>
                      <a:endParaRPr lang="hu-HU" sz="1900" b="1" i="0" u="none" strike="noStrike" dirty="0">
                        <a:solidFill>
                          <a:srgbClr val="2C403B"/>
                        </a:solidFill>
                        <a:latin typeface="Calibri" pitchFamily="34" charset="0"/>
                      </a:endParaRPr>
                    </a:p>
                  </a:txBody>
                  <a:tcPr marL="4317" marR="4317" marT="43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 dirty="0">
                          <a:solidFill>
                            <a:srgbClr val="2C403B"/>
                          </a:solidFill>
                          <a:latin typeface="Calibri" pitchFamily="34" charset="0"/>
                        </a:rPr>
                        <a:t>2014. </a:t>
                      </a:r>
                      <a:endParaRPr lang="hu-HU" sz="1900" b="1" i="0" u="none" strike="noStrike" dirty="0" smtClean="0">
                        <a:solidFill>
                          <a:srgbClr val="2C403B"/>
                        </a:solidFill>
                        <a:latin typeface="Calibri" pitchFamily="34" charset="0"/>
                      </a:endParaRPr>
                    </a:p>
                    <a:p>
                      <a:pPr algn="ctr" rtl="0" fontAlgn="b"/>
                      <a:r>
                        <a:rPr lang="hu-HU" sz="1900" b="1" i="0" u="none" strike="noStrike" dirty="0" smtClean="0">
                          <a:solidFill>
                            <a:srgbClr val="2C403B"/>
                          </a:solidFill>
                          <a:latin typeface="Calibri" pitchFamily="34" charset="0"/>
                        </a:rPr>
                        <a:t>terv </a:t>
                      </a:r>
                      <a:endParaRPr lang="hu-HU" sz="1900" b="1" i="0" u="none" strike="noStrike" dirty="0">
                        <a:solidFill>
                          <a:srgbClr val="2C403B"/>
                        </a:solidFill>
                        <a:latin typeface="Calibri" pitchFamily="34" charset="0"/>
                      </a:endParaRPr>
                    </a:p>
                  </a:txBody>
                  <a:tcPr marL="4317" marR="4317" marT="43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 dirty="0">
                          <a:solidFill>
                            <a:srgbClr val="2C403B"/>
                          </a:solidFill>
                          <a:latin typeface="Calibri" pitchFamily="34" charset="0"/>
                        </a:rPr>
                        <a:t>2014. </a:t>
                      </a:r>
                      <a:r>
                        <a:rPr lang="hu-HU" sz="1900" b="1" i="0" u="none" strike="noStrike" dirty="0" smtClean="0">
                          <a:solidFill>
                            <a:srgbClr val="2C403B"/>
                          </a:solidFill>
                          <a:latin typeface="Calibri" pitchFamily="34" charset="0"/>
                        </a:rPr>
                        <a:t>tény</a:t>
                      </a:r>
                      <a:endParaRPr lang="hu-HU" sz="1900" b="1" i="0" u="none" strike="noStrike" dirty="0">
                        <a:solidFill>
                          <a:srgbClr val="2C403B"/>
                        </a:solidFill>
                        <a:latin typeface="Calibri" pitchFamily="34" charset="0"/>
                      </a:endParaRPr>
                    </a:p>
                  </a:txBody>
                  <a:tcPr marL="4317" marR="4317" marT="43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900" b="1" i="0" u="none" strike="noStrike" dirty="0">
                          <a:solidFill>
                            <a:srgbClr val="2C403B"/>
                          </a:solidFill>
                          <a:latin typeface="Calibri" pitchFamily="34" charset="0"/>
                        </a:rPr>
                        <a:t>Eltérés (2014/2010) </a:t>
                      </a:r>
                    </a:p>
                  </a:txBody>
                  <a:tcPr marL="4317" marR="4317" marT="43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57347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Tagdíj </a:t>
                      </a:r>
                    </a:p>
                  </a:txBody>
                  <a:tcPr marL="4317" marR="4317" marT="43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270 552</a:t>
                      </a:r>
                    </a:p>
                  </a:txBody>
                  <a:tcPr marL="4317" marR="4317" marT="43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261 714</a:t>
                      </a:r>
                    </a:p>
                  </a:txBody>
                  <a:tcPr marL="4317" marR="4317" marT="43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9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210 214</a:t>
                      </a:r>
                      <a:r>
                        <a:rPr lang="hu-HU" sz="1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4317" marR="4317" marT="43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203 427</a:t>
                      </a:r>
                    </a:p>
                  </a:txBody>
                  <a:tcPr marL="4317" marR="4317" marT="43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197 286</a:t>
                      </a:r>
                    </a:p>
                  </a:txBody>
                  <a:tcPr marL="4317" marR="4317" marT="43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198 660</a:t>
                      </a:r>
                    </a:p>
                  </a:txBody>
                  <a:tcPr marL="4317" marR="4317" marT="43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-26 6% </a:t>
                      </a:r>
                    </a:p>
                  </a:txBody>
                  <a:tcPr marL="4317" marR="4317" marT="43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</a:tr>
              <a:tr h="445118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Hozzájárulási díj </a:t>
                      </a:r>
                    </a:p>
                  </a:txBody>
                  <a:tcPr marL="4317" marR="4317" marT="43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431 630</a:t>
                      </a:r>
                    </a:p>
                  </a:txBody>
                  <a:tcPr marL="4317" marR="4317" marT="43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406 346</a:t>
                      </a:r>
                    </a:p>
                  </a:txBody>
                  <a:tcPr marL="4317" marR="4317" marT="43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9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449 480</a:t>
                      </a:r>
                      <a:r>
                        <a:rPr lang="hu-HU" sz="1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4317" marR="4317" marT="43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413 029</a:t>
                      </a:r>
                    </a:p>
                  </a:txBody>
                  <a:tcPr marL="4317" marR="4317" marT="43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407 </a:t>
                      </a:r>
                      <a:r>
                        <a:rPr lang="hu-HU" sz="1900" b="1" i="0" u="none" strike="noStrike" dirty="0" err="1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407</a:t>
                      </a:r>
                      <a:endParaRPr lang="hu-HU" sz="19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317" marR="4317" marT="43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394 882</a:t>
                      </a:r>
                    </a:p>
                  </a:txBody>
                  <a:tcPr marL="4317" marR="4317" marT="43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-</a:t>
                      </a:r>
                      <a:r>
                        <a:rPr lang="hu-HU" sz="19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8,5%</a:t>
                      </a:r>
                      <a:endParaRPr lang="hu-HU" sz="19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317" marR="4317" marT="43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47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Összesen </a:t>
                      </a:r>
                    </a:p>
                  </a:txBody>
                  <a:tcPr marL="4317" marR="4317" marT="43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702 182</a:t>
                      </a:r>
                    </a:p>
                  </a:txBody>
                  <a:tcPr marL="4317" marR="4317" marT="43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668 060</a:t>
                      </a:r>
                    </a:p>
                  </a:txBody>
                  <a:tcPr marL="4317" marR="4317" marT="43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659 694</a:t>
                      </a:r>
                    </a:p>
                  </a:txBody>
                  <a:tcPr marL="4317" marR="4317" marT="43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674 977</a:t>
                      </a:r>
                    </a:p>
                  </a:txBody>
                  <a:tcPr marL="4317" marR="4317" marT="43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604 693</a:t>
                      </a:r>
                    </a:p>
                  </a:txBody>
                  <a:tcPr marL="4317" marR="4317" marT="43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593 542</a:t>
                      </a:r>
                    </a:p>
                  </a:txBody>
                  <a:tcPr marL="4317" marR="4317" marT="43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-</a:t>
                      </a:r>
                      <a:r>
                        <a:rPr lang="hu-HU" sz="19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15,5%</a:t>
                      </a:r>
                      <a:endParaRPr lang="hu-HU" sz="19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4317" marR="4317" marT="43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</a:tr>
            </a:tbl>
          </a:graphicData>
        </a:graphic>
      </p:graphicFrame>
      <p:sp>
        <p:nvSpPr>
          <p:cNvPr id="6" name="Cím 1"/>
          <p:cNvSpPr txBox="1">
            <a:spLocks/>
          </p:cNvSpPr>
          <p:nvPr/>
        </p:nvSpPr>
        <p:spPr>
          <a:xfrm>
            <a:off x="179512" y="-27384"/>
            <a:ext cx="8784976" cy="84157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 kamarai</a:t>
            </a:r>
            <a:r>
              <a:rPr kumimoji="0" lang="hu-HU" sz="4000" b="1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tagdíjbevétel</a:t>
            </a:r>
            <a:r>
              <a:rPr kumimoji="0" lang="hu-H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alakulása (</a:t>
            </a:r>
            <a:r>
              <a:rPr kumimoji="0" lang="hu-H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eFt</a:t>
            </a:r>
            <a:r>
              <a:rPr kumimoji="0" lang="hu-H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)</a:t>
            </a:r>
            <a:r>
              <a:rPr kumimoji="0" lang="hu-H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0" y="2780928"/>
          <a:ext cx="914400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184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468560" y="-99392"/>
            <a:ext cx="10009112" cy="841574"/>
          </a:xfrm>
        </p:spPr>
        <p:txBody>
          <a:bodyPr>
            <a:noAutofit/>
          </a:bodyPr>
          <a:lstStyle/>
          <a:p>
            <a:r>
              <a:rPr lang="hu-HU" sz="4000" b="1" dirty="0" smtClean="0">
                <a:solidFill>
                  <a:srgbClr val="2C403B"/>
                </a:solidFill>
                <a:latin typeface="Calibri" pitchFamily="34" charset="0"/>
              </a:rPr>
              <a:t>Könyvvizsgálatból származó bevételek </a:t>
            </a:r>
            <a:r>
              <a:rPr lang="hu-HU" sz="2800" b="1" dirty="0" smtClean="0">
                <a:solidFill>
                  <a:srgbClr val="2C403B"/>
                </a:solidFill>
                <a:latin typeface="Calibri" pitchFamily="34" charset="0"/>
              </a:rPr>
              <a:t>(</a:t>
            </a:r>
            <a:r>
              <a:rPr lang="hu-HU" sz="2800" b="1" dirty="0" err="1" smtClean="0">
                <a:solidFill>
                  <a:srgbClr val="2C403B"/>
                </a:solidFill>
                <a:latin typeface="Calibri" pitchFamily="34" charset="0"/>
              </a:rPr>
              <a:t>mFt</a:t>
            </a:r>
            <a:r>
              <a:rPr lang="hu-HU" sz="2800" b="1" dirty="0" smtClean="0">
                <a:solidFill>
                  <a:srgbClr val="2C403B"/>
                </a:solidFill>
                <a:latin typeface="Calibri" pitchFamily="34" charset="0"/>
              </a:rPr>
              <a:t>)</a:t>
            </a:r>
            <a:r>
              <a:rPr lang="hu-HU" sz="2800" b="1" dirty="0" smtClean="0">
                <a:solidFill>
                  <a:srgbClr val="2C403B"/>
                </a:solidFill>
              </a:rPr>
              <a:t> 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358195"/>
              </p:ext>
            </p:extLst>
          </p:nvPr>
        </p:nvGraphicFramePr>
        <p:xfrm>
          <a:off x="144014" y="764704"/>
          <a:ext cx="8820474" cy="1565490"/>
        </p:xfrm>
        <a:graphic>
          <a:graphicData uri="http://schemas.openxmlformats.org/drawingml/2006/table">
            <a:tbl>
              <a:tblPr/>
              <a:tblGrid>
                <a:gridCol w="4139954"/>
                <a:gridCol w="936104"/>
                <a:gridCol w="853671"/>
                <a:gridCol w="963581"/>
                <a:gridCol w="963581"/>
                <a:gridCol w="963583"/>
              </a:tblGrid>
              <a:tr h="165953"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2C403B"/>
                          </a:solidFill>
                          <a:latin typeface="Calibri"/>
                        </a:rPr>
                        <a:t>Könyvvizsgálati </a:t>
                      </a:r>
                      <a:r>
                        <a:rPr lang="hu-HU" sz="2000" b="1" i="0" u="none" strike="noStrike" dirty="0" smtClean="0">
                          <a:solidFill>
                            <a:srgbClr val="2C403B"/>
                          </a:solidFill>
                          <a:latin typeface="Calibri"/>
                        </a:rPr>
                        <a:t>bevétel/</a:t>
                      </a:r>
                      <a:r>
                        <a:rPr lang="hu-H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Megoszlás</a:t>
                      </a:r>
                      <a:endParaRPr lang="hu-H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8298" marR="8298" marT="8298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2C403B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8298" marR="8298" marT="8298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2C403B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8298" marR="8298" marT="8298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2C403B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8298" marR="8298" marT="8298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2C403B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8298" marR="8298" marT="8298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2C403B"/>
                          </a:solidFill>
                          <a:latin typeface="Calibri"/>
                        </a:rPr>
                        <a:t>Index</a:t>
                      </a:r>
                      <a:endParaRPr lang="hu-HU" sz="2000" b="1" i="0" u="none" strike="noStrike" dirty="0">
                        <a:solidFill>
                          <a:srgbClr val="2C403B"/>
                        </a:solidFill>
                        <a:latin typeface="Calibri"/>
                      </a:endParaRPr>
                    </a:p>
                  </a:txBody>
                  <a:tcPr marL="8298" marR="8298" marT="8298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65953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Big4                             </a:t>
                      </a:r>
                      <a:r>
                        <a:rPr lang="hu-HU" sz="20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(36,7 – 41,4%)</a:t>
                      </a:r>
                      <a:endParaRPr lang="hu-HU" sz="20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8298" marR="8298" marT="8298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98" marR="8298" marT="8298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12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940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98" marR="8298" marT="8298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241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98" marR="8298" marT="8298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151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98" marR="8298" marT="8298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98" marR="8298" marT="8298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</a:tr>
              <a:tr h="165953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Top 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5-25                     </a:t>
                      </a:r>
                      <a:r>
                        <a:rPr lang="hu-HU" sz="20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(8,4 – 9%)</a:t>
                      </a:r>
                      <a:endParaRPr lang="hu-HU" sz="20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8298" marR="8298" marT="8298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829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98" marR="8298" marT="8298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986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98" marR="8298" marT="8298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2 860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98" marR="8298" marT="8298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2 830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98" marR="8298" marT="8298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98" marR="8298" marT="8298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953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Többi 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társaság          </a:t>
                      </a:r>
                      <a:r>
                        <a:rPr lang="hu-HU" sz="20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(41,4 – 38%)</a:t>
                      </a:r>
                      <a:endParaRPr lang="hu-HU" sz="20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8298" marR="8298" marT="8298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13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923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98" marR="8298" marT="8298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13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317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98" marR="8298" marT="8298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2 081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98" marR="8298" marT="8298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11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870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98" marR="8298" marT="8298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-14,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98" marR="8298" marT="8298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</a:tr>
              <a:tr h="165953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Egyéni 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vállalkozók/tagok </a:t>
                      </a:r>
                      <a:r>
                        <a:rPr lang="hu-HU" sz="20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(13,4 - 11,6%)</a:t>
                      </a:r>
                      <a:endParaRPr lang="hu-HU" sz="20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8298" marR="8298" marT="8298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4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98" marR="8298" marT="8298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4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777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98" marR="8298" marT="8298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590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98" marR="8298" marT="8298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3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613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98" marR="8298" marT="8298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-19,4</a:t>
                      </a:r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298" marR="8298" marT="8298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179512" y="2420888"/>
          <a:ext cx="896448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539552" y="836712"/>
          <a:ext cx="8064895" cy="2016224"/>
        </p:xfrm>
        <a:graphic>
          <a:graphicData uri="http://schemas.openxmlformats.org/drawingml/2006/table">
            <a:tbl>
              <a:tblPr/>
              <a:tblGrid>
                <a:gridCol w="2117668"/>
                <a:gridCol w="1965500"/>
                <a:gridCol w="2739022"/>
                <a:gridCol w="1242705"/>
              </a:tblGrid>
              <a:tr h="754811"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2C403B"/>
                          </a:solidFill>
                          <a:latin typeface="Calibri"/>
                        </a:rPr>
                        <a:t>Könyvvizsgált cég árbevétele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2C403B"/>
                          </a:solidFill>
                          <a:latin typeface="Calibri"/>
                        </a:rPr>
                        <a:t>Kiadott jelentések száma (db)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>
                          <a:solidFill>
                            <a:srgbClr val="2C403B"/>
                          </a:solidFill>
                          <a:latin typeface="Calibri"/>
                        </a:rPr>
                        <a:t>Könyvvizsgálatért kiszámlázott összeg (eFt)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>
                          <a:solidFill>
                            <a:srgbClr val="2C403B"/>
                          </a:solidFill>
                          <a:latin typeface="Calibri"/>
                        </a:rPr>
                        <a:t>Átlagos díj (eFt/db)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5160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0-200 </a:t>
                      </a:r>
                      <a:r>
                        <a:rPr lang="hu-H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mFt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9 810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4 </a:t>
                      </a:r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047 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025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413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</a:tr>
              <a:tr h="25160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200-300 </a:t>
                      </a:r>
                      <a:r>
                        <a:rPr lang="hu-H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mFt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4 759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 </a:t>
                      </a:r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804 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297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379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0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300-500 mFt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5 826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 </a:t>
                      </a:r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635 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609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452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AC4"/>
                    </a:solidFill>
                  </a:tcPr>
                </a:tc>
              </a:tr>
              <a:tr h="347013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 mFt felett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12 743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22 </a:t>
                      </a:r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502 </a:t>
                      </a: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516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1 766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3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179512" y="116632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>
                <a:solidFill>
                  <a:srgbClr val="2C403B"/>
                </a:solidFill>
                <a:latin typeface="Calibri" pitchFamily="34" charset="0"/>
              </a:rPr>
              <a:t>A könyvvizsgált cég mérete szerint 2013-ban</a:t>
            </a:r>
            <a:endParaRPr lang="hu-HU" sz="3600" b="1" dirty="0">
              <a:solidFill>
                <a:srgbClr val="2C403B"/>
              </a:solidFill>
              <a:latin typeface="Calibri" pitchFamily="34" charset="0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539552" y="2924944"/>
          <a:ext cx="813690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endüle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4070</TotalTime>
  <Words>789</Words>
  <Application>Microsoft Office PowerPoint</Application>
  <PresentationFormat>Diavetítés a képernyőre (4:3 oldalarány)</PresentationFormat>
  <Paragraphs>218</Paragraphs>
  <Slides>10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XXII. Országos Könyvvizsgálói Konferencia  2014. szeptember 4-5. Visegrád   „Könyvvizsgálat és felelősség - felelős könyvvizsgálat" </vt:lpstr>
      <vt:lpstr>PowerPoint bemutató</vt:lpstr>
      <vt:lpstr>PowerPoint bemutató</vt:lpstr>
      <vt:lpstr>PowerPoint bemutató</vt:lpstr>
      <vt:lpstr>A könyvvizsgálati piac alakulása</vt:lpstr>
      <vt:lpstr>A könyvvizsgálati piac alakulása </vt:lpstr>
      <vt:lpstr>PowerPoint bemutató</vt:lpstr>
      <vt:lpstr>Könyvvizsgálatból származó bevételek (mFt) 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terika</dc:creator>
  <cp:lastModifiedBy>Dr. Lukács János</cp:lastModifiedBy>
  <cp:revision>106</cp:revision>
  <cp:lastPrinted>2014-09-03T16:31:32Z</cp:lastPrinted>
  <dcterms:created xsi:type="dcterms:W3CDTF">2014-05-14T15:02:23Z</dcterms:created>
  <dcterms:modified xsi:type="dcterms:W3CDTF">2014-09-03T16:31:51Z</dcterms:modified>
</cp:coreProperties>
</file>