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0" r:id="rId3"/>
    <p:sldId id="342" r:id="rId4"/>
    <p:sldId id="292" r:id="rId5"/>
    <p:sldId id="294" r:id="rId6"/>
    <p:sldId id="295" r:id="rId7"/>
    <p:sldId id="321" r:id="rId8"/>
    <p:sldId id="331" r:id="rId9"/>
    <p:sldId id="332" r:id="rId10"/>
    <p:sldId id="296" r:id="rId11"/>
    <p:sldId id="314" r:id="rId12"/>
    <p:sldId id="311" r:id="rId13"/>
    <p:sldId id="344" r:id="rId14"/>
    <p:sldId id="345" r:id="rId15"/>
    <p:sldId id="316" r:id="rId16"/>
    <p:sldId id="326" r:id="rId17"/>
    <p:sldId id="353" r:id="rId18"/>
    <p:sldId id="379" r:id="rId19"/>
    <p:sldId id="354" r:id="rId20"/>
    <p:sldId id="374" r:id="rId21"/>
    <p:sldId id="372" r:id="rId22"/>
    <p:sldId id="373" r:id="rId23"/>
    <p:sldId id="375" r:id="rId24"/>
    <p:sldId id="357" r:id="rId25"/>
    <p:sldId id="358" r:id="rId26"/>
    <p:sldId id="359" r:id="rId27"/>
    <p:sldId id="360" r:id="rId28"/>
    <p:sldId id="361" r:id="rId29"/>
    <p:sldId id="362" r:id="rId30"/>
    <p:sldId id="376" r:id="rId31"/>
    <p:sldId id="377" r:id="rId32"/>
    <p:sldId id="380" r:id="rId33"/>
    <p:sldId id="367" r:id="rId34"/>
    <p:sldId id="352" r:id="rId35"/>
    <p:sldId id="368" r:id="rId36"/>
    <p:sldId id="370" r:id="rId37"/>
    <p:sldId id="327" r:id="rId38"/>
    <p:sldId id="341" r:id="rId39"/>
    <p:sldId id="258" r:id="rId40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84" y="-12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unka\Arpad\Eloadasok\2014\Konyvvizsgaloi%20Kamara%200905\Grafikon%20NAV%20bevet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unka\Arpad\Eloadasok\2014\Konyvvizsgaloi%20Kamara%200905\Adokulonboz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Munka1!$B$6</c:f>
              <c:strCache>
                <c:ptCount val="1"/>
                <c:pt idx="0">
                  <c:v>Bevétel (Mrd Ft)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Munka1!$A$7:$A$9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Munka1!$B$7:$B$9</c:f>
              <c:numCache>
                <c:formatCode>_-* #,##0\ _F_t_-;\-* #,##0\ _F_t_-;_-* "-"??\ _F_t_-;_-@_-</c:formatCode>
                <c:ptCount val="3"/>
                <c:pt idx="0">
                  <c:v>10218</c:v>
                </c:pt>
                <c:pt idx="1">
                  <c:v>10722</c:v>
                </c:pt>
                <c:pt idx="2">
                  <c:v>11198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060672"/>
        <c:axId val="90062208"/>
        <c:axId val="0"/>
      </c:bar3DChart>
      <c:catAx>
        <c:axId val="900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062208"/>
        <c:crosses val="autoZero"/>
        <c:auto val="1"/>
        <c:lblAlgn val="ctr"/>
        <c:lblOffset val="100"/>
        <c:noMultiLvlLbl val="0"/>
      </c:catAx>
      <c:valAx>
        <c:axId val="90062208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out"/>
        <c:minorTickMark val="none"/>
        <c:tickLblPos val="nextTo"/>
        <c:crossAx val="9006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4.2322287839020124E-2"/>
                  <c:y val="1.37973899095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41065179352581E-2"/>
                  <c:y val="-1.3588145231846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799103237095365E-2"/>
                  <c:y val="1.2099008457276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Munka1!$F$4:$F$8</c:f>
              <c:strCache>
                <c:ptCount val="5"/>
                <c:pt idx="0">
                  <c:v>ÁFA</c:v>
                </c:pt>
                <c:pt idx="1">
                  <c:v>SZJA</c:v>
                </c:pt>
                <c:pt idx="2">
                  <c:v>TAO</c:v>
                </c:pt>
                <c:pt idx="3">
                  <c:v>JÁRULÉKOK</c:v>
                </c:pt>
                <c:pt idx="4">
                  <c:v>EGYÉB</c:v>
                </c:pt>
              </c:strCache>
            </c:strRef>
          </c:cat>
          <c:val>
            <c:numRef>
              <c:f>Munka1!$G$4:$G$8</c:f>
              <c:numCache>
                <c:formatCode>0.0%</c:formatCode>
                <c:ptCount val="5"/>
                <c:pt idx="0">
                  <c:v>0.89039999999999997</c:v>
                </c:pt>
                <c:pt idx="1">
                  <c:v>4.0399999999999998E-2</c:v>
                </c:pt>
                <c:pt idx="2">
                  <c:v>1.6400000000000001E-2</c:v>
                </c:pt>
                <c:pt idx="3">
                  <c:v>2.5399999999999999E-2</c:v>
                </c:pt>
                <c:pt idx="4">
                  <c:v>2.64E-2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FB2BF-D1B8-409C-B00A-D9AF748ADCA2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C98C8-940A-4C96-A904-1D77FE12B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48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6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69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3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32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45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89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72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18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7AE22A-F723-4D89-B025-EE4B3A1E1573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78D4-74D9-4D5A-A056-4D4F23E09358}" type="slidenum">
              <a:rPr lang="hu-HU" smtClean="0"/>
              <a:t>18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117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CFC7F-551D-42F0-9971-DE1994AD8199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603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91DEB-9AC6-441B-8EC2-7DC1C6B36C4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21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510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313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23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853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3BDD7B-326F-4B32-A0ED-A3AB0494AC35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77AAE-9B6A-4FA5-8619-ED4A21F16DC0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A7FE3E-6A37-4DB2-8F3C-275F27A4C727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C42B0-9D55-4B7F-B708-3D1A708D8B50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55B9B-C411-4EB5-82A1-16D6B1687995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14594-3D42-46D2-B294-90966AC82825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848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730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226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22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0EFA5-0F03-4E7A-A3EE-9267BDFF543D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hu-HU">
              <a:cs typeface="Arial" charset="0"/>
            </a:endParaRPr>
          </a:p>
        </p:txBody>
      </p:sp>
      <p:sp>
        <p:nvSpPr>
          <p:cNvPr id="2" name="Jegyzetek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226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145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367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13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815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81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6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23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1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98C8-940A-4C96-A904-1D77FE12B09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75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78D4-74D9-4D5A-A056-4D4F23E0935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74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78D4-74D9-4D5A-A056-4D4F23E0935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91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l.h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i="1" dirty="0" smtClean="0"/>
              <a:t>Az adóellenőrzés elmúlt időszakának számai, aktuális kérdései</a:t>
            </a:r>
            <a:endParaRPr lang="hu-HU" i="1" dirty="0"/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642937"/>
          </a:xfrm>
        </p:spPr>
        <p:txBody>
          <a:bodyPr>
            <a:noAutofit/>
          </a:bodyPr>
          <a:lstStyle/>
          <a:p>
            <a:pPr algn="l"/>
            <a:r>
              <a:rPr lang="hu-HU" alt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Varga Árpád</a:t>
            </a:r>
          </a:p>
          <a:p>
            <a:pPr algn="l"/>
            <a:r>
              <a:rPr lang="hu-HU" alt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Elnökhelyettes, NAV	                     2014. </a:t>
            </a:r>
            <a:r>
              <a:rPr lang="hu-HU" altLang="hu-H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szeptember 5. </a:t>
            </a:r>
            <a:endParaRPr lang="en-US" alt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50932" cy="648071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Jövedéki </a:t>
            </a:r>
            <a:r>
              <a:rPr lang="hu-H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ellenőrzések </a:t>
            </a:r>
            <a:endParaRPr lang="hu-H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75252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805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78800" cy="71344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rendészeti szakterület áttekintése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455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67544" y="353616"/>
            <a:ext cx="8636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Szerencsejáték felügyeleti tevékenység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8059"/>
            <a:ext cx="7291796" cy="50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450876" y="332656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történt?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1640" y="2121818"/>
            <a:ext cx="68419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 nélküli fogadási oldal észlelése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Kezdeményezzük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név blokkolását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nap (ismételten elrendelhető)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31640" y="1681644"/>
            <a:ext cx="605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folytathat online szerencsejátékot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800" dirty="0"/>
          </a:p>
        </p:txBody>
      </p:sp>
      <p:sp>
        <p:nvSpPr>
          <p:cNvPr id="10" name="Lefelé nyíl 9"/>
          <p:cNvSpPr/>
          <p:nvPr/>
        </p:nvSpPr>
        <p:spPr>
          <a:xfrm>
            <a:off x="2411760" y="3032111"/>
            <a:ext cx="266260" cy="87586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4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92280" y="-2738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szeptember 3.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Munka\Arpad\Eloadasok\2014\Konyvvizsgaloi Kamara 0905\SZEF\szef.09.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8"/>
            <a:ext cx="9136430" cy="64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62900" cy="864097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Nyomozóhatóság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tevékenysége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7712"/>
            <a:ext cx="8100690" cy="50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99592" y="1916832"/>
            <a:ext cx="7563803" cy="11910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>
            <a:spAutoFit/>
          </a:bodyPr>
          <a:lstStyle/>
          <a:p>
            <a:pPr algn="ctr">
              <a:defRPr/>
            </a:pPr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sym typeface="Verdana Bold" charset="0"/>
              </a:rPr>
              <a:t>II. Online adatkapcsolatra képes pénztárgépek</a:t>
            </a:r>
            <a:endParaRPr lang="hu-HU" sz="3600" b="1" dirty="0">
              <a:solidFill>
                <a:schemeClr val="tx1"/>
              </a:solidFill>
              <a:latin typeface="Times New Roman" pitchFamily="18" charset="0"/>
              <a:sym typeface="Verdan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Cím 1"/>
          <p:cNvSpPr txBox="1">
            <a:spLocks/>
          </p:cNvSpPr>
          <p:nvPr/>
        </p:nvSpPr>
        <p:spPr bwMode="auto">
          <a:xfrm>
            <a:off x="6096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 átállás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1474" y="1628775"/>
            <a:ext cx="7346950" cy="4464521"/>
          </a:xfrm>
        </p:spPr>
      </p:pic>
    </p:spTree>
    <p:extLst>
      <p:ext uri="{BB962C8B-B14F-4D97-AF65-F5344CB8AC3E}">
        <p14:creationId xmlns:p14="http://schemas.microsoft.com/office/powerpoint/2010/main" val="17934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Rectangle 3"/>
          <p:cNvSpPr>
            <a:spLocks/>
          </p:cNvSpPr>
          <p:nvPr/>
        </p:nvSpPr>
        <p:spPr bwMode="auto">
          <a:xfrm>
            <a:off x="1682750" y="6111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endParaRPr lang="hu-HU" altLang="hu-HU" sz="11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865688" y="1185863"/>
            <a:ext cx="174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" name="Text Box 7"/>
          <p:cNvSpPr txBox="1">
            <a:spLocks/>
          </p:cNvSpPr>
          <p:nvPr/>
        </p:nvSpPr>
        <p:spPr bwMode="auto">
          <a:xfrm>
            <a:off x="6307590" y="114362"/>
            <a:ext cx="2728906" cy="101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/>
            <a:r>
              <a:rPr lang="hu-HU" altLang="hu-HU" b="1" dirty="0" smtClean="0">
                <a:solidFill>
                  <a:schemeClr val="tx1"/>
                </a:solidFill>
                <a:latin typeface="Times New Roman" pitchFamily="18" charset="0"/>
              </a:rPr>
              <a:t>SZJA bevételek</a:t>
            </a:r>
          </a:p>
          <a:p>
            <a:pPr algn="r" eaLnBrk="1" hangingPunct="1"/>
            <a:r>
              <a:rPr lang="hu-HU" altLang="hu-H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altLang="hu-HU" b="1" dirty="0">
                <a:solidFill>
                  <a:schemeClr val="tx1"/>
                </a:solidFill>
                <a:latin typeface="Times New Roman" pitchFamily="18" charset="0"/>
              </a:rPr>
              <a:t>alakulása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69893" y="260648"/>
            <a:ext cx="7617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106397" y="260648"/>
            <a:ext cx="7617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46157" y="260648"/>
            <a:ext cx="7617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07504" y="1052736"/>
            <a:ext cx="165618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1.498 Mrd Ft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788024" y="1052736"/>
            <a:ext cx="1656184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1.550 Mrd Ft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2411760" y="1052736"/>
            <a:ext cx="165618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1.505 Mrd Ft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92335"/>
              </p:ext>
            </p:extLst>
          </p:nvPr>
        </p:nvGraphicFramePr>
        <p:xfrm>
          <a:off x="1574069" y="2105415"/>
          <a:ext cx="6166283" cy="269173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56751"/>
                <a:gridCol w="1072604"/>
                <a:gridCol w="1762801"/>
                <a:gridCol w="1074127"/>
              </a:tblGrid>
              <a:tr h="71581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2012. év</a:t>
                      </a:r>
                      <a:endParaRPr lang="hu-H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létszám (ezer fő)</a:t>
                      </a:r>
                      <a:endParaRPr lang="hu-H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adókötelezettség összege (milliárd Ft)</a:t>
                      </a:r>
                      <a:endParaRPr lang="hu-H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1 főre jutó adó (ezer Ft)</a:t>
                      </a:r>
                      <a:endParaRPr lang="hu-H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39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Magánszemély összevont jövedelme (jellemzően munkaviszonyból)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3 771,0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1 357,0</a:t>
                      </a:r>
                      <a:endParaRPr lang="hu-H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360</a:t>
                      </a:r>
                      <a:endParaRPr lang="hu-H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09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Egyéni vállalkozók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251,0</a:t>
                      </a:r>
                      <a:endParaRPr lang="hu-H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9,2</a:t>
                      </a:r>
                      <a:endParaRPr lang="hu-H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37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09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EVÁS vállalkozók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71,0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143,7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2 024</a:t>
                      </a:r>
                      <a:endParaRPr lang="hu-H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3402519" y="5579948"/>
            <a:ext cx="152952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Fővárosi MSZ 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100897" y="5435932"/>
            <a:ext cx="16475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Szabolcsi MSZ  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3347864" y="6021288"/>
            <a:ext cx="1656184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ezer Ft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7092280" y="5949280"/>
            <a:ext cx="1656184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 ezer Ft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alra-felfelé nyíl 20"/>
          <p:cNvSpPr/>
          <p:nvPr/>
        </p:nvSpPr>
        <p:spPr>
          <a:xfrm flipV="1">
            <a:off x="7812361" y="3717032"/>
            <a:ext cx="936104" cy="1610660"/>
          </a:xfrm>
          <a:prstGeom prst="leftUpArrow">
            <a:avLst>
              <a:gd name="adj1" fmla="val 17876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Balra-jobbra nyíl 21"/>
          <p:cNvSpPr/>
          <p:nvPr/>
        </p:nvSpPr>
        <p:spPr>
          <a:xfrm rot="19437927">
            <a:off x="4859040" y="4719428"/>
            <a:ext cx="2340000" cy="21528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076056" y="692696"/>
            <a:ext cx="839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(TERV)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„Kinyílt a világ”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adatok: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azonnaliak, valós idejűek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körűek (forgalmi és technikai adatok)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megváltoztathatatlanok, nincs „kozmetikázás”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is adat, ha nincs adat</a:t>
            </a:r>
          </a:p>
        </p:txBody>
      </p:sp>
      <p:pic>
        <p:nvPicPr>
          <p:cNvPr id="3072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292600"/>
            <a:ext cx="4445000" cy="22479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026" name="Picture 2" descr="F:\teg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35" y="2142877"/>
            <a:ext cx="1239837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Le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0840"/>
            <a:ext cx="2385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8" name="Text Box 6"/>
          <p:cNvSpPr txBox="1">
            <a:spLocks/>
          </p:cNvSpPr>
          <p:nvPr/>
        </p:nvSpPr>
        <p:spPr bwMode="auto">
          <a:xfrm>
            <a:off x="8655368" y="6500813"/>
            <a:ext cx="48863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hu-HU" altLang="hu-H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6"/>
          <p:cNvSpPr txBox="1">
            <a:spLocks noChangeArrowheads="1"/>
          </p:cNvSpPr>
          <p:nvPr/>
        </p:nvSpPr>
        <p:spPr bwMode="auto">
          <a:xfrm>
            <a:off x="683568" y="487647"/>
            <a:ext cx="7921015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 által kezelt költségvetési bevételek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187624" y="1700808"/>
            <a:ext cx="99257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91789" y="1700808"/>
            <a:ext cx="99257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39952" y="1700808"/>
            <a:ext cx="96051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467544" y="2564904"/>
            <a:ext cx="2376264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10.218 Mrd Ft</a:t>
            </a:r>
            <a:endParaRPr lang="hu-H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372200" y="2564904"/>
            <a:ext cx="237626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11.198 Mrd Ft</a:t>
            </a:r>
            <a:endParaRPr lang="hu-H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3419872" y="2564904"/>
            <a:ext cx="2376264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10.722 Mrd Ft</a:t>
            </a:r>
            <a:endParaRPr lang="hu-H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48264" y="2204864"/>
            <a:ext cx="92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(TERV)</a:t>
            </a:r>
            <a:endParaRPr lang="hu-HU" dirty="0"/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53390"/>
              </p:ext>
            </p:extLst>
          </p:nvPr>
        </p:nvGraphicFramePr>
        <p:xfrm>
          <a:off x="2334211" y="37760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98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193965" y="4584558"/>
            <a:ext cx="723995" cy="14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63371" y="248564"/>
            <a:ext cx="7699131" cy="598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Hogyan működik az online pénztárgép rendszer?</a:t>
            </a:r>
            <a:endParaRPr lang="en-US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Munka\Montel\Penztar\engedely\jo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7" y="1861331"/>
            <a:ext cx="956896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 bwMode="auto">
          <a:xfrm>
            <a:off x="3599772" y="1588064"/>
            <a:ext cx="4598246" cy="45720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064070" y="1844272"/>
            <a:ext cx="70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NAV</a:t>
            </a:r>
            <a:endParaRPr lang="hu-H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lyamatábra: Mágneslemez 9"/>
          <p:cNvSpPr/>
          <p:nvPr/>
        </p:nvSpPr>
        <p:spPr bwMode="auto">
          <a:xfrm>
            <a:off x="6685564" y="2483787"/>
            <a:ext cx="1427505" cy="95534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adattárház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4043937" y="2483787"/>
            <a:ext cx="2349514" cy="955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Fogadó rendszer</a:t>
            </a: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5580885" y="3782598"/>
            <a:ext cx="1994937" cy="2358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PFR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é</a:t>
            </a:r>
            <a:r>
              <a:rPr kumimoji="0" lang="hu-HU" sz="2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revizori</a:t>
            </a:r>
            <a:r>
              <a:rPr kumimoji="0" lang="hu-HU" sz="24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kiszolgáló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aseline="0" noProof="1" smtClean="0">
                <a:latin typeface="Times New Roman" pitchFamily="18" charset="0"/>
                <a:cs typeface="Times New Roman" pitchFamily="18" charset="0"/>
              </a:rPr>
              <a:t>rendszer</a:t>
            </a:r>
            <a:endParaRPr kumimoji="0" lang="hu-HU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Porneczi Tamas\AppData\Local\Microsoft\Windows\Temporary Internet Files\Content.IE5\4UCBNBKA\MC9003968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3" y="4825248"/>
            <a:ext cx="1234116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5878" y="1297351"/>
            <a:ext cx="723995" cy="14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184129" y="2117860"/>
            <a:ext cx="723995" cy="14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612780" y="6172162"/>
            <a:ext cx="170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evizori </a:t>
            </a:r>
            <a:r>
              <a:rPr lang="hu-H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tablet</a:t>
            </a:r>
            <a:endParaRPr lang="hu-H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87148" y="2961457"/>
            <a:ext cx="1434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pénztárgép</a:t>
            </a:r>
            <a:endParaRPr lang="hu-H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74051" y="1537591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Tranzakciók</a:t>
            </a:r>
          </a:p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Állapot adatok</a:t>
            </a:r>
            <a:endParaRPr lang="hu-H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821268" y="3285240"/>
            <a:ext cx="1538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Megszemélyesítés</a:t>
            </a:r>
          </a:p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Blokkolás</a:t>
            </a:r>
          </a:p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 frissítés</a:t>
            </a:r>
            <a:endParaRPr lang="hu-H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alra-jobbra nyíl 19"/>
          <p:cNvSpPr/>
          <p:nvPr/>
        </p:nvSpPr>
        <p:spPr bwMode="auto">
          <a:xfrm>
            <a:off x="2990435" y="5679529"/>
            <a:ext cx="2107003" cy="173874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Jobbra nyíl 20"/>
          <p:cNvSpPr/>
          <p:nvPr/>
        </p:nvSpPr>
        <p:spPr bwMode="auto">
          <a:xfrm rot="1230388">
            <a:off x="2794901" y="2249668"/>
            <a:ext cx="1416826" cy="20005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Jobbra nyíl 21"/>
          <p:cNvSpPr/>
          <p:nvPr/>
        </p:nvSpPr>
        <p:spPr bwMode="auto">
          <a:xfrm>
            <a:off x="6393451" y="2845784"/>
            <a:ext cx="381165" cy="20005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Jobbra nyíl 22"/>
          <p:cNvSpPr/>
          <p:nvPr/>
        </p:nvSpPr>
        <p:spPr bwMode="auto">
          <a:xfrm rot="4399305">
            <a:off x="5994272" y="3501953"/>
            <a:ext cx="412929" cy="18466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Jobbra nyíl 23"/>
          <p:cNvSpPr/>
          <p:nvPr/>
        </p:nvSpPr>
        <p:spPr bwMode="auto">
          <a:xfrm rot="12072705">
            <a:off x="2681763" y="3308961"/>
            <a:ext cx="2843103" cy="2332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274050" y="4483579"/>
            <a:ext cx="2015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Ellenőrzési információk</a:t>
            </a:r>
          </a:p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Térképi megjelenítés</a:t>
            </a:r>
          </a:p>
          <a:p>
            <a:r>
              <a:rPr lang="hu-H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Kockázati adatok</a:t>
            </a:r>
            <a:endParaRPr lang="hu-H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4580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899592" y="2881967"/>
            <a:ext cx="7704856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33" descr="penztarg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04664"/>
            <a:ext cx="2681299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122543" y="764704"/>
            <a:ext cx="418576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ÜZEMELŐ PÉNZTÁRGÉPEK </a:t>
            </a:r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228184" y="1412776"/>
            <a:ext cx="17668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172.272 DB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43608" y="3039343"/>
            <a:ext cx="55154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BEÉRKEZETT NAPLÓÁLLOMÁNYOK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092280" y="11663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szeptember 4.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15616" y="5127575"/>
            <a:ext cx="29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ÖSSZÉRTÉKE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15616" y="4047455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NYUGTÁK SZÁMA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004048" y="5127575"/>
            <a:ext cx="282641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2.148.719.790.007 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002865" y="4047455"/>
            <a:ext cx="2536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1.030.815.813 DB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380889" y="3399383"/>
            <a:ext cx="215155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59.228.888 DB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385778" y="548680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látunk?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332761" y="2132856"/>
            <a:ext cx="45556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Van-e pénztárgép?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Működik-e?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385778" y="548680"/>
            <a:ext cx="250882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Aktuális nap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47664" y="2276872"/>
            <a:ext cx="55563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(PFR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Lekérdező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modul)</a:t>
            </a:r>
          </a:p>
          <a:p>
            <a:pPr marL="571500" indent="-571500">
              <a:buFontTx/>
              <a:buChar char="-"/>
            </a:pP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érkép</a:t>
            </a:r>
          </a:p>
          <a:p>
            <a:pPr marL="571500" indent="-571500">
              <a:buFontTx/>
              <a:buChar char="-"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2" y="3465272"/>
            <a:ext cx="344571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6678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Pénztárgépek a környéken, avagy a technika az ellenőrzés szolgálatában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5626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Szövegdoboz 5"/>
          <p:cNvSpPr txBox="1">
            <a:spLocks noChangeArrowheads="1"/>
          </p:cNvSpPr>
          <p:nvPr/>
        </p:nvSpPr>
        <p:spPr bwMode="auto">
          <a:xfrm>
            <a:off x="5939284" y="1628775"/>
            <a:ext cx="3097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számok azt jelzik, hogy az adott helyen több gép működik. </a:t>
            </a:r>
          </a:p>
          <a:p>
            <a:endParaRPr lang="hu-HU" dirty="0">
              <a:latin typeface="Calibri" pitchFamily="34" charset="0"/>
            </a:endParaRPr>
          </a:p>
        </p:txBody>
      </p:sp>
      <p:pic>
        <p:nvPicPr>
          <p:cNvPr id="36869" name="Picture 4" descr="C:\Users\Mizsa\AppData\Local\Temp\SNAGHTMLadc3f8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67013"/>
            <a:ext cx="296545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400425"/>
            <a:ext cx="4238625" cy="12525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címen működő </a:t>
            </a:r>
            <a:br>
              <a:rPr lang="hu-H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gépek listája</a:t>
            </a:r>
            <a:endParaRPr lang="hu-H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888"/>
            <a:ext cx="759618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25" y="1704975"/>
            <a:ext cx="49053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79463" y="5540375"/>
            <a:ext cx="345598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Pénztárgép adatai</a:t>
            </a:r>
          </a:p>
        </p:txBody>
      </p:sp>
    </p:spTree>
    <p:extLst>
      <p:ext uri="{BB962C8B-B14F-4D97-AF65-F5344CB8AC3E}">
        <p14:creationId xmlns:p14="http://schemas.microsoft.com/office/powerpoint/2010/main" val="35924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revizor lekéri a friss </a:t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értékesítési adatokat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391" y="3644900"/>
            <a:ext cx="51927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0615" y="1599059"/>
            <a:ext cx="3781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Szövegdoboz 5"/>
          <p:cNvSpPr txBox="1">
            <a:spLocks noChangeArrowheads="1"/>
          </p:cNvSpPr>
          <p:nvPr/>
        </p:nvSpPr>
        <p:spPr bwMode="auto">
          <a:xfrm>
            <a:off x="6300788" y="4122738"/>
            <a:ext cx="2303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folyamat lefutásához szükséges idő itt: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másodperc </a:t>
            </a:r>
          </a:p>
        </p:txBody>
      </p:sp>
    </p:spTree>
    <p:extLst>
      <p:ext uri="{BB962C8B-B14F-4D97-AF65-F5344CB8AC3E}">
        <p14:creationId xmlns:p14="http://schemas.microsoft.com/office/powerpoint/2010/main" val="37898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3288" y="19050"/>
            <a:ext cx="4430712" cy="25463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Látszik az aznap kiadott bizonylatok listája…</a:t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és a fióktartalom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6350"/>
            <a:ext cx="4733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900" y="2825750"/>
            <a:ext cx="81661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8686"/>
            <a:ext cx="8507413" cy="654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vásárolt termékek és a kapott nyugta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57338"/>
            <a:ext cx="83407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1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525"/>
            <a:ext cx="4752975" cy="1152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kapott nyugta…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1077913"/>
            <a:ext cx="3752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148386" y="5085184"/>
            <a:ext cx="4248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és ami a revizori rendszerben látszik belőle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077913"/>
            <a:ext cx="32385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4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27784" y="2587532"/>
            <a:ext cx="4104456" cy="6370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2296" tIns="41148" rIns="82296" bIns="41148">
            <a:spAutoFit/>
          </a:bodyPr>
          <a:lstStyle/>
          <a:p>
            <a:pPr algn="ctr">
              <a:defRPr/>
            </a:pPr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sym typeface="Verdana Bold" charset="0"/>
              </a:rPr>
              <a:t>I. Beszédes számok</a:t>
            </a:r>
          </a:p>
        </p:txBody>
      </p:sp>
    </p:spTree>
    <p:extLst>
      <p:ext uri="{BB962C8B-B14F-4D97-AF65-F5344CB8AC3E}">
        <p14:creationId xmlns:p14="http://schemas.microsoft.com/office/powerpoint/2010/main" val="38991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979712" y="548680"/>
            <a:ext cx="482536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Összevetés más adatokkal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22034" y="2060848"/>
            <a:ext cx="7954422" cy="3050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Bevételi adatok összevetése az adóbevallással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Alkalmazotti létszám arányban áll-e 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értékesítés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volumenével?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Telephely bejelentésre került-e?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83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03107" y="2276872"/>
            <a:ext cx="64812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Szűrés – különböző tevékenységi körök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Összehasonlítás (napszak, db, összeg)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Forgalomszámlálás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Készpénzállomány vizsgálata (NY-Z-T)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Megszakítások, gyakorló üzemmód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07294" y="548680"/>
            <a:ext cx="308129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Kockázatkezelés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152400" y="-317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cxnSp>
        <p:nvCxnSpPr>
          <p:cNvPr id="9" name="AutoShape 34"/>
          <p:cNvCxnSpPr>
            <a:cxnSpLocks noChangeShapeType="1"/>
          </p:cNvCxnSpPr>
          <p:nvPr/>
        </p:nvCxnSpPr>
        <p:spPr bwMode="auto">
          <a:xfrm>
            <a:off x="1489075" y="1804988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4492625" y="1920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Szövegdoboz 2"/>
          <p:cNvSpPr txBox="1">
            <a:spLocks noChangeArrowheads="1"/>
          </p:cNvSpPr>
          <p:nvPr/>
        </p:nvSpPr>
        <p:spPr bwMode="auto">
          <a:xfrm>
            <a:off x="336550" y="260648"/>
            <a:ext cx="8578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Az ellenőrzés hatása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203575" y="1052513"/>
            <a:ext cx="3097213" cy="514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bg1"/>
                </a:solidFill>
              </a:rPr>
              <a:t>Ellenőrzés előtt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76600" y="4076700"/>
            <a:ext cx="3097213" cy="514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bg1"/>
                </a:solidFill>
              </a:rPr>
              <a:t>Ellenőrzés után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628775"/>
            <a:ext cx="9067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708275"/>
            <a:ext cx="9048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10113"/>
            <a:ext cx="90217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ÜZLETPOLITIKA</a:t>
            </a:r>
          </a:p>
        </p:txBody>
      </p:sp>
      <p:pic>
        <p:nvPicPr>
          <p:cNvPr id="60419" name="Tartalom helye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2" name="Szövegdoboz 1"/>
          <p:cNvSpPr txBox="1"/>
          <p:nvPr/>
        </p:nvSpPr>
        <p:spPr>
          <a:xfrm>
            <a:off x="4211960" y="3645024"/>
            <a:ext cx="14013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                      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5976" y="4859868"/>
            <a:ext cx="11891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         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0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55576" y="2710661"/>
            <a:ext cx="795679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„Hatalmas vérengzésre készül a NAV?”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90141" y="6156012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>
                <a:latin typeface="Bookman Old Style" panose="02050604050505020204" pitchFamily="18" charset="0"/>
                <a:hlinkClick r:id="rId4"/>
              </a:rPr>
              <a:t>www.nol.hu</a:t>
            </a:r>
            <a:r>
              <a:rPr lang="hu-HU" i="1" dirty="0" smtClean="0">
                <a:latin typeface="Bookman Old Style" panose="02050604050505020204" pitchFamily="18" charset="0"/>
              </a:rPr>
              <a:t> 2014. augusztus 27.</a:t>
            </a:r>
            <a:endParaRPr lang="hu-H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619672" y="2772217"/>
            <a:ext cx="62151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Adóalanyok száma NEM csökkent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87624" y="2484185"/>
            <a:ext cx="709559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kiskereskedelmi forgalom emelkedett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79712" y="1916832"/>
            <a:ext cx="5184576" cy="6370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2296" tIns="41148" rIns="82296" bIns="41148">
            <a:spAutoFit/>
          </a:bodyPr>
          <a:lstStyle/>
          <a:p>
            <a:pPr algn="ctr">
              <a:defRPr/>
            </a:pPr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sym typeface="Verdana Bold" charset="0"/>
              </a:rPr>
              <a:t>III. Aktuális kérdések</a:t>
            </a:r>
            <a:endParaRPr lang="hu-HU" sz="3600" b="1" dirty="0">
              <a:solidFill>
                <a:schemeClr val="tx1"/>
              </a:solidFill>
              <a:latin typeface="Times New Roman" pitchFamily="18" charset="0"/>
              <a:sym typeface="Verdan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1412776"/>
            <a:ext cx="8579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Országosan egybehangzó vélemény, hogy a könyvvizsgálókkal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 szakmai munka kielégítő. Ugyanakkor számviteli, könyvelői,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könyvvizsgálói, adószakmai fórumokon a tapasztalatok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kicserélésére, tágan értelmezett szakmai információk megosztására,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jogértelmezésekre szükség van.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is eszköze az önkéntes jogkövetés elősegítésének.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</a:rPr>
              <a:t>Köszönöm megtisztelő figyelmüket!</a:t>
            </a:r>
            <a:endParaRPr lang="hu-H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4828" cy="63042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Adószakmai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5941149"/>
            <a:ext cx="8064896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2014. június végéig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ellenőrzési szakterület  több, mint</a:t>
            </a:r>
            <a:r>
              <a:rPr lang="hu-H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116 ezer adószakmai vizsgálat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ot folytatott le</a:t>
            </a: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5809"/>
            <a:ext cx="7384841" cy="500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115616" y="332656"/>
            <a:ext cx="7342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Adószakmai ellenőrzések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61572" cy="48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27584" y="26064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Feltárt nettó adókülönbözet </a:t>
            </a:r>
          </a:p>
          <a:p>
            <a:pPr algn="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adónemenkénti megoszlása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975429"/>
              </p:ext>
            </p:extLst>
          </p:nvPr>
        </p:nvGraphicFramePr>
        <p:xfrm>
          <a:off x="611560" y="141277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8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Rectangle 3"/>
          <p:cNvSpPr>
            <a:spLocks/>
          </p:cNvSpPr>
          <p:nvPr/>
        </p:nvSpPr>
        <p:spPr bwMode="auto">
          <a:xfrm>
            <a:off x="4588120" y="886411"/>
            <a:ext cx="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endParaRPr lang="hu-HU" altLang="hu-HU" sz="2200" b="1" u="sng">
              <a:solidFill>
                <a:srgbClr val="99CC00"/>
              </a:solidFill>
            </a:endParaRPr>
          </a:p>
        </p:txBody>
      </p:sp>
      <p:graphicFrame>
        <p:nvGraphicFramePr>
          <p:cNvPr id="5" name="Group 577"/>
          <p:cNvGraphicFramePr>
            <a:graphicFrameLocks noGrp="1"/>
          </p:cNvGraphicFramePr>
          <p:nvPr/>
        </p:nvGraphicFramePr>
        <p:xfrm>
          <a:off x="1850781" y="2032000"/>
          <a:ext cx="6091605" cy="4443416"/>
        </p:xfrm>
        <a:graphic>
          <a:graphicData uri="http://schemas.openxmlformats.org/drawingml/2006/table">
            <a:tbl>
              <a:tblPr/>
              <a:tblGrid>
                <a:gridCol w="1240036"/>
                <a:gridCol w="902884"/>
                <a:gridCol w="938598"/>
                <a:gridCol w="967171"/>
                <a:gridCol w="1070031"/>
                <a:gridCol w="972885"/>
              </a:tblGrid>
              <a:tr h="27289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KATEGORIA K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Ó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K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ö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zponti Kock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á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zati Besorol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á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Ö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sszesen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Magas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K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ö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zepes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Alacsony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Nincs besorolva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28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db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1.353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833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2.981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1.907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2.274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2.035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6.234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3.748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4.482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4.149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12.412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6.904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10.282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7.606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24.912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12.557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26.242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12.567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51.623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23.133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55.970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21.885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1.395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102.383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34.550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70.083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58.270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4.911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167.814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19.189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50.244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31.758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7.437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108.628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5.099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11.945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9.440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2.309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28.793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alv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ó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/0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7.134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8.251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6.119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3.907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25.411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nem besorolt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1.013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6.121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7.109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14.512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9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Arial" charset="0"/>
                          <a:sym typeface="Gill Sans" charset="0"/>
                        </a:rPr>
                        <a:t>Ö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sszesen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115.275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242.139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160.783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27.506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Gill Sans" charset="0"/>
                        </a:rPr>
                        <a:t>545.703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sym typeface="Gill Sans" charset="0"/>
                      </a:endParaRPr>
                    </a:p>
                  </a:txBody>
                  <a:tcPr marL="82288" marR="82288" marT="41148" marB="411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578"/>
          <p:cNvSpPr>
            <a:spLocks noChangeArrowheads="1"/>
          </p:cNvSpPr>
          <p:nvPr/>
        </p:nvSpPr>
        <p:spPr bwMode="auto">
          <a:xfrm>
            <a:off x="293077" y="3752851"/>
            <a:ext cx="1361343" cy="1101725"/>
          </a:xfrm>
          <a:prstGeom prst="rightArrow">
            <a:avLst>
              <a:gd name="adj1" fmla="val 50000"/>
              <a:gd name="adj2" fmla="val 30894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5" tIns="41148" rIns="82295" bIns="41148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hu-HU" altLang="hu-HU" sz="1100"/>
              <a:t>Költségvetési</a:t>
            </a:r>
          </a:p>
          <a:p>
            <a:pPr eaLnBrk="1" hangingPunct="1"/>
            <a:r>
              <a:rPr lang="hu-HU" altLang="hu-HU" sz="1100"/>
              <a:t>kihatás</a:t>
            </a:r>
          </a:p>
        </p:txBody>
      </p:sp>
      <p:sp>
        <p:nvSpPr>
          <p:cNvPr id="7" name="AutoShape 579"/>
          <p:cNvSpPr>
            <a:spLocks noChangeArrowheads="1"/>
          </p:cNvSpPr>
          <p:nvPr/>
        </p:nvSpPr>
        <p:spPr bwMode="auto">
          <a:xfrm>
            <a:off x="3793881" y="1095376"/>
            <a:ext cx="2010508" cy="777875"/>
          </a:xfrm>
          <a:prstGeom prst="downArrow">
            <a:avLst>
              <a:gd name="adj1" fmla="val 50000"/>
              <a:gd name="adj2" fmla="val 25000"/>
            </a:avLst>
          </a:prstGeom>
          <a:noFill/>
          <a:ln w="158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5" tIns="41148" rIns="82295" bIns="41148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hu-HU" altLang="hu-HU" sz="1100"/>
              <a:t>Valószínűség</a:t>
            </a:r>
          </a:p>
          <a:p>
            <a:pPr eaLnBrk="1" hangingPunct="1"/>
            <a:r>
              <a:rPr lang="hu-HU" altLang="hu-HU" sz="1100"/>
              <a:t>mértéke</a:t>
            </a:r>
          </a:p>
        </p:txBody>
      </p:sp>
      <p:sp>
        <p:nvSpPr>
          <p:cNvPr id="8" name="Rectangle 580"/>
          <p:cNvSpPr>
            <a:spLocks noChangeArrowheads="1"/>
          </p:cNvSpPr>
          <p:nvPr/>
        </p:nvSpPr>
        <p:spPr bwMode="auto">
          <a:xfrm>
            <a:off x="1474177" y="300039"/>
            <a:ext cx="71305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5" tIns="41148" rIns="82295" bIns="41148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hu-HU" altLang="hu-HU" sz="2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Működő ÁFA alanyi kör szegmentálása az adózói életútról gyűjtött információk alapján 2013.</a:t>
            </a:r>
          </a:p>
        </p:txBody>
      </p:sp>
      <p:sp>
        <p:nvSpPr>
          <p:cNvPr id="9" name="Rectangle 581"/>
          <p:cNvSpPr>
            <a:spLocks noChangeArrowheads="1"/>
          </p:cNvSpPr>
          <p:nvPr/>
        </p:nvSpPr>
        <p:spPr bwMode="auto">
          <a:xfrm>
            <a:off x="3081704" y="3212976"/>
            <a:ext cx="2823796" cy="2988000"/>
          </a:xfrm>
          <a:prstGeom prst="rect">
            <a:avLst/>
          </a:prstGeom>
          <a:gradFill rotWithShape="1">
            <a:gsLst>
              <a:gs pos="0">
                <a:srgbClr val="CC3300">
                  <a:alpha val="48000"/>
                </a:srgbClr>
              </a:gs>
              <a:gs pos="100000">
                <a:srgbClr val="339933">
                  <a:alpha val="46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5" tIns="41148" rIns="82295" bIns="41148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endParaRPr lang="hu-HU" altLang="hu-H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Text Box 6"/>
          <p:cNvSpPr>
            <a:spLocks noGrp="1"/>
          </p:cNvSpPr>
          <p:nvPr>
            <p:ph type="title"/>
          </p:nvPr>
        </p:nvSpPr>
        <p:spPr>
          <a:xfrm>
            <a:off x="2459106" y="319088"/>
            <a:ext cx="5190011" cy="944874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t">
            <a:spAutoFit/>
          </a:bodyPr>
          <a:lstStyle/>
          <a:p>
            <a:pPr eaLnBrk="1" hangingPunct="1"/>
            <a:r>
              <a:rPr lang="hu-HU" altLang="hu-HU" sz="2800" b="1" dirty="0" smtClean="0">
                <a:latin typeface="Times New Roman" pitchFamily="18" charset="0"/>
              </a:rPr>
              <a:t>ÁFA alanyok adóvizsgálatainak </a:t>
            </a:r>
            <a:br>
              <a:rPr lang="hu-HU" altLang="hu-HU" sz="2800" b="1" dirty="0" smtClean="0">
                <a:latin typeface="Times New Roman" pitchFamily="18" charset="0"/>
              </a:rPr>
            </a:br>
            <a:r>
              <a:rPr lang="hu-HU" altLang="hu-HU" sz="2800" b="1" dirty="0" smtClean="0">
                <a:latin typeface="Times New Roman" pitchFamily="18" charset="0"/>
              </a:rPr>
              <a:t>átlagos adókülönbözete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9" y="1395413"/>
            <a:ext cx="8165123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650</Words>
  <Application>Microsoft Office PowerPoint</Application>
  <PresentationFormat>Diavetítés a képernyőre (4:3 oldalarány)</PresentationFormat>
  <Paragraphs>283</Paragraphs>
  <Slides>39</Slides>
  <Notes>39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Az adóellenőrzés elmúlt időszakának számai, aktuális kérdései</vt:lpstr>
      <vt:lpstr>PowerPoint bemutató</vt:lpstr>
      <vt:lpstr>PowerPoint bemutató</vt:lpstr>
      <vt:lpstr>PowerPoint bemutató</vt:lpstr>
      <vt:lpstr>Adószakmai ellenőrzések</vt:lpstr>
      <vt:lpstr>PowerPoint bemutató</vt:lpstr>
      <vt:lpstr>PowerPoint bemutató</vt:lpstr>
      <vt:lpstr>PowerPoint bemutató</vt:lpstr>
      <vt:lpstr>ÁFA alanyok adóvizsgálatainak  átlagos adókülönbözete</vt:lpstr>
      <vt:lpstr>Jövedéki ellenőrzések </vt:lpstr>
      <vt:lpstr>A rendészeti szakterület áttekintése</vt:lpstr>
      <vt:lpstr>PowerPoint bemutató</vt:lpstr>
      <vt:lpstr>PowerPoint bemutató</vt:lpstr>
      <vt:lpstr>PowerPoint bemutató</vt:lpstr>
      <vt:lpstr>Nyomozóhatóság tevékenysége </vt:lpstr>
      <vt:lpstr>PowerPoint bemutató</vt:lpstr>
      <vt:lpstr>PowerPoint bemutató</vt:lpstr>
      <vt:lpstr>PowerPoint bemutató</vt:lpstr>
      <vt:lpstr>„Kinyílt a világ”</vt:lpstr>
      <vt:lpstr>PowerPoint bemutató</vt:lpstr>
      <vt:lpstr>PowerPoint bemutató</vt:lpstr>
      <vt:lpstr>PowerPoint bemutató</vt:lpstr>
      <vt:lpstr>PowerPoint bemutató</vt:lpstr>
      <vt:lpstr>Pénztárgépek a környéken, avagy a technika az ellenőrzés szolgálatában</vt:lpstr>
      <vt:lpstr>Egy címen működő  gépek listája</vt:lpstr>
      <vt:lpstr>A revizor lekéri a friss  értékesítési adatokat </vt:lpstr>
      <vt:lpstr>Látszik az aznap kiadott bizonylatok listája… … és a fióktartalom</vt:lpstr>
      <vt:lpstr>A vásárolt termékek és a kapott nyugta </vt:lpstr>
      <vt:lpstr>A kapott nyugta…</vt:lpstr>
      <vt:lpstr>PowerPoint bemutató</vt:lpstr>
      <vt:lpstr>PowerPoint bemutató</vt:lpstr>
      <vt:lpstr>PowerPoint bemutató</vt:lpstr>
      <vt:lpstr>AZ ÜZLETPOLITIKA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megtisztelő figyelmüket!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Bencze Judit Magdolna</cp:lastModifiedBy>
  <cp:revision>110</cp:revision>
  <cp:lastPrinted>2014-09-04T10:43:44Z</cp:lastPrinted>
  <dcterms:created xsi:type="dcterms:W3CDTF">2012-03-01T09:36:23Z</dcterms:created>
  <dcterms:modified xsi:type="dcterms:W3CDTF">2014-09-04T14:37:52Z</dcterms:modified>
</cp:coreProperties>
</file>