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23"/>
  </p:notesMasterIdLst>
  <p:handoutMasterIdLst>
    <p:handoutMasterId r:id="rId24"/>
  </p:handoutMasterIdLst>
  <p:sldIdLst>
    <p:sldId id="260" r:id="rId2"/>
    <p:sldId id="295" r:id="rId3"/>
    <p:sldId id="262" r:id="rId4"/>
    <p:sldId id="265" r:id="rId5"/>
    <p:sldId id="267" r:id="rId6"/>
    <p:sldId id="263" r:id="rId7"/>
    <p:sldId id="268" r:id="rId8"/>
    <p:sldId id="270" r:id="rId9"/>
    <p:sldId id="275" r:id="rId10"/>
    <p:sldId id="276" r:id="rId11"/>
    <p:sldId id="277" r:id="rId12"/>
    <p:sldId id="294" r:id="rId13"/>
    <p:sldId id="280" r:id="rId14"/>
    <p:sldId id="291" r:id="rId15"/>
    <p:sldId id="282" r:id="rId16"/>
    <p:sldId id="292" r:id="rId17"/>
    <p:sldId id="293" r:id="rId18"/>
    <p:sldId id="285" r:id="rId19"/>
    <p:sldId id="296" r:id="rId20"/>
    <p:sldId id="287" r:id="rId21"/>
    <p:sldId id="289" r:id="rId2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A3D5"/>
    <a:srgbClr val="5DB4DF"/>
    <a:srgbClr val="1E2452"/>
    <a:srgbClr val="FF8181"/>
    <a:srgbClr val="777063"/>
    <a:srgbClr val="92B93B"/>
    <a:srgbClr val="A69F94"/>
    <a:srgbClr val="EAB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78022" autoAdjust="0"/>
  </p:normalViewPr>
  <p:slideViewPr>
    <p:cSldViewPr>
      <p:cViewPr varScale="1">
        <p:scale>
          <a:sx n="85" d="100"/>
          <a:sy n="85" d="100"/>
        </p:scale>
        <p:origin x="-738" y="-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2014.09.04.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2014.09.04.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3857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8761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550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4543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032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endParaRPr lang="hu-HU" alt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2FF6F6-7DDB-4628-9605-13BA72C0B39B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32500" lnSpcReduction="20000"/>
          </a:bodyPr>
          <a:lstStyle/>
          <a:p>
            <a:endParaRPr lang="hu-HU" sz="1200" b="0" kern="1200" baseline="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2FF6F6-7DDB-4628-9605-13BA72C0B39B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465750" lvl="1"/>
            <a:endParaRPr lang="hu-HU" sz="1200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195C7-BCD9-4877-8CF1-BEC8E48FA371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195C7-BCD9-4877-8CF1-BEC8E48FA371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195C7-BCD9-4877-8CF1-BEC8E48FA371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049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2FF6F6-7DDB-4628-9605-13BA72C0B39B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44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876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hu-HU" b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195C7-BCD9-4877-8CF1-BEC8E48FA371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92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922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296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749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40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40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yitólap logóva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64625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7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4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6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4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6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56627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25658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</p:spTree>
    <p:extLst>
      <p:ext uri="{BB962C8B-B14F-4D97-AF65-F5344CB8AC3E}">
        <p14:creationId xmlns:p14="http://schemas.microsoft.com/office/powerpoint/2010/main" val="356627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5" r:id="rId11"/>
    <p:sldLayoutId id="2147483816" r:id="rId12"/>
    <p:sldLayoutId id="2147483817" r:id="rId13"/>
    <p:sldLayoutId id="214748381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MNB felügyeleti stratégiája és kihívásai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altLang="hu-HU" dirty="0">
                <a:solidFill>
                  <a:srgbClr val="232157"/>
                </a:solidFill>
              </a:rPr>
              <a:t>MKVK </a:t>
            </a:r>
            <a:r>
              <a:rPr lang="hu-HU" altLang="hu-HU" dirty="0" err="1">
                <a:solidFill>
                  <a:srgbClr val="232157"/>
                </a:solidFill>
              </a:rPr>
              <a:t>XXII</a:t>
            </a:r>
            <a:r>
              <a:rPr lang="hu-HU" altLang="hu-HU" dirty="0">
                <a:solidFill>
                  <a:srgbClr val="232157"/>
                </a:solidFill>
              </a:rPr>
              <a:t>. Országos Könyvvizsgálói Konferencia</a:t>
            </a:r>
          </a:p>
          <a:p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u-HU" dirty="0" smtClean="0"/>
              <a:t>Dr. Windisch László alelnök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</a:t>
            </a:r>
            <a:r>
              <a:rPr lang="hu-HU" dirty="0"/>
              <a:t>s</a:t>
            </a:r>
            <a:r>
              <a:rPr lang="hu-HU" dirty="0" smtClean="0"/>
              <a:t>zeptember 4.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dirty="0" smtClean="0"/>
              <a:t>MNB: az integrációval járó feladatváltozás</a:t>
            </a:r>
            <a:endParaRPr lang="hu-HU" sz="3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40" name="Rectangle 39"/>
          <p:cNvSpPr/>
          <p:nvPr/>
        </p:nvSpPr>
        <p:spPr>
          <a:xfrm>
            <a:off x="5115866" y="2788661"/>
            <a:ext cx="1400352" cy="950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4" rIns="156464" bIns="482794" numCol="1" spcCol="1270" anchor="t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200" kern="1200" dirty="0" smtClean="0">
                <a:latin typeface="Calibri" panose="020F0502020204030204" pitchFamily="34" charset="0"/>
              </a:rPr>
              <a:t>MNB</a:t>
            </a:r>
            <a:endParaRPr lang="hu-HU" sz="2200" kern="1200" dirty="0">
              <a:latin typeface="Calibri" panose="020F050202020403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1241" y="2788661"/>
            <a:ext cx="1378565" cy="950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4" rIns="156464" bIns="482794" numCol="1" spcCol="1270" anchor="t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200" kern="1200" dirty="0" smtClean="0">
                <a:latin typeface="Calibri" panose="020F0502020204030204" pitchFamily="34" charset="0"/>
              </a:rPr>
              <a:t>MNB</a:t>
            </a:r>
            <a:endParaRPr lang="hu-HU" sz="2200" kern="1200" dirty="0">
              <a:latin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2325" y="3308890"/>
            <a:ext cx="2714258" cy="1021314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79" tIns="193579" rIns="193579" bIns="193579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Monetáris politika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dirty="0" smtClean="0">
                <a:latin typeface="Calibri" panose="020F0502020204030204" pitchFamily="34" charset="0"/>
              </a:rPr>
              <a:t>Pénzügyi stabilitás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Pénz- és fizetési forgalom</a:t>
            </a:r>
            <a:endParaRPr lang="hu-HU" sz="1200" kern="1200" dirty="0">
              <a:latin typeface="Calibri" panose="020F050202020403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3877" y="4501815"/>
            <a:ext cx="1378565" cy="950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4" rIns="156464" bIns="482794" numCol="1" spcCol="1270" anchor="t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200" kern="1200" dirty="0" smtClean="0">
                <a:latin typeface="Calibri" panose="020F0502020204030204" pitchFamily="34" charset="0"/>
              </a:rPr>
              <a:t>PSZÁF</a:t>
            </a:r>
            <a:endParaRPr lang="hu-HU" sz="2200" kern="1200" dirty="0">
              <a:latin typeface="Calibri" panose="020F050202020403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42325" y="5019634"/>
            <a:ext cx="2714258" cy="847998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79" tIns="193579" rIns="193579" bIns="193579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Mikroprudenciális felügyelet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dirty="0" smtClean="0">
                <a:latin typeface="Calibri" panose="020F0502020204030204" pitchFamily="34" charset="0"/>
              </a:rPr>
              <a:t>Fogyasztóvédelem</a:t>
            </a:r>
            <a:endParaRPr lang="hu-HU" sz="1200" kern="1200" dirty="0">
              <a:latin typeface="Calibri" panose="020F050202020403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81902" y="3281118"/>
            <a:ext cx="2883173" cy="95624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79" tIns="193579" rIns="193579" bIns="193579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Monetáris politika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dirty="0" smtClean="0">
                <a:latin typeface="Calibri" panose="020F0502020204030204" pitchFamily="34" charset="0"/>
              </a:rPr>
              <a:t>Pénzügyi stabilitás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Pénz- és fizetési forgalom</a:t>
            </a:r>
            <a:endParaRPr lang="hu-HU" sz="1200" kern="1200" dirty="0">
              <a:latin typeface="Calibri" panose="020F0502020204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81903" y="4237365"/>
            <a:ext cx="2883172" cy="862390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79" tIns="193579" rIns="193579" bIns="193579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Mikroprudenciális felügyelet</a:t>
            </a: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dirty="0" smtClean="0">
                <a:latin typeface="Calibri" panose="020F0502020204030204" pitchFamily="34" charset="0"/>
              </a:rPr>
              <a:t>Fogyasztóvédelem</a:t>
            </a:r>
            <a:endParaRPr lang="hu-HU" sz="1200" kern="1200" dirty="0">
              <a:latin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81903" y="5099756"/>
            <a:ext cx="2883171" cy="588502"/>
          </a:xfrm>
          <a:prstGeom prst="rect">
            <a:avLst/>
          </a:prstGeom>
          <a:solidFill>
            <a:schemeClr val="accent6">
              <a:lumMod val="20000"/>
              <a:lumOff val="80000"/>
              <a:alpha val="9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79" tIns="193579" rIns="193579" bIns="193579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Makroprudenciális felügyelet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381903" y="5688258"/>
            <a:ext cx="2883171" cy="494054"/>
          </a:xfrm>
          <a:prstGeom prst="rect">
            <a:avLst/>
          </a:prstGeom>
          <a:solidFill>
            <a:schemeClr val="accent6">
              <a:lumMod val="20000"/>
              <a:lumOff val="80000"/>
              <a:alpha val="9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3579" tIns="193579" rIns="193579" bIns="193579" numCol="1" spcCol="1270" anchor="t" anchorCtr="0">
            <a:noAutofit/>
          </a:bodyPr>
          <a:lstStyle/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hu-HU" sz="1200" kern="1200" dirty="0" smtClean="0">
                <a:latin typeface="Calibri" panose="020F0502020204030204" pitchFamily="34" charset="0"/>
              </a:rPr>
              <a:t>Szanálási hatóság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33877" y="1412776"/>
            <a:ext cx="8214587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065063" y="1339578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17033" y="1651590"/>
            <a:ext cx="1224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i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2013. október 1</a:t>
            </a:r>
            <a:r>
              <a:rPr lang="hu-HU" sz="1200" i="1" dirty="0" smtClean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79711" y="1928589"/>
            <a:ext cx="4176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1" u="sng" dirty="0" smtClean="0">
                <a:solidFill>
                  <a:srgbClr val="1E2452"/>
                </a:solidFill>
                <a:latin typeface="Calibri" panose="020F0502020204030204" pitchFamily="34" charset="0"/>
              </a:rPr>
              <a:t>Új jegybanktörvény (2013. évi CXXXIX. </a:t>
            </a:r>
            <a:r>
              <a:rPr lang="hu-HU" sz="1200" b="1" u="sng" dirty="0">
                <a:solidFill>
                  <a:srgbClr val="1E2452"/>
                </a:solidFill>
                <a:latin typeface="Calibri" panose="020F0502020204030204" pitchFamily="34" charset="0"/>
              </a:rPr>
              <a:t>t</a:t>
            </a:r>
            <a:r>
              <a:rPr lang="hu-HU" sz="1200" b="1" u="sng" dirty="0" smtClean="0">
                <a:solidFill>
                  <a:srgbClr val="1E2452"/>
                </a:solidFill>
                <a:latin typeface="Calibri" panose="020F0502020204030204" pitchFamily="34" charset="0"/>
              </a:rPr>
              <a:t>v):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hu-HU" sz="1200" dirty="0" smtClean="0">
                <a:solidFill>
                  <a:srgbClr val="1E2452"/>
                </a:solidFill>
                <a:latin typeface="Calibri" panose="020F0502020204030204" pitchFamily="34" charset="0"/>
              </a:rPr>
              <a:t>Megvalósul a szervezeti integráció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hu-HU" sz="1200" dirty="0">
                <a:solidFill>
                  <a:srgbClr val="1E2452"/>
                </a:solidFill>
                <a:latin typeface="Calibri" panose="020F0502020204030204" pitchFamily="34" charset="0"/>
              </a:rPr>
              <a:t>Feladatkör bővülés: </a:t>
            </a:r>
            <a:r>
              <a:rPr lang="hu-HU" sz="1200" dirty="0" smtClean="0">
                <a:solidFill>
                  <a:srgbClr val="1E2452"/>
                </a:solidFill>
                <a:latin typeface="Calibri" panose="020F0502020204030204" pitchFamily="34" charset="0"/>
              </a:rPr>
              <a:t>makroprudenciális felügyelet, szanálás</a:t>
            </a:r>
            <a:endParaRPr lang="hu-HU" sz="1200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4065063" y="2816433"/>
            <a:ext cx="0" cy="3448651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3843539" y="4330204"/>
            <a:ext cx="443049" cy="343222"/>
          </a:xfrm>
          <a:custGeom>
            <a:avLst/>
            <a:gdLst>
              <a:gd name="connsiteX0" fmla="*/ 0 w 443049"/>
              <a:gd name="connsiteY0" fmla="*/ 68644 h 343222"/>
              <a:gd name="connsiteX1" fmla="*/ 271438 w 443049"/>
              <a:gd name="connsiteY1" fmla="*/ 68644 h 343222"/>
              <a:gd name="connsiteX2" fmla="*/ 271438 w 443049"/>
              <a:gd name="connsiteY2" fmla="*/ 0 h 343222"/>
              <a:gd name="connsiteX3" fmla="*/ 443049 w 443049"/>
              <a:gd name="connsiteY3" fmla="*/ 171611 h 343222"/>
              <a:gd name="connsiteX4" fmla="*/ 271438 w 443049"/>
              <a:gd name="connsiteY4" fmla="*/ 343222 h 343222"/>
              <a:gd name="connsiteX5" fmla="*/ 271438 w 443049"/>
              <a:gd name="connsiteY5" fmla="*/ 274578 h 343222"/>
              <a:gd name="connsiteX6" fmla="*/ 0 w 443049"/>
              <a:gd name="connsiteY6" fmla="*/ 274578 h 343222"/>
              <a:gd name="connsiteX7" fmla="*/ 0 w 443049"/>
              <a:gd name="connsiteY7" fmla="*/ 68644 h 34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049" h="343222">
                <a:moveTo>
                  <a:pt x="0" y="68644"/>
                </a:moveTo>
                <a:lnTo>
                  <a:pt x="271438" y="68644"/>
                </a:lnTo>
                <a:lnTo>
                  <a:pt x="271438" y="0"/>
                </a:lnTo>
                <a:lnTo>
                  <a:pt x="443049" y="171611"/>
                </a:lnTo>
                <a:lnTo>
                  <a:pt x="271438" y="343222"/>
                </a:lnTo>
                <a:lnTo>
                  <a:pt x="271438" y="274578"/>
                </a:lnTo>
                <a:lnTo>
                  <a:pt x="0" y="274578"/>
                </a:lnTo>
                <a:lnTo>
                  <a:pt x="0" y="68644"/>
                </a:lnTo>
                <a:close/>
              </a:path>
            </a:pathLst>
          </a:custGeom>
          <a:ln w="19050">
            <a:solidFill>
              <a:srgbClr val="1E2452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68644" rIns="102967" bIns="6864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u-HU" sz="1500" kern="1200" dirty="0">
              <a:latin typeface="Calibri" panose="020F0502020204030204" pitchFamily="34" charset="0"/>
            </a:endParaRPr>
          </a:p>
        </p:txBody>
      </p:sp>
      <p:sp>
        <p:nvSpPr>
          <p:cNvPr id="27" name="Szövegdoboz 30"/>
          <p:cNvSpPr txBox="1">
            <a:spLocks noChangeArrowheads="1"/>
          </p:cNvSpPr>
          <p:nvPr/>
        </p:nvSpPr>
        <p:spPr bwMode="auto">
          <a:xfrm>
            <a:off x="4517999" y="5157192"/>
            <a:ext cx="828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800" b="1" dirty="0" smtClean="0">
                <a:solidFill>
                  <a:srgbClr val="DA0000"/>
                </a:solidFill>
                <a:latin typeface="Calibri" panose="020F0502020204030204" pitchFamily="34" charset="0"/>
              </a:rPr>
              <a:t>Korábbi MNB feladat megerősítve</a:t>
            </a:r>
            <a:endParaRPr lang="hu-HU" sz="800" b="1" dirty="0">
              <a:solidFill>
                <a:srgbClr val="DA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Szövegdoboz 30"/>
          <p:cNvSpPr txBox="1">
            <a:spLocks noChangeArrowheads="1"/>
          </p:cNvSpPr>
          <p:nvPr/>
        </p:nvSpPr>
        <p:spPr bwMode="auto">
          <a:xfrm>
            <a:off x="4493262" y="5805264"/>
            <a:ext cx="8280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800" b="1" dirty="0" smtClean="0">
                <a:solidFill>
                  <a:srgbClr val="DA0000"/>
                </a:solidFill>
                <a:latin typeface="Calibri" panose="020F0502020204030204" pitchFamily="34" charset="0"/>
              </a:rPr>
              <a:t>Új feladat</a:t>
            </a:r>
            <a:endParaRPr lang="hu-HU" sz="800" b="1" dirty="0">
              <a:solidFill>
                <a:srgbClr val="DA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Szövegdoboz 30"/>
          <p:cNvSpPr txBox="1">
            <a:spLocks noChangeArrowheads="1"/>
          </p:cNvSpPr>
          <p:nvPr/>
        </p:nvSpPr>
        <p:spPr bwMode="auto">
          <a:xfrm>
            <a:off x="4499992" y="4437727"/>
            <a:ext cx="8280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800" b="1" dirty="0" smtClean="0">
                <a:solidFill>
                  <a:srgbClr val="DA0000"/>
                </a:solidFill>
                <a:latin typeface="Calibri" panose="020F0502020204030204" pitchFamily="34" charset="0"/>
              </a:rPr>
              <a:t>Korábbi PSZÁF feladatok</a:t>
            </a:r>
            <a:endParaRPr lang="hu-HU" sz="800" b="1" dirty="0">
              <a:solidFill>
                <a:srgbClr val="DA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integráció szervezeti leképezése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413"/>
            <a:ext cx="7485421" cy="5040907"/>
          </a:xfrm>
        </p:spPr>
      </p:pic>
      <p:sp>
        <p:nvSpPr>
          <p:cNvPr id="8" name="Tartalom helye 2"/>
          <p:cNvSpPr txBox="1">
            <a:spLocks/>
          </p:cNvSpPr>
          <p:nvPr/>
        </p:nvSpPr>
        <p:spPr>
          <a:xfrm>
            <a:off x="6012160" y="6453336"/>
            <a:ext cx="3096344" cy="28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Ld. részletesen: MNB SZMSZ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8691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grpSp>
        <p:nvGrpSpPr>
          <p:cNvPr id="40" name="Group 39"/>
          <p:cNvGrpSpPr/>
          <p:nvPr/>
        </p:nvGrpSpPr>
        <p:grpSpPr>
          <a:xfrm>
            <a:off x="150206" y="1298321"/>
            <a:ext cx="8900803" cy="5033194"/>
            <a:chOff x="35496" y="1156719"/>
            <a:chExt cx="9037288" cy="5304092"/>
          </a:xfrm>
        </p:grpSpPr>
        <p:grpSp>
          <p:nvGrpSpPr>
            <p:cNvPr id="39" name="Group 38"/>
            <p:cNvGrpSpPr/>
            <p:nvPr/>
          </p:nvGrpSpPr>
          <p:grpSpPr>
            <a:xfrm>
              <a:off x="35496" y="1156719"/>
              <a:ext cx="9037288" cy="5304092"/>
              <a:chOff x="35496" y="1156719"/>
              <a:chExt cx="9037288" cy="5304092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35496" y="1156719"/>
                <a:ext cx="9037288" cy="5304092"/>
                <a:chOff x="35496" y="1156719"/>
                <a:chExt cx="9037288" cy="5304092"/>
              </a:xfrm>
            </p:grpSpPr>
            <p:sp>
              <p:nvSpPr>
                <p:cNvPr id="43" name="Rounded Rectangle 42"/>
                <p:cNvSpPr/>
                <p:nvPr/>
              </p:nvSpPr>
              <p:spPr>
                <a:xfrm>
                  <a:off x="108296" y="5275149"/>
                  <a:ext cx="8964488" cy="1185662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4" name="Szövegdoboz 14"/>
                <p:cNvSpPr txBox="1"/>
                <p:nvPr/>
              </p:nvSpPr>
              <p:spPr>
                <a:xfrm>
                  <a:off x="1187624" y="5406313"/>
                  <a:ext cx="1656184" cy="875723"/>
                </a:xfrm>
                <a:prstGeom prst="rect">
                  <a:avLst/>
                </a:prstGeom>
                <a:solidFill>
                  <a:srgbClr val="1E2452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600" dirty="0" err="1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Anticiklikus</a:t>
                  </a:r>
                  <a:r>
                    <a:rPr lang="hu-HU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 </a:t>
                  </a:r>
                  <a:r>
                    <a:rPr lang="hu-HU" sz="1600" dirty="0" err="1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tőkepuffer</a:t>
                  </a:r>
                  <a:endParaRPr lang="hu-HU" sz="1600" dirty="0" smtClean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  <a:p>
                  <a:pPr algn="ctr"/>
                  <a:endParaRPr lang="en-GB" sz="1600" dirty="0" smtClean="0">
                    <a:solidFill>
                      <a:schemeClr val="tx2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5" name="Szövegdoboz 15"/>
                <p:cNvSpPr txBox="1"/>
                <p:nvPr/>
              </p:nvSpPr>
              <p:spPr>
                <a:xfrm>
                  <a:off x="3059832" y="5406315"/>
                  <a:ext cx="1872208" cy="875723"/>
                </a:xfrm>
                <a:prstGeom prst="rect">
                  <a:avLst/>
                </a:prstGeom>
                <a:solidFill>
                  <a:schemeClr val="accent5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Túlzott hitelkiáramlás korlátozása</a:t>
                  </a:r>
                  <a:endParaRPr lang="en-GB" sz="1600" dirty="0" smtClean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6" name="Szövegdoboz 16"/>
                <p:cNvSpPr txBox="1"/>
                <p:nvPr/>
              </p:nvSpPr>
              <p:spPr>
                <a:xfrm>
                  <a:off x="5148064" y="5406315"/>
                  <a:ext cx="1656184" cy="875723"/>
                </a:xfrm>
                <a:prstGeom prst="rect">
                  <a:avLst/>
                </a:prstGeom>
                <a:solidFill>
                  <a:schemeClr val="accent5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dirty="0" err="1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SIFI</a:t>
                  </a:r>
                  <a:r>
                    <a:rPr lang="en-GB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 </a:t>
                  </a:r>
                  <a:r>
                    <a:rPr lang="hu-HU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többlet követelmények</a:t>
                  </a:r>
                  <a:endParaRPr lang="hu-HU" sz="1600" dirty="0">
                    <a:solidFill>
                      <a:schemeClr val="tx2"/>
                    </a:solidFill>
                    <a:latin typeface="Calibri" panose="020F0502020204030204" pitchFamily="34" charset="0"/>
                  </a:endParaRPr>
                </a:p>
                <a:p>
                  <a:pPr algn="ctr"/>
                  <a:endParaRPr lang="en-GB" sz="1400" dirty="0" smtClean="0">
                    <a:solidFill>
                      <a:schemeClr val="bg1"/>
                    </a:solidFill>
                    <a:latin typeface="+mn-lt"/>
                  </a:endParaRPr>
                </a:p>
              </p:txBody>
            </p:sp>
            <p:sp>
              <p:nvSpPr>
                <p:cNvPr id="17" name="Szövegdoboz 17"/>
                <p:cNvSpPr txBox="1"/>
                <p:nvPr/>
              </p:nvSpPr>
              <p:spPr>
                <a:xfrm>
                  <a:off x="7020272" y="5406315"/>
                  <a:ext cx="1872208" cy="875723"/>
                </a:xfrm>
                <a:prstGeom prst="rect">
                  <a:avLst/>
                </a:prstGeom>
                <a:solidFill>
                  <a:schemeClr val="accent5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Likviditási kockázatmérséklő követelmények</a:t>
                  </a:r>
                  <a:endParaRPr lang="en-GB" sz="1600" dirty="0" smtClean="0">
                    <a:solidFill>
                      <a:schemeClr val="bg1"/>
                    </a:solidFill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86522" y="1156719"/>
                  <a:ext cx="8986262" cy="3954615"/>
                  <a:chOff x="86522" y="1156719"/>
                  <a:chExt cx="8986262" cy="3954615"/>
                </a:xfrm>
              </p:grpSpPr>
              <p:sp>
                <p:nvSpPr>
                  <p:cNvPr id="42" name="Rounded Rectangle 41"/>
                  <p:cNvSpPr/>
                  <p:nvPr/>
                </p:nvSpPr>
                <p:spPr>
                  <a:xfrm>
                    <a:off x="108296" y="3925672"/>
                    <a:ext cx="8964488" cy="1185662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/>
                  </a:p>
                </p:txBody>
              </p:sp>
              <p:sp>
                <p:nvSpPr>
                  <p:cNvPr id="10" name="Szövegdoboz 10"/>
                  <p:cNvSpPr txBox="1"/>
                  <p:nvPr/>
                </p:nvSpPr>
                <p:spPr>
                  <a:xfrm>
                    <a:off x="5148064" y="4038163"/>
                    <a:ext cx="1584176" cy="875723"/>
                  </a:xfrm>
                  <a:prstGeom prst="rect">
                    <a:avLst/>
                  </a:prstGeom>
                  <a:solidFill>
                    <a:srgbClr val="1E2452"/>
                  </a:solidFill>
                  <a:ln w="127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„too-big-to-fail” </a:t>
                    </a:r>
                    <a:r>
                      <a:rPr lang="hu-HU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kockázat mérséklése</a:t>
                    </a:r>
                    <a:endParaRPr lang="en-GB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1" name="Szövegdoboz 11"/>
                  <p:cNvSpPr txBox="1"/>
                  <p:nvPr/>
                </p:nvSpPr>
                <p:spPr>
                  <a:xfrm>
                    <a:off x="6948264" y="4038163"/>
                    <a:ext cx="1944216" cy="875723"/>
                  </a:xfrm>
                  <a:prstGeom prst="rect">
                    <a:avLst/>
                  </a:prstGeom>
                  <a:solidFill>
                    <a:srgbClr val="1E2452"/>
                  </a:solidFill>
                  <a:ln w="127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Rendszerszintű likviditási kockázat mérséklése</a:t>
                    </a:r>
                    <a:endParaRPr lang="en-GB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2" name="Szövegdoboz 12"/>
                  <p:cNvSpPr txBox="1"/>
                  <p:nvPr/>
                </p:nvSpPr>
                <p:spPr>
                  <a:xfrm>
                    <a:off x="1187624" y="4038163"/>
                    <a:ext cx="1656184" cy="875723"/>
                  </a:xfrm>
                  <a:prstGeom prst="rect">
                    <a:avLst/>
                  </a:prstGeom>
                  <a:solidFill>
                    <a:srgbClr val="1E2452"/>
                  </a:solidFill>
                  <a:ln w="127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Recesszió elmélyülésének megelőzése</a:t>
                    </a:r>
                    <a:endParaRPr lang="en-GB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3" name="Szövegdoboz 13"/>
                  <p:cNvSpPr txBox="1"/>
                  <p:nvPr/>
                </p:nvSpPr>
                <p:spPr>
                  <a:xfrm>
                    <a:off x="3027065" y="4038163"/>
                    <a:ext cx="1944216" cy="875723"/>
                  </a:xfrm>
                  <a:prstGeom prst="rect">
                    <a:avLst/>
                  </a:prstGeom>
                  <a:solidFill>
                    <a:srgbClr val="1E2452"/>
                  </a:solidFill>
                  <a:ln w="12700"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u-HU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rPr>
                      <a:t>Felszálló ágban túlzott eladósodás elkerülése</a:t>
                    </a:r>
                    <a:endParaRPr lang="en-GB" sz="1600" dirty="0" smtClean="0">
                      <a:solidFill>
                        <a:schemeClr val="bg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86522" y="1156719"/>
                    <a:ext cx="8964488" cy="2201549"/>
                    <a:chOff x="86522" y="1156719"/>
                    <a:chExt cx="8964488" cy="2201549"/>
                  </a:xfrm>
                </p:grpSpPr>
                <p:sp>
                  <p:nvSpPr>
                    <p:cNvPr id="41" name="Rounded Rectangle 40"/>
                    <p:cNvSpPr/>
                    <p:nvPr/>
                  </p:nvSpPr>
                  <p:spPr>
                    <a:xfrm>
                      <a:off x="86522" y="1156719"/>
                      <a:ext cx="8964488" cy="1003172"/>
                    </a:xfrm>
                    <a:prstGeom prst="round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/>
                    </a:p>
                  </p:txBody>
                </p:sp>
                <p:sp>
                  <p:nvSpPr>
                    <p:cNvPr id="7" name="Szövegdoboz 5"/>
                    <p:cNvSpPr txBox="1"/>
                    <p:nvPr/>
                  </p:nvSpPr>
                  <p:spPr>
                    <a:xfrm>
                      <a:off x="3635896" y="1301859"/>
                      <a:ext cx="2880320" cy="616249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 w="12700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 pénzügyi rendszer stabilitásának fenntartása</a:t>
                      </a:r>
                      <a:endParaRPr lang="en-GB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8" name="Szövegdoboz 6"/>
                    <p:cNvSpPr txBox="1"/>
                    <p:nvPr/>
                  </p:nvSpPr>
                  <p:spPr>
                    <a:xfrm>
                      <a:off x="2987824" y="2742019"/>
                      <a:ext cx="1584176" cy="616249"/>
                    </a:xfrm>
                    <a:prstGeom prst="rect">
                      <a:avLst/>
                    </a:prstGeom>
                    <a:solidFill>
                      <a:srgbClr val="1E2452"/>
                    </a:solidFill>
                    <a:ln w="12700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Prociklikusság</a:t>
                      </a:r>
                      <a:r>
                        <a:rPr lang="hu-HU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mérséklése</a:t>
                      </a:r>
                      <a:endParaRPr lang="en-GB" sz="160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" name="Szövegdoboz 9"/>
                    <p:cNvSpPr txBox="1"/>
                    <p:nvPr/>
                  </p:nvSpPr>
                  <p:spPr>
                    <a:xfrm>
                      <a:off x="5724128" y="2742019"/>
                      <a:ext cx="1872208" cy="616249"/>
                    </a:xfrm>
                    <a:prstGeom prst="rect">
                      <a:avLst/>
                    </a:prstGeom>
                    <a:solidFill>
                      <a:srgbClr val="1E2452"/>
                    </a:solidFill>
                    <a:ln w="12700">
                      <a:solidFill>
                        <a:schemeClr val="tx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Ellenállóképesség</a:t>
                      </a:r>
                      <a:r>
                        <a:rPr lang="hu-HU" sz="16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fokozása</a:t>
                      </a:r>
                      <a:endParaRPr lang="en-GB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p:txBody>
                </p:sp>
                <p:cxnSp>
                  <p:nvCxnSpPr>
                    <p:cNvPr id="18" name="Egyenes összekötő nyíllal 20"/>
                    <p:cNvCxnSpPr/>
                    <p:nvPr/>
                  </p:nvCxnSpPr>
                  <p:spPr>
                    <a:xfrm flipH="1">
                      <a:off x="4013938" y="1948190"/>
                      <a:ext cx="355100" cy="77844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Egyenes összekötő nyíllal 22"/>
                    <p:cNvCxnSpPr/>
                    <p:nvPr/>
                  </p:nvCxnSpPr>
                  <p:spPr>
                    <a:xfrm>
                      <a:off x="5727374" y="1908987"/>
                      <a:ext cx="472992" cy="792088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" name="Egyenes összekötő nyíllal 25"/>
                  <p:cNvCxnSpPr>
                    <a:endCxn id="12" idx="0"/>
                  </p:cNvCxnSpPr>
                  <p:nvPr/>
                </p:nvCxnSpPr>
                <p:spPr>
                  <a:xfrm flipH="1">
                    <a:off x="2015716" y="3388350"/>
                    <a:ext cx="1260141" cy="649813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Egyenes összekötő nyíllal 27"/>
                  <p:cNvCxnSpPr/>
                  <p:nvPr/>
                </p:nvCxnSpPr>
                <p:spPr>
                  <a:xfrm>
                    <a:off x="3855157" y="3390091"/>
                    <a:ext cx="0" cy="648072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Egyenes összekötő nyíllal 29"/>
                  <p:cNvCxnSpPr/>
                  <p:nvPr/>
                </p:nvCxnSpPr>
                <p:spPr>
                  <a:xfrm>
                    <a:off x="6200366" y="3318083"/>
                    <a:ext cx="0" cy="72008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Egyenes összekötő nyíllal 31"/>
                  <p:cNvCxnSpPr>
                    <a:endCxn id="11" idx="0"/>
                  </p:cNvCxnSpPr>
                  <p:nvPr/>
                </p:nvCxnSpPr>
                <p:spPr>
                  <a:xfrm>
                    <a:off x="7164288" y="3318083"/>
                    <a:ext cx="756084" cy="72008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Szövegdoboz 42"/>
                <p:cNvSpPr txBox="1"/>
                <p:nvPr/>
              </p:nvSpPr>
              <p:spPr>
                <a:xfrm>
                  <a:off x="150484" y="1359341"/>
                  <a:ext cx="12961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b="1" i="1" dirty="0" smtClean="0">
                      <a:solidFill>
                        <a:schemeClr val="accent5"/>
                      </a:solidFill>
                      <a:latin typeface="Calibri" panose="020F0502020204030204" pitchFamily="34" charset="0"/>
                    </a:rPr>
                    <a:t>Végső</a:t>
                  </a:r>
                  <a:r>
                    <a:rPr lang="en-GB" b="1" i="1" dirty="0" smtClean="0">
                      <a:solidFill>
                        <a:schemeClr val="accent5"/>
                      </a:solidFill>
                      <a:latin typeface="Calibri" panose="020F0502020204030204" pitchFamily="34" charset="0"/>
                    </a:rPr>
                    <a:t> </a:t>
                  </a:r>
                  <a:r>
                    <a:rPr lang="hu-HU" b="1" i="1" dirty="0" smtClean="0">
                      <a:solidFill>
                        <a:schemeClr val="accent5"/>
                      </a:solidFill>
                      <a:latin typeface="Calibri" panose="020F0502020204030204" pitchFamily="34" charset="0"/>
                    </a:rPr>
                    <a:t>cél</a:t>
                  </a:r>
                  <a:endParaRPr lang="en-GB" b="1" i="1" dirty="0" smtClean="0">
                    <a:solidFill>
                      <a:schemeClr val="accent5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9" name="Szövegdoboz 43"/>
                <p:cNvSpPr txBox="1"/>
                <p:nvPr/>
              </p:nvSpPr>
              <p:spPr>
                <a:xfrm>
                  <a:off x="35496" y="4207440"/>
                  <a:ext cx="158417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b="1" i="1" dirty="0" smtClean="0">
                      <a:solidFill>
                        <a:schemeClr val="accent5"/>
                      </a:solidFill>
                      <a:latin typeface="Calibri" panose="020F0502020204030204" pitchFamily="34" charset="0"/>
                    </a:rPr>
                    <a:t>Közbülső</a:t>
                  </a:r>
                </a:p>
                <a:p>
                  <a:r>
                    <a:rPr lang="hu-HU" b="1" i="1" dirty="0" smtClean="0">
                      <a:solidFill>
                        <a:schemeClr val="accent5"/>
                      </a:solidFill>
                      <a:latin typeface="Calibri" panose="020F0502020204030204" pitchFamily="34" charset="0"/>
                    </a:rPr>
                    <a:t>célok</a:t>
                  </a:r>
                  <a:endParaRPr lang="en-GB" b="1" i="1" dirty="0" smtClean="0">
                    <a:solidFill>
                      <a:schemeClr val="accent5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0" name="Szövegdoboz 44"/>
                <p:cNvSpPr txBox="1"/>
                <p:nvPr/>
              </p:nvSpPr>
              <p:spPr>
                <a:xfrm>
                  <a:off x="72008" y="5694347"/>
                  <a:ext cx="13316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b="1" i="1" dirty="0" smtClean="0">
                      <a:solidFill>
                        <a:schemeClr val="accent5"/>
                      </a:solidFill>
                      <a:latin typeface="Calibri" panose="020F0502020204030204" pitchFamily="34" charset="0"/>
                    </a:rPr>
                    <a:t>Eszközök</a:t>
                  </a:r>
                  <a:endParaRPr lang="hu-HU" b="1" i="1" dirty="0">
                    <a:solidFill>
                      <a:schemeClr val="accent5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cxnSp>
            <p:nvCxnSpPr>
              <p:cNvPr id="26" name="Egyenes összekötő nyíllal 37"/>
              <p:cNvCxnSpPr>
                <a:stCxn id="10" idx="2"/>
              </p:cNvCxnSpPr>
              <p:nvPr/>
            </p:nvCxnSpPr>
            <p:spPr>
              <a:xfrm>
                <a:off x="5940153" y="5072085"/>
                <a:ext cx="3447" cy="32287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Egyenes összekötő nyíllal 39"/>
              <p:cNvCxnSpPr>
                <a:stCxn id="11" idx="2"/>
              </p:cNvCxnSpPr>
              <p:nvPr/>
            </p:nvCxnSpPr>
            <p:spPr>
              <a:xfrm>
                <a:off x="7920372" y="5072085"/>
                <a:ext cx="0" cy="33422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Egyenes összekötő nyíllal 35"/>
            <p:cNvCxnSpPr>
              <a:stCxn id="13" idx="2"/>
              <a:endCxn id="15" idx="0"/>
            </p:cNvCxnSpPr>
            <p:nvPr/>
          </p:nvCxnSpPr>
          <p:spPr>
            <a:xfrm flipH="1">
              <a:off x="3995936" y="5072085"/>
              <a:ext cx="3237" cy="33423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33"/>
            <p:cNvCxnSpPr>
              <a:stCxn id="12" idx="2"/>
              <a:endCxn id="14" idx="0"/>
            </p:cNvCxnSpPr>
            <p:nvPr/>
          </p:nvCxnSpPr>
          <p:spPr>
            <a:xfrm>
              <a:off x="2015716" y="4913886"/>
              <a:ext cx="0" cy="49242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283957" y="404664"/>
            <a:ext cx="75364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40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A makroprudenciális politika célrendszere</a:t>
            </a:r>
          </a:p>
        </p:txBody>
      </p:sp>
      <p:sp>
        <p:nvSpPr>
          <p:cNvPr id="4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10659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Felügyeleti stratégia 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30" name="Content Placeholder 6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marL="0" lvl="0" indent="0" algn="ctr">
              <a:buNone/>
            </a:pPr>
            <a:r>
              <a:rPr lang="hu-HU" sz="1800" dirty="0" smtClean="0"/>
              <a:t>Az integráció után szükségesség vált egy </a:t>
            </a:r>
            <a:r>
              <a:rPr lang="hu-HU" sz="1800" b="1" dirty="0" smtClean="0"/>
              <a:t>új felügyeleti stratégia </a:t>
            </a:r>
            <a:r>
              <a:rPr lang="hu-HU" sz="1800" dirty="0" smtClean="0"/>
              <a:t>kialakítása. A 2014-2019 közötti időszakra megfogalmazott stratégia meghatározza azokat a célokat, amelyeket az MNB az egyes felügyelt szektorokban, illetve magára mint intézményre el kíván érni. </a:t>
            </a:r>
            <a:endParaRPr lang="hu-HU" sz="1800" dirty="0"/>
          </a:p>
          <a:p>
            <a:endParaRPr lang="hu-HU" dirty="0"/>
          </a:p>
        </p:txBody>
      </p:sp>
      <p:sp>
        <p:nvSpPr>
          <p:cNvPr id="31" name="Rectangle 30"/>
          <p:cNvSpPr/>
          <p:nvPr/>
        </p:nvSpPr>
        <p:spPr>
          <a:xfrm>
            <a:off x="755576" y="2420888"/>
            <a:ext cx="3816424" cy="93610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200" b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JÖVŐKÉP</a:t>
            </a:r>
          </a:p>
          <a:p>
            <a:pPr lvl="0" algn="ctr"/>
            <a:r>
              <a:rPr lang="hu-HU" sz="1100" b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Stabil, versenyző, közbizalmat élvező pénzügyi szektor és az azt felügyelő, formáló erős MNB. </a:t>
            </a:r>
            <a:endParaRPr lang="hu-HU" sz="1100" b="1" dirty="0">
              <a:solidFill>
                <a:srgbClr val="1E245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644008" y="2420887"/>
            <a:ext cx="4032448" cy="93610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200" b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KÜLDETÉS</a:t>
            </a:r>
          </a:p>
          <a:p>
            <a:pPr lvl="0" algn="ctr"/>
            <a:r>
              <a:rPr lang="hu-HU" sz="1100" b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pénzügyi rendszer stabilitásának fenntartása és támogatása, valamint a rendszer szereplőinek a rendszerbe és egymásba vetett bizalmának helyreállítása és megerősítése az integrált felügyeleti eszköztár segítségével. </a:t>
            </a:r>
            <a:endParaRPr lang="hu-HU" sz="1100" b="1" dirty="0">
              <a:solidFill>
                <a:srgbClr val="1E2452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5576" y="3429000"/>
            <a:ext cx="7920880" cy="4320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200" b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KÖZPONTI ÉRTÉKEK: </a:t>
            </a:r>
            <a:r>
              <a:rPr lang="hu-HU" sz="1600" b="1" dirty="0" smtClean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STABILITÁS ÉS BIZALOM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4629" y="4257300"/>
            <a:ext cx="1359099" cy="827884"/>
          </a:xfrm>
          <a:prstGeom prst="rect">
            <a:avLst/>
          </a:prstGeom>
          <a:solidFill>
            <a:srgbClr val="78A3D5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Sokkellenálló-képesség növelése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59534" y="5157192"/>
            <a:ext cx="1364194" cy="1131575"/>
          </a:xfrm>
          <a:prstGeom prst="rect">
            <a:avLst/>
          </a:prstGeom>
          <a:solidFill>
            <a:srgbClr val="78A3D5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Egészséges, fenntartható verseny biztosítása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95736" y="4261957"/>
            <a:ext cx="1656184" cy="1185932"/>
          </a:xfrm>
          <a:prstGeom prst="rect">
            <a:avLst/>
          </a:prstGeom>
          <a:solidFill>
            <a:srgbClr val="78A3D5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Pénzügyi rendszer hitelezési, finanszírozási képességének és készségének növelése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50480" y="3905228"/>
            <a:ext cx="7925975" cy="2796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u-HU" sz="1200" b="1" dirty="0" smtClean="0">
                <a:solidFill>
                  <a:srgbClr val="1E2452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STRATÉGIAI CÉLOK</a:t>
            </a:r>
            <a:endParaRPr lang="hu-HU" sz="1600" b="1" dirty="0" smtClean="0">
              <a:solidFill>
                <a:schemeClr val="accent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04760" y="5589165"/>
            <a:ext cx="1656184" cy="6996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INTEGRÁLT MŰKÖDÉS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20271" y="4257300"/>
            <a:ext cx="1656184" cy="6996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ERŐSEBB NEMZETKÖZI SZEREPVÁLLALÁS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24128" y="4257300"/>
            <a:ext cx="1152128" cy="6996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AKTÍV SZABÁLYOZÓI SZEREP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59724" y="4261957"/>
            <a:ext cx="1656184" cy="6996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KOCKÁZATALAPÚ FELÜGYELET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60140" y="5085183"/>
            <a:ext cx="1656184" cy="12035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EREDMÉNYES FOGYASZTÓVÉDELEM ÉS PIACFELÜGYELET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24128" y="5085184"/>
            <a:ext cx="1152128" cy="120358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HATÁROZOTT, IDŐBEN TÖRTÉNŐ JOGÉRVÉNYE-SÍTÉS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10857" y="5085182"/>
            <a:ext cx="1656184" cy="12035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cap="all" dirty="0" smtClean="0">
                <a:solidFill>
                  <a:srgbClr val="1E2452"/>
                </a:solidFill>
                <a:latin typeface="Calibri" panose="020F0502020204030204" pitchFamily="34" charset="0"/>
              </a:rPr>
              <a:t>NAPRAKÉSZ, INTEGRÁLT TUDÁSBÁZIS</a:t>
            </a:r>
            <a:endParaRPr lang="hu-HU" sz="1200" b="1" cap="all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9407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Aktuális kihívások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755576" y="1556792"/>
            <a:ext cx="3600400" cy="1440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1E2452"/>
                </a:solidFill>
              </a:rPr>
              <a:t>1. BANKUNIÓ</a:t>
            </a:r>
            <a:endParaRPr lang="hu-HU" sz="2400" dirty="0">
              <a:solidFill>
                <a:srgbClr val="1E24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16" y="1556792"/>
            <a:ext cx="3600400" cy="1440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1E2452"/>
                </a:solidFill>
              </a:rPr>
              <a:t>2. </a:t>
            </a:r>
            <a:r>
              <a:rPr lang="hu-HU" sz="2400" dirty="0" err="1" smtClean="0">
                <a:solidFill>
                  <a:srgbClr val="1E2452"/>
                </a:solidFill>
              </a:rPr>
              <a:t>AQR</a:t>
            </a:r>
            <a:endParaRPr lang="hu-HU" sz="2400" dirty="0">
              <a:solidFill>
                <a:srgbClr val="1E245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3126837"/>
            <a:ext cx="3600400" cy="1440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rgbClr val="1E2452"/>
                </a:solidFill>
              </a:rPr>
              <a:t>3. TAKARÉKSZÖVETKEZETI INTEGRÁCIÓ</a:t>
            </a:r>
            <a:endParaRPr lang="hu-HU" sz="2000" dirty="0">
              <a:solidFill>
                <a:srgbClr val="1E245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6" y="3126837"/>
            <a:ext cx="3600400" cy="1440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1E2452"/>
                </a:solidFill>
              </a:rPr>
              <a:t>4. </a:t>
            </a:r>
            <a:r>
              <a:rPr lang="hu-HU" sz="2400" dirty="0" err="1" smtClean="0">
                <a:solidFill>
                  <a:srgbClr val="1E2452"/>
                </a:solidFill>
              </a:rPr>
              <a:t>CRR</a:t>
            </a:r>
            <a:r>
              <a:rPr lang="hu-HU" sz="2400" dirty="0" smtClean="0">
                <a:solidFill>
                  <a:srgbClr val="1E2452"/>
                </a:solidFill>
              </a:rPr>
              <a:t>/ </a:t>
            </a:r>
            <a:r>
              <a:rPr lang="hu-HU" sz="2400" dirty="0" err="1" smtClean="0">
                <a:solidFill>
                  <a:srgbClr val="1E2452"/>
                </a:solidFill>
              </a:rPr>
              <a:t>CRD</a:t>
            </a:r>
            <a:r>
              <a:rPr lang="hu-HU" sz="2400" dirty="0" smtClean="0">
                <a:solidFill>
                  <a:srgbClr val="1E2452"/>
                </a:solidFill>
              </a:rPr>
              <a:t> </a:t>
            </a:r>
            <a:r>
              <a:rPr lang="hu-HU" sz="2400" dirty="0" err="1" smtClean="0">
                <a:solidFill>
                  <a:srgbClr val="1E2452"/>
                </a:solidFill>
              </a:rPr>
              <a:t>IV</a:t>
            </a:r>
            <a:endParaRPr lang="hu-HU" sz="2400" dirty="0">
              <a:solidFill>
                <a:srgbClr val="1E245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81" y="4725144"/>
            <a:ext cx="3600400" cy="1440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cap="all" dirty="0">
                <a:solidFill>
                  <a:srgbClr val="1E2452"/>
                </a:solidFill>
              </a:rPr>
              <a:t>5. Minősített könyvvizsgálók hatékonyságának növelése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6016" y="4725144"/>
            <a:ext cx="3600400" cy="1440160"/>
          </a:xfrm>
          <a:prstGeom prst="rect">
            <a:avLst/>
          </a:prstGeom>
          <a:noFill/>
          <a:ln>
            <a:solidFill>
              <a:srgbClr val="78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cap="all" dirty="0" smtClean="0">
                <a:solidFill>
                  <a:srgbClr val="78A3D5"/>
                </a:solidFill>
              </a:rPr>
              <a:t>TOVÁBBI KIHÍVÁSOK…?</a:t>
            </a:r>
            <a:endParaRPr lang="hu-HU" cap="all" dirty="0">
              <a:solidFill>
                <a:srgbClr val="78A3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Bankunió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7" name="Ellipszis 6"/>
          <p:cNvSpPr/>
          <p:nvPr/>
        </p:nvSpPr>
        <p:spPr>
          <a:xfrm>
            <a:off x="225498" y="4377180"/>
            <a:ext cx="3239291" cy="108012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Egységes szabályok</a:t>
            </a:r>
            <a:endParaRPr lang="hu-HU" dirty="0">
              <a:solidFill>
                <a:srgbClr val="1E2452"/>
              </a:solidFill>
            </a:endParaRPr>
          </a:p>
        </p:txBody>
      </p:sp>
      <p:sp>
        <p:nvSpPr>
          <p:cNvPr id="13" name="Henger 12"/>
          <p:cNvSpPr/>
          <p:nvPr/>
        </p:nvSpPr>
        <p:spPr>
          <a:xfrm>
            <a:off x="441522" y="2721847"/>
            <a:ext cx="864096" cy="2036045"/>
          </a:xfrm>
          <a:prstGeom prst="can">
            <a:avLst/>
          </a:prstGeom>
          <a:solidFill>
            <a:srgbClr val="78A3D5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solidFill>
                  <a:srgbClr val="1E2452"/>
                </a:solidFill>
              </a:rPr>
              <a:t>Egységes felügyeleti rendszer</a:t>
            </a:r>
            <a:endParaRPr lang="hu-HU" sz="1100" b="1" dirty="0">
              <a:solidFill>
                <a:srgbClr val="1E2452"/>
              </a:solidFill>
            </a:endParaRPr>
          </a:p>
        </p:txBody>
      </p:sp>
      <p:sp>
        <p:nvSpPr>
          <p:cNvPr id="15" name="Henger 14"/>
          <p:cNvSpPr/>
          <p:nvPr/>
        </p:nvSpPr>
        <p:spPr>
          <a:xfrm>
            <a:off x="1472942" y="2568596"/>
            <a:ext cx="864096" cy="2036045"/>
          </a:xfrm>
          <a:prstGeom prst="can">
            <a:avLst/>
          </a:prstGeom>
          <a:solidFill>
            <a:srgbClr val="78A3D5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solidFill>
                  <a:srgbClr val="1E2452"/>
                </a:solidFill>
              </a:rPr>
              <a:t>Egységes szanálási rendszer</a:t>
            </a:r>
            <a:endParaRPr lang="hu-HU" sz="1100" b="1" dirty="0">
              <a:solidFill>
                <a:srgbClr val="1E2452"/>
              </a:solidFill>
            </a:endParaRPr>
          </a:p>
        </p:txBody>
      </p:sp>
      <p:sp>
        <p:nvSpPr>
          <p:cNvPr id="16" name="Henger 15"/>
          <p:cNvSpPr/>
          <p:nvPr/>
        </p:nvSpPr>
        <p:spPr>
          <a:xfrm>
            <a:off x="2457746" y="2721847"/>
            <a:ext cx="864096" cy="2036045"/>
          </a:xfrm>
          <a:prstGeom prst="can">
            <a:avLst/>
          </a:prstGeom>
          <a:solidFill>
            <a:srgbClr val="78A3D5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100" b="1" dirty="0" smtClean="0">
                <a:solidFill>
                  <a:srgbClr val="1E2452"/>
                </a:solidFill>
              </a:rPr>
              <a:t>Egységes betét-garancia rendszer</a:t>
            </a:r>
            <a:endParaRPr lang="hu-HU" sz="1100" b="1" dirty="0">
              <a:solidFill>
                <a:srgbClr val="1E2452"/>
              </a:solidFill>
            </a:endParaRPr>
          </a:p>
        </p:txBody>
      </p:sp>
      <p:sp>
        <p:nvSpPr>
          <p:cNvPr id="19" name="Ötszög 18"/>
          <p:cNvSpPr/>
          <p:nvPr/>
        </p:nvSpPr>
        <p:spPr>
          <a:xfrm>
            <a:off x="3851920" y="4550108"/>
            <a:ext cx="1338448" cy="581932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dirty="0" smtClean="0"/>
              <a:t>Hu szabályozás (nemzeti szint)</a:t>
            </a:r>
            <a:endParaRPr lang="hu-HU" sz="1050" dirty="0"/>
          </a:p>
        </p:txBody>
      </p:sp>
      <p:sp>
        <p:nvSpPr>
          <p:cNvPr id="20" name="Téglalap 19"/>
          <p:cNvSpPr/>
          <p:nvPr/>
        </p:nvSpPr>
        <p:spPr>
          <a:xfrm>
            <a:off x="5292080" y="5780112"/>
            <a:ext cx="1008112" cy="529208"/>
          </a:xfrm>
          <a:prstGeom prst="rect">
            <a:avLst/>
          </a:prstGeom>
          <a:ln>
            <a:solidFill>
              <a:srgbClr val="1E245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Felügyeleti rendszer</a:t>
            </a:r>
            <a:endParaRPr lang="hu-HU" sz="1200" dirty="0"/>
          </a:p>
        </p:txBody>
      </p:sp>
      <p:sp>
        <p:nvSpPr>
          <p:cNvPr id="21" name="Téglalap 20"/>
          <p:cNvSpPr/>
          <p:nvPr/>
        </p:nvSpPr>
        <p:spPr>
          <a:xfrm>
            <a:off x="6444208" y="5780112"/>
            <a:ext cx="1008112" cy="529208"/>
          </a:xfrm>
          <a:prstGeom prst="rect">
            <a:avLst/>
          </a:prstGeom>
          <a:ln>
            <a:solidFill>
              <a:srgbClr val="1E245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Szanálási rendszer</a:t>
            </a:r>
            <a:endParaRPr lang="hu-HU" sz="1200" dirty="0"/>
          </a:p>
        </p:txBody>
      </p:sp>
      <p:sp>
        <p:nvSpPr>
          <p:cNvPr id="22" name="Téglalap 21"/>
          <p:cNvSpPr/>
          <p:nvPr/>
        </p:nvSpPr>
        <p:spPr>
          <a:xfrm>
            <a:off x="7596336" y="5780112"/>
            <a:ext cx="1008112" cy="529208"/>
          </a:xfrm>
          <a:prstGeom prst="rect">
            <a:avLst/>
          </a:prstGeom>
          <a:ln>
            <a:solidFill>
              <a:srgbClr val="1E245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Betét-biztosítási rendszer</a:t>
            </a:r>
            <a:endParaRPr lang="hu-HU" sz="1200" dirty="0"/>
          </a:p>
        </p:txBody>
      </p:sp>
      <p:sp>
        <p:nvSpPr>
          <p:cNvPr id="23" name="Felfelé nyíl 22"/>
          <p:cNvSpPr/>
          <p:nvPr/>
        </p:nvSpPr>
        <p:spPr>
          <a:xfrm>
            <a:off x="5553820" y="5348064"/>
            <a:ext cx="484632" cy="334600"/>
          </a:xfrm>
          <a:prstGeom prst="upArrow">
            <a:avLst/>
          </a:prstGeom>
          <a:ln>
            <a:solidFill>
              <a:srgbClr val="1E245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Felfelé nyíl 23"/>
          <p:cNvSpPr/>
          <p:nvPr/>
        </p:nvSpPr>
        <p:spPr>
          <a:xfrm>
            <a:off x="6705948" y="5348064"/>
            <a:ext cx="484632" cy="334600"/>
          </a:xfrm>
          <a:prstGeom prst="upArrow">
            <a:avLst/>
          </a:prstGeom>
          <a:ln>
            <a:solidFill>
              <a:srgbClr val="1E245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Felfelé nyíl 24"/>
          <p:cNvSpPr/>
          <p:nvPr/>
        </p:nvSpPr>
        <p:spPr>
          <a:xfrm>
            <a:off x="7858076" y="5333164"/>
            <a:ext cx="484632" cy="334600"/>
          </a:xfrm>
          <a:prstGeom prst="upArrow">
            <a:avLst/>
          </a:prstGeom>
          <a:ln>
            <a:solidFill>
              <a:srgbClr val="1E245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/>
          <p:cNvSpPr/>
          <p:nvPr/>
        </p:nvSpPr>
        <p:spPr>
          <a:xfrm>
            <a:off x="5292080" y="4343856"/>
            <a:ext cx="914400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err="1" smtClean="0"/>
              <a:t>CRR</a:t>
            </a:r>
            <a:r>
              <a:rPr lang="hu-HU" sz="1000" dirty="0" smtClean="0"/>
              <a:t> Hitelintézeti törvény</a:t>
            </a:r>
            <a:endParaRPr lang="hu-HU" sz="1000" dirty="0"/>
          </a:p>
        </p:txBody>
      </p:sp>
      <p:sp>
        <p:nvSpPr>
          <p:cNvPr id="27" name="Téglalap 26"/>
          <p:cNvSpPr/>
          <p:nvPr/>
        </p:nvSpPr>
        <p:spPr>
          <a:xfrm>
            <a:off x="6463157" y="4335224"/>
            <a:ext cx="970214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/>
              <a:t>Szanálási törvény</a:t>
            </a:r>
            <a:endParaRPr lang="hu-HU" sz="1000" dirty="0"/>
          </a:p>
        </p:txBody>
      </p:sp>
      <p:sp>
        <p:nvSpPr>
          <p:cNvPr id="28" name="Téglalap 27"/>
          <p:cNvSpPr/>
          <p:nvPr/>
        </p:nvSpPr>
        <p:spPr>
          <a:xfrm>
            <a:off x="7643192" y="4343856"/>
            <a:ext cx="914400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/>
              <a:t>Hitelintézeti törvény</a:t>
            </a:r>
            <a:endParaRPr lang="hu-HU" sz="1000" dirty="0"/>
          </a:p>
        </p:txBody>
      </p:sp>
      <p:sp>
        <p:nvSpPr>
          <p:cNvPr id="29" name="Ötszög 28"/>
          <p:cNvSpPr/>
          <p:nvPr/>
        </p:nvSpPr>
        <p:spPr>
          <a:xfrm>
            <a:off x="3851920" y="3567148"/>
            <a:ext cx="1338448" cy="58193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dirty="0" err="1" smtClean="0"/>
              <a:t>Eu</a:t>
            </a:r>
            <a:r>
              <a:rPr lang="hu-HU" sz="1050" dirty="0" smtClean="0"/>
              <a:t> 28 (közösségi szint)</a:t>
            </a:r>
            <a:endParaRPr lang="hu-HU" sz="1050" dirty="0"/>
          </a:p>
        </p:txBody>
      </p:sp>
      <p:sp>
        <p:nvSpPr>
          <p:cNvPr id="30" name="Téglalap 29"/>
          <p:cNvSpPr/>
          <p:nvPr/>
        </p:nvSpPr>
        <p:spPr>
          <a:xfrm>
            <a:off x="5292080" y="3338816"/>
            <a:ext cx="914400" cy="9964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err="1" smtClean="0"/>
              <a:t>CRR</a:t>
            </a:r>
            <a:r>
              <a:rPr lang="hu-HU" sz="1000" dirty="0" smtClean="0"/>
              <a:t> </a:t>
            </a:r>
            <a:r>
              <a:rPr lang="hu-HU" sz="1000" dirty="0" err="1" smtClean="0"/>
              <a:t>CRDIV</a:t>
            </a:r>
            <a:endParaRPr lang="hu-HU" sz="1000" dirty="0"/>
          </a:p>
        </p:txBody>
      </p:sp>
      <p:sp>
        <p:nvSpPr>
          <p:cNvPr id="31" name="Téglalap 30"/>
          <p:cNvSpPr/>
          <p:nvPr/>
        </p:nvSpPr>
        <p:spPr>
          <a:xfrm>
            <a:off x="6463157" y="3338816"/>
            <a:ext cx="961176" cy="9964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err="1" smtClean="0"/>
              <a:t>BRRD</a:t>
            </a:r>
            <a:endParaRPr lang="hu-HU" sz="1000" dirty="0"/>
          </a:p>
        </p:txBody>
      </p:sp>
      <p:sp>
        <p:nvSpPr>
          <p:cNvPr id="32" name="Téglalap 31"/>
          <p:cNvSpPr/>
          <p:nvPr/>
        </p:nvSpPr>
        <p:spPr>
          <a:xfrm>
            <a:off x="7643192" y="3338816"/>
            <a:ext cx="914400" cy="9964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err="1" smtClean="0"/>
              <a:t>DGS</a:t>
            </a:r>
            <a:endParaRPr lang="hu-HU" sz="1000" dirty="0"/>
          </a:p>
        </p:txBody>
      </p:sp>
      <p:sp>
        <p:nvSpPr>
          <p:cNvPr id="33" name="Téglalap 32"/>
          <p:cNvSpPr/>
          <p:nvPr/>
        </p:nvSpPr>
        <p:spPr>
          <a:xfrm>
            <a:off x="4860031" y="3043808"/>
            <a:ext cx="3975453" cy="2928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Egységes szabálykönyv</a:t>
            </a:r>
            <a:endParaRPr lang="hu-HU" dirty="0">
              <a:solidFill>
                <a:srgbClr val="1E2452"/>
              </a:solidFill>
            </a:endParaRPr>
          </a:p>
        </p:txBody>
      </p:sp>
      <p:sp>
        <p:nvSpPr>
          <p:cNvPr id="34" name="Ötszög 33"/>
          <p:cNvSpPr/>
          <p:nvPr/>
        </p:nvSpPr>
        <p:spPr>
          <a:xfrm>
            <a:off x="3851920" y="2343012"/>
            <a:ext cx="1338448" cy="58193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50" dirty="0" err="1" smtClean="0">
                <a:solidFill>
                  <a:srgbClr val="1E2452"/>
                </a:solidFill>
              </a:rPr>
              <a:t>Opt-in</a:t>
            </a:r>
            <a:endParaRPr lang="hu-HU" sz="1050" dirty="0">
              <a:solidFill>
                <a:srgbClr val="1E2452"/>
              </a:solidFill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5292080" y="2109679"/>
            <a:ext cx="914400" cy="9341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rgbClr val="1E2452"/>
                </a:solidFill>
              </a:rPr>
              <a:t>Egységes felügyeleti rendszer</a:t>
            </a:r>
            <a:endParaRPr lang="hu-HU" sz="1000" dirty="0">
              <a:solidFill>
                <a:srgbClr val="1E2452"/>
              </a:solidFill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6463157" y="2109679"/>
            <a:ext cx="914400" cy="9244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rgbClr val="1E2452"/>
                </a:solidFill>
              </a:rPr>
              <a:t>Egységes szanálási rendszer</a:t>
            </a:r>
            <a:endParaRPr lang="hu-HU" sz="1000" dirty="0">
              <a:solidFill>
                <a:srgbClr val="1E2452"/>
              </a:solidFill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7643192" y="2109679"/>
            <a:ext cx="914400" cy="9244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000" dirty="0" smtClean="0">
                <a:solidFill>
                  <a:srgbClr val="1E2452"/>
                </a:solidFill>
              </a:rPr>
              <a:t>Tárgyalása jelenleg lekerült a napirendről</a:t>
            </a:r>
            <a:endParaRPr lang="hu-HU" sz="1000" dirty="0">
              <a:solidFill>
                <a:srgbClr val="1E2452"/>
              </a:solidFill>
            </a:endParaRPr>
          </a:p>
        </p:txBody>
      </p:sp>
      <p:sp>
        <p:nvSpPr>
          <p:cNvPr id="38" name="Háromszög 37"/>
          <p:cNvSpPr/>
          <p:nvPr/>
        </p:nvSpPr>
        <p:spPr>
          <a:xfrm>
            <a:off x="5004048" y="1406038"/>
            <a:ext cx="3831436" cy="768409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Bankunió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99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</a:t>
            </a:r>
            <a:r>
              <a:rPr lang="hu-HU" dirty="0" err="1" smtClean="0"/>
              <a:t>AQR</a:t>
            </a:r>
            <a:endParaRPr lang="hu-HU" altLang="hu-HU" sz="4500" dirty="0" smtClean="0">
              <a:solidFill>
                <a:srgbClr val="232157"/>
              </a:solidFill>
            </a:endParaRPr>
          </a:p>
        </p:txBody>
      </p:sp>
      <p:pic>
        <p:nvPicPr>
          <p:cNvPr id="6" name="Kép 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12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13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84159"/>
              </p:ext>
            </p:extLst>
          </p:nvPr>
        </p:nvGraphicFramePr>
        <p:xfrm>
          <a:off x="395536" y="1556792"/>
          <a:ext cx="8352927" cy="455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1094580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EKB és nemzeti hatóságok - </a:t>
                      </a:r>
                      <a:r>
                        <a:rPr lang="hu-HU" sz="18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SSM-rendelettel</a:t>
                      </a:r>
                      <a:r>
                        <a:rPr lang="hu-HU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 összhangban</a:t>
                      </a:r>
                      <a:r>
                        <a:rPr lang="hu-HU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- á</a:t>
                      </a:r>
                      <a:r>
                        <a:rPr lang="hu-HU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tfogó értékelése az európai bankszektorban (2013. október)</a:t>
                      </a:r>
                      <a:endParaRPr lang="hu-H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chemeClr val="bg1"/>
                          </a:solidFill>
                          <a:latin typeface="+mj-lt"/>
                        </a:rPr>
                        <a:t>CÉL</a:t>
                      </a:r>
                      <a:endParaRPr lang="hu-HU" sz="18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</a:tr>
              <a:tr h="339224">
                <a:tc gridSpan="2"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Lépései</a:t>
                      </a:r>
                      <a:endParaRPr lang="hu-HU" sz="1400" b="1" dirty="0">
                        <a:solidFill>
                          <a:srgbClr val="1E2452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4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66725" lvl="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átláthatóság növelése; </a:t>
                      </a:r>
                    </a:p>
                    <a:p>
                      <a:pPr marL="466725" lvl="0" indent="-285750" algn="ctr">
                        <a:buFont typeface="Arial" panose="020B0604020202020204" pitchFamily="34" charset="0"/>
                        <a:buChar char="•"/>
                      </a:pPr>
                      <a:endParaRPr lang="hu-HU" sz="1600" dirty="0" smtClean="0">
                        <a:solidFill>
                          <a:srgbClr val="1E2452"/>
                        </a:solidFill>
                        <a:latin typeface="+mj-lt"/>
                      </a:endParaRPr>
                    </a:p>
                    <a:p>
                      <a:pPr marL="352425" lvl="1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szükség esetén – a mérlegek rendbetétele a kellő korrekciós lépések meghatározásával és végrehajtásával; </a:t>
                      </a:r>
                    </a:p>
                    <a:p>
                      <a:pPr marL="352425" lvl="1" indent="-285750" algn="ctr">
                        <a:buFont typeface="Arial" panose="020B0604020202020204" pitchFamily="34" charset="0"/>
                        <a:buChar char="•"/>
                      </a:pPr>
                      <a:endParaRPr lang="hu-HU" sz="1600" dirty="0" smtClean="0">
                        <a:solidFill>
                          <a:srgbClr val="1E2452"/>
                        </a:solidFill>
                        <a:latin typeface="+mj-lt"/>
                      </a:endParaRPr>
                    </a:p>
                    <a:p>
                      <a:pPr marL="352425" lvl="1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bankszektorba vetett bizalom javítása.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6531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RAS</a:t>
                      </a:r>
                      <a:r>
                        <a:rPr lang="hu-HU" sz="1800" b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  <a:t/>
                      </a:r>
                      <a:b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</a:b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(</a:t>
                      </a:r>
                      <a:r>
                        <a:rPr lang="hu-HU" sz="1400" i="1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Risk</a:t>
                      </a: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 </a:t>
                      </a:r>
                      <a:r>
                        <a:rPr lang="hu-HU" sz="1400" i="1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Assessment</a:t>
                      </a: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)</a:t>
                      </a:r>
                      <a:endParaRPr lang="hu-HU" sz="1600" i="1" dirty="0">
                        <a:solidFill>
                          <a:srgbClr val="1E2452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intézmények lényeges kockázatainak felügyeleti értékelése</a:t>
                      </a:r>
                      <a:endParaRPr lang="hu-HU" sz="1400" dirty="0">
                        <a:solidFill>
                          <a:srgbClr val="1E2452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6531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err="1" smtClean="0">
                          <a:solidFill>
                            <a:srgbClr val="1E2452"/>
                          </a:solidFill>
                          <a:latin typeface="+mj-lt"/>
                          <a:ea typeface="+mn-ea"/>
                          <a:cs typeface="+mn-cs"/>
                        </a:rPr>
                        <a:t>AQR</a:t>
                      </a:r>
                      <a:r>
                        <a:rPr lang="hu-HU" sz="1800" b="1" kern="1200" dirty="0" smtClean="0">
                          <a:solidFill>
                            <a:srgbClr val="1E2452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  <a:t/>
                      </a:r>
                      <a:br>
                        <a:rPr lang="hu-HU" sz="1600" dirty="0" smtClean="0">
                          <a:solidFill>
                            <a:srgbClr val="1E2452"/>
                          </a:solidFill>
                          <a:latin typeface="+mj-lt"/>
                        </a:rPr>
                      </a:b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(</a:t>
                      </a:r>
                      <a:r>
                        <a:rPr lang="hu-HU" sz="1400" i="1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Asset</a:t>
                      </a: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 </a:t>
                      </a:r>
                      <a:r>
                        <a:rPr lang="hu-HU" sz="1400" i="1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Quality</a:t>
                      </a: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 </a:t>
                      </a:r>
                      <a:r>
                        <a:rPr lang="hu-HU" sz="1400" i="1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Review</a:t>
                      </a:r>
                      <a:r>
                        <a:rPr lang="hu-HU" sz="1400" i="1" dirty="0" smtClean="0">
                          <a:solidFill>
                            <a:srgbClr val="1E2452"/>
                          </a:solidFill>
                          <a:latin typeface="+mj-lt"/>
                        </a:rPr>
                        <a:t>)</a:t>
                      </a:r>
                      <a:endParaRPr lang="hu-HU" sz="1400" i="1" dirty="0">
                        <a:solidFill>
                          <a:srgbClr val="1E2452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adatminőség értékelése, eszközök értékelése, </a:t>
                      </a:r>
                      <a:r>
                        <a:rPr lang="hu-HU" sz="1400" dirty="0" err="1" smtClean="0">
                          <a:solidFill>
                            <a:srgbClr val="1E2452"/>
                          </a:solidFill>
                          <a:latin typeface="+mj-lt"/>
                        </a:rPr>
                        <a:t>NPL</a:t>
                      </a:r>
                      <a:r>
                        <a:rPr lang="hu-HU" sz="14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 klasszifikáció, fedezetértékelés, és értékvesztés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1185">
                <a:tc>
                  <a:txBody>
                    <a:bodyPr/>
                    <a:lstStyle/>
                    <a:p>
                      <a:pPr algn="ctr"/>
                      <a:r>
                        <a:rPr lang="hu-HU" sz="1800" b="1" kern="1200" dirty="0" smtClean="0">
                          <a:solidFill>
                            <a:srgbClr val="1E2452"/>
                          </a:solidFill>
                          <a:latin typeface="+mj-lt"/>
                          <a:ea typeface="+mn-ea"/>
                          <a:cs typeface="+mn-cs"/>
                        </a:rPr>
                        <a:t>Stressz teszt</a:t>
                      </a:r>
                      <a:endParaRPr lang="hu-HU" sz="1800" b="1" kern="1200" dirty="0">
                        <a:solidFill>
                          <a:srgbClr val="1E245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  <a:latin typeface="+mj-lt"/>
                        </a:rPr>
                        <a:t>előretekintő banki veszteségelnyelő képesség tesztelése stressz körülmények között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Szövetkezeti integráció</a:t>
            </a:r>
            <a:endParaRPr lang="hu-HU" altLang="hu-HU" sz="4500" dirty="0" smtClean="0">
              <a:solidFill>
                <a:srgbClr val="232157"/>
              </a:solidFill>
            </a:endParaRPr>
          </a:p>
        </p:txBody>
      </p:sp>
      <p:pic>
        <p:nvPicPr>
          <p:cNvPr id="6" name="Kép 5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sp>
        <p:nvSpPr>
          <p:cNvPr id="33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3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grpSp>
        <p:nvGrpSpPr>
          <p:cNvPr id="70" name="Group 69"/>
          <p:cNvGrpSpPr/>
          <p:nvPr/>
        </p:nvGrpSpPr>
        <p:grpSpPr>
          <a:xfrm>
            <a:off x="179512" y="1268760"/>
            <a:ext cx="4608512" cy="5016168"/>
            <a:chOff x="4211960" y="1313148"/>
            <a:chExt cx="4776697" cy="5112568"/>
          </a:xfrm>
        </p:grpSpPr>
        <p:sp>
          <p:nvSpPr>
            <p:cNvPr id="9" name="Oval 8"/>
            <p:cNvSpPr/>
            <p:nvPr/>
          </p:nvSpPr>
          <p:spPr>
            <a:xfrm>
              <a:off x="5993385" y="2985795"/>
              <a:ext cx="1152128" cy="720080"/>
            </a:xfrm>
            <a:prstGeom prst="ellipse">
              <a:avLst/>
            </a:prstGeom>
            <a:solidFill>
              <a:srgbClr val="1E2452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 smtClean="0"/>
                <a:t>MTB</a:t>
              </a:r>
              <a:endParaRPr lang="hu-HU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89202" y="3968903"/>
              <a:ext cx="1440160" cy="576064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MNB</a:t>
              </a:r>
              <a:endParaRPr lang="hu-HU" dirty="0"/>
            </a:p>
          </p:txBody>
        </p:sp>
        <p:cxnSp>
          <p:nvCxnSpPr>
            <p:cNvPr id="12" name="Straight Connector 11"/>
            <p:cNvCxnSpPr>
              <a:stCxn id="10" idx="0"/>
              <a:endCxn id="9" idx="4"/>
            </p:cNvCxnSpPr>
            <p:nvPr/>
          </p:nvCxnSpPr>
          <p:spPr>
            <a:xfrm flipH="1" flipV="1">
              <a:off x="6569449" y="3705875"/>
              <a:ext cx="239833" cy="263028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4501562" y="5425683"/>
              <a:ext cx="1330871" cy="720080"/>
            </a:xfrm>
            <a:prstGeom prst="ellipse">
              <a:avLst/>
            </a:prstGeom>
            <a:solidFill>
              <a:srgbClr val="1E2452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100" b="1" dirty="0" smtClean="0"/>
                <a:t>Széchenyi Bank</a:t>
              </a:r>
              <a:endParaRPr lang="hu-HU" sz="1100" b="1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7297190" y="4805305"/>
              <a:ext cx="1330871" cy="720080"/>
            </a:xfrm>
            <a:prstGeom prst="ellipse">
              <a:avLst/>
            </a:prstGeom>
            <a:solidFill>
              <a:srgbClr val="1E2452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100" b="1" dirty="0" err="1" smtClean="0"/>
                <a:t>MAVO</a:t>
              </a:r>
              <a:endParaRPr lang="hu-HU" sz="1100" b="1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5452807" y="4705603"/>
              <a:ext cx="1330871" cy="720080"/>
            </a:xfrm>
            <a:prstGeom prst="ellipse">
              <a:avLst/>
            </a:prstGeom>
            <a:solidFill>
              <a:srgbClr val="5DB4DF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err="1" smtClean="0">
                  <a:solidFill>
                    <a:srgbClr val="1E2452"/>
                  </a:solidFill>
                </a:rPr>
                <a:t>HBA</a:t>
              </a:r>
              <a:r>
                <a:rPr lang="hu-HU" sz="1400" b="1" dirty="0" smtClean="0">
                  <a:solidFill>
                    <a:srgbClr val="1E2452"/>
                  </a:solidFill>
                </a:rPr>
                <a:t> (4)</a:t>
              </a:r>
              <a:endParaRPr lang="hu-HU" sz="1400" b="1" dirty="0">
                <a:solidFill>
                  <a:srgbClr val="1E2452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7026523" y="2422848"/>
              <a:ext cx="1872208" cy="562947"/>
            </a:xfrm>
            <a:prstGeom prst="ellipse">
              <a:avLst/>
            </a:prstGeom>
            <a:solidFill>
              <a:srgbClr val="5DB4DF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err="1" smtClean="0">
                  <a:solidFill>
                    <a:srgbClr val="1E2452"/>
                  </a:solidFill>
                </a:rPr>
                <a:t>TAKIVA</a:t>
              </a:r>
              <a:r>
                <a:rPr lang="hu-HU" sz="1400" b="1" dirty="0" smtClean="0">
                  <a:solidFill>
                    <a:srgbClr val="1E2452"/>
                  </a:solidFill>
                </a:rPr>
                <a:t> (10)</a:t>
              </a:r>
              <a:endParaRPr lang="hu-HU" sz="1400" b="1" dirty="0">
                <a:solidFill>
                  <a:srgbClr val="1E2452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482073" y="2630184"/>
              <a:ext cx="1395977" cy="562236"/>
            </a:xfrm>
            <a:prstGeom prst="ellipse">
              <a:avLst/>
            </a:prstGeom>
            <a:solidFill>
              <a:srgbClr val="5DB4DF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err="1" smtClean="0">
                  <a:solidFill>
                    <a:srgbClr val="1E2452"/>
                  </a:solidFill>
                </a:rPr>
                <a:t>REPIVA</a:t>
              </a:r>
              <a:r>
                <a:rPr lang="hu-HU" sz="1400" b="1" dirty="0" smtClean="0">
                  <a:solidFill>
                    <a:srgbClr val="1E2452"/>
                  </a:solidFill>
                </a:rPr>
                <a:t> (6)</a:t>
              </a:r>
              <a:endParaRPr lang="hu-HU" sz="1400" b="1" dirty="0">
                <a:solidFill>
                  <a:srgbClr val="1E2452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4932040" y="1876867"/>
              <a:ext cx="2753670" cy="650032"/>
            </a:xfrm>
            <a:prstGeom prst="ellipse">
              <a:avLst/>
            </a:prstGeom>
            <a:solidFill>
              <a:srgbClr val="5DB4DF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err="1" smtClean="0">
                  <a:solidFill>
                    <a:srgbClr val="1E2452"/>
                  </a:solidFill>
                </a:rPr>
                <a:t>OTIVA</a:t>
              </a:r>
              <a:r>
                <a:rPr lang="hu-HU" sz="1400" b="1" dirty="0" smtClean="0">
                  <a:solidFill>
                    <a:srgbClr val="1E2452"/>
                  </a:solidFill>
                </a:rPr>
                <a:t> (102)</a:t>
              </a:r>
              <a:endParaRPr lang="hu-HU" sz="1400" b="1" dirty="0">
                <a:solidFill>
                  <a:srgbClr val="1E2452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537899" y="3475649"/>
              <a:ext cx="1348852" cy="12361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100" b="1" dirty="0" smtClean="0">
                  <a:solidFill>
                    <a:schemeClr val="bg2">
                      <a:lumMod val="75000"/>
                    </a:schemeClr>
                  </a:solidFill>
                </a:rPr>
                <a:t>Integráción kívül (5)</a:t>
              </a:r>
              <a:endParaRPr lang="hu-HU" sz="110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48" name="Straight Connector 47"/>
            <p:cNvCxnSpPr>
              <a:stCxn id="10" idx="2"/>
              <a:endCxn id="43" idx="6"/>
            </p:cNvCxnSpPr>
            <p:nvPr/>
          </p:nvCxnSpPr>
          <p:spPr>
            <a:xfrm flipH="1">
              <a:off x="6783678" y="4544967"/>
              <a:ext cx="25604" cy="520676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0" idx="0"/>
              <a:endCxn id="44" idx="4"/>
            </p:cNvCxnSpPr>
            <p:nvPr/>
          </p:nvCxnSpPr>
          <p:spPr>
            <a:xfrm flipV="1">
              <a:off x="6809282" y="2985795"/>
              <a:ext cx="1153345" cy="983108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2" idx="0"/>
              <a:endCxn id="44" idx="4"/>
            </p:cNvCxnSpPr>
            <p:nvPr/>
          </p:nvCxnSpPr>
          <p:spPr>
            <a:xfrm flipV="1">
              <a:off x="7962626" y="2985795"/>
              <a:ext cx="1" cy="1819510"/>
            </a:xfrm>
            <a:prstGeom prst="line">
              <a:avLst/>
            </a:prstGeom>
            <a:ln w="19050">
              <a:solidFill>
                <a:srgbClr val="1E245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3" idx="3"/>
              <a:endCxn id="41" idx="0"/>
            </p:cNvCxnSpPr>
            <p:nvPr/>
          </p:nvCxnSpPr>
          <p:spPr>
            <a:xfrm flipH="1">
              <a:off x="5166998" y="5320230"/>
              <a:ext cx="480711" cy="105453"/>
            </a:xfrm>
            <a:prstGeom prst="line">
              <a:avLst/>
            </a:prstGeom>
            <a:ln w="19050">
              <a:solidFill>
                <a:srgbClr val="1E245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9" idx="2"/>
              <a:endCxn id="47" idx="7"/>
            </p:cNvCxnSpPr>
            <p:nvPr/>
          </p:nvCxnSpPr>
          <p:spPr>
            <a:xfrm flipH="1">
              <a:off x="5689216" y="3345835"/>
              <a:ext cx="304169" cy="310842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9" idx="0"/>
              <a:endCxn id="45" idx="6"/>
            </p:cNvCxnSpPr>
            <p:nvPr/>
          </p:nvCxnSpPr>
          <p:spPr>
            <a:xfrm flipH="1" flipV="1">
              <a:off x="5878050" y="2911302"/>
              <a:ext cx="691399" cy="74493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9" idx="0"/>
              <a:endCxn id="46" idx="4"/>
            </p:cNvCxnSpPr>
            <p:nvPr/>
          </p:nvCxnSpPr>
          <p:spPr>
            <a:xfrm flipH="1" flipV="1">
              <a:off x="6308875" y="2526899"/>
              <a:ext cx="260574" cy="458896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44" idx="2"/>
              <a:endCxn id="9" idx="0"/>
            </p:cNvCxnSpPr>
            <p:nvPr/>
          </p:nvCxnSpPr>
          <p:spPr>
            <a:xfrm flipH="1">
              <a:off x="6569449" y="2704322"/>
              <a:ext cx="457074" cy="281473"/>
            </a:xfrm>
            <a:prstGeom prst="line">
              <a:avLst/>
            </a:prstGeom>
            <a:ln w="19050">
              <a:solidFill>
                <a:srgbClr val="1E245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4211960" y="1313148"/>
              <a:ext cx="4776697" cy="5112568"/>
            </a:xfrm>
            <a:prstGeom prst="rect">
              <a:avLst/>
            </a:prstGeom>
            <a:noFill/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572521" y="1315331"/>
            <a:ext cx="22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1E2452"/>
                </a:solidFill>
                <a:latin typeface="+mj-lt"/>
              </a:rPr>
              <a:t>INTEGRÁCIÓ ELŐTT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2247993" y="5733256"/>
            <a:ext cx="2264233" cy="430887"/>
            <a:chOff x="2523791" y="5866386"/>
            <a:chExt cx="2264233" cy="430887"/>
          </a:xfrm>
        </p:grpSpPr>
        <p:sp>
          <p:nvSpPr>
            <p:cNvPr id="133" name="TextBox 132"/>
            <p:cNvSpPr txBox="1"/>
            <p:nvPr/>
          </p:nvSpPr>
          <p:spPr>
            <a:xfrm>
              <a:off x="2523791" y="5866386"/>
              <a:ext cx="165942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100" dirty="0" smtClean="0">
                  <a:solidFill>
                    <a:srgbClr val="1E2452"/>
                  </a:solidFill>
                  <a:latin typeface="+mj-lt"/>
                </a:rPr>
                <a:t>Számlavezetés</a:t>
              </a:r>
            </a:p>
            <a:p>
              <a:r>
                <a:rPr lang="hu-HU" sz="1100" dirty="0" smtClean="0">
                  <a:solidFill>
                    <a:srgbClr val="1E2452"/>
                  </a:solidFill>
                  <a:latin typeface="+mj-lt"/>
                </a:rPr>
                <a:t>Egyéb üzleti kapcsolat</a:t>
              </a:r>
            </a:p>
          </p:txBody>
        </p:sp>
        <p:cxnSp>
          <p:nvCxnSpPr>
            <p:cNvPr id="134" name="Straight Connector 133"/>
            <p:cNvCxnSpPr/>
            <p:nvPr/>
          </p:nvCxnSpPr>
          <p:spPr>
            <a:xfrm flipH="1">
              <a:off x="4124438" y="6014018"/>
              <a:ext cx="663586" cy="0"/>
            </a:xfrm>
            <a:prstGeom prst="line">
              <a:avLst/>
            </a:prstGeom>
            <a:ln w="19050">
              <a:solidFill>
                <a:srgbClr val="1E24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>
              <a:off x="4124438" y="6166418"/>
              <a:ext cx="663586" cy="0"/>
            </a:xfrm>
            <a:prstGeom prst="line">
              <a:avLst/>
            </a:prstGeom>
            <a:ln w="19050">
              <a:solidFill>
                <a:srgbClr val="1E245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Rectangle 141"/>
          <p:cNvSpPr/>
          <p:nvPr/>
        </p:nvSpPr>
        <p:spPr>
          <a:xfrm>
            <a:off x="4940424" y="1268760"/>
            <a:ext cx="3880048" cy="4388242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3" name="TextBox 142"/>
          <p:cNvSpPr txBox="1"/>
          <p:nvPr/>
        </p:nvSpPr>
        <p:spPr>
          <a:xfrm>
            <a:off x="5215569" y="1333421"/>
            <a:ext cx="3329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1E2452"/>
                </a:solidFill>
                <a:latin typeface="+mj-lt"/>
              </a:rPr>
              <a:t>INTEGRÁCIÓ LÉTREJÖTTÉVEL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66028" y="1916832"/>
            <a:ext cx="3022396" cy="3448503"/>
            <a:chOff x="5286984" y="2140737"/>
            <a:chExt cx="3022396" cy="3448503"/>
          </a:xfrm>
        </p:grpSpPr>
        <p:sp>
          <p:nvSpPr>
            <p:cNvPr id="144" name="Oval 143"/>
            <p:cNvSpPr/>
            <p:nvPr/>
          </p:nvSpPr>
          <p:spPr>
            <a:xfrm>
              <a:off x="5286984" y="2140737"/>
              <a:ext cx="3022396" cy="2809046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rgbClr val="1E2452"/>
                  </a:solidFill>
                </a:rPr>
                <a:t>Tőkefedezeti Alap</a:t>
              </a:r>
              <a:endParaRPr lang="hu-HU" b="1" dirty="0">
                <a:solidFill>
                  <a:srgbClr val="1E2452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6228184" y="5048322"/>
              <a:ext cx="1139996" cy="540918"/>
            </a:xfrm>
            <a:prstGeom prst="ellipse">
              <a:avLst/>
            </a:prstGeom>
            <a:solidFill>
              <a:srgbClr val="1E2452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smtClean="0">
                  <a:solidFill>
                    <a:schemeClr val="bg1"/>
                  </a:solidFill>
                </a:rPr>
                <a:t>MFB</a:t>
              </a:r>
              <a:endParaRPr lang="hu-H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6078102" y="2520072"/>
              <a:ext cx="1440159" cy="706503"/>
            </a:xfrm>
            <a:prstGeom prst="ellipse">
              <a:avLst/>
            </a:prstGeom>
            <a:solidFill>
              <a:srgbClr val="1E2452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 smtClean="0"/>
                <a:t>MTB</a:t>
              </a:r>
              <a:endParaRPr lang="hu-HU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5725288" y="3838152"/>
              <a:ext cx="2231088" cy="637775"/>
            </a:xfrm>
            <a:prstGeom prst="ellipse">
              <a:avLst/>
            </a:prstGeom>
            <a:solidFill>
              <a:srgbClr val="5DB4DF"/>
            </a:solidFill>
            <a:ln>
              <a:solidFill>
                <a:srgbClr val="1E24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400" b="1" dirty="0" smtClean="0">
                  <a:solidFill>
                    <a:srgbClr val="1E2452"/>
                  </a:solidFill>
                </a:rPr>
                <a:t>Tagintézmények (120)</a:t>
              </a:r>
              <a:endParaRPr lang="hu-HU" sz="1400" b="1" dirty="0">
                <a:solidFill>
                  <a:srgbClr val="1E2452"/>
                </a:solidFill>
              </a:endParaRPr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4940424" y="5753725"/>
            <a:ext cx="1857758" cy="565202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rgbClr val="1E2452"/>
                </a:solidFill>
              </a:rPr>
              <a:t>Engedély-visszavonás (3)</a:t>
            </a:r>
            <a:endParaRPr lang="hu-HU" sz="1400" b="1" dirty="0">
              <a:solidFill>
                <a:srgbClr val="1E2452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880448" y="5753725"/>
            <a:ext cx="1940024" cy="565202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rgbClr val="1E2452"/>
                </a:solidFill>
              </a:rPr>
              <a:t>Bankká alakulás (5)</a:t>
            </a:r>
            <a:endParaRPr lang="hu-HU" sz="1400" b="1" dirty="0">
              <a:solidFill>
                <a:srgbClr val="1E245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15569" y="1821850"/>
            <a:ext cx="3329758" cy="3695382"/>
          </a:xfrm>
          <a:prstGeom prst="rect">
            <a:avLst/>
          </a:prstGeom>
          <a:noFill/>
          <a:ln>
            <a:solidFill>
              <a:srgbClr val="1E245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TextBox 48"/>
          <p:cNvSpPr txBox="1"/>
          <p:nvPr/>
        </p:nvSpPr>
        <p:spPr>
          <a:xfrm>
            <a:off x="7584014" y="509487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solidFill>
                  <a:srgbClr val="1E2452"/>
                </a:solidFill>
                <a:latin typeface="+mj-lt"/>
              </a:rPr>
              <a:t>SZHISZ</a:t>
            </a:r>
            <a:endParaRPr lang="hu-HU" b="1" dirty="0" smtClean="0">
              <a:solidFill>
                <a:srgbClr val="1E245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4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4. </a:t>
            </a:r>
            <a:r>
              <a:rPr lang="hu-HU" dirty="0" err="1" smtClean="0"/>
              <a:t>CRR</a:t>
            </a:r>
            <a:r>
              <a:rPr lang="hu-HU" dirty="0" smtClean="0"/>
              <a:t> / </a:t>
            </a:r>
            <a:r>
              <a:rPr lang="hu-HU" dirty="0" err="1" smtClean="0"/>
              <a:t>CRD</a:t>
            </a:r>
            <a:r>
              <a:rPr lang="hu-HU" dirty="0" smtClean="0"/>
              <a:t> IV bevezetése</a:t>
            </a:r>
            <a:endParaRPr lang="hu-H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12160" y="2132857"/>
            <a:ext cx="3024336" cy="3600399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 smtClean="0"/>
              <a:t>A korábbinál bonyolultabb és szigorúbb jogszabályok, ráadásul a </a:t>
            </a:r>
            <a:r>
              <a:rPr lang="hu-HU" sz="2000" dirty="0" err="1" smtClean="0"/>
              <a:t>CRR</a:t>
            </a:r>
            <a:r>
              <a:rPr lang="hu-HU" sz="2000" dirty="0" smtClean="0"/>
              <a:t> közvetlenül hatályos rendelet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sz="2000" dirty="0" smtClean="0"/>
              <a:t>Egységes európai szintű adatszolgáltatás 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sz="2000" dirty="0" smtClean="0"/>
              <a:t>Konszolidált szinten </a:t>
            </a:r>
            <a:r>
              <a:rPr lang="hu-HU" sz="2000" dirty="0" err="1" smtClean="0"/>
              <a:t>IFRS</a:t>
            </a:r>
            <a:r>
              <a:rPr lang="hu-HU" sz="2000" dirty="0" smtClean="0"/>
              <a:t> alapú </a:t>
            </a:r>
            <a:r>
              <a:rPr lang="hu-HU" sz="2000" dirty="0" err="1" smtClean="0"/>
              <a:t>FINREP</a:t>
            </a:r>
            <a:r>
              <a:rPr lang="hu-HU" sz="2000" dirty="0" smtClean="0"/>
              <a:t> adatszolgáltatás bevezetése 2014 őszétől</a:t>
            </a:r>
          </a:p>
          <a:p>
            <a:endParaRPr lang="hu-HU" sz="22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54116"/>
              </p:ext>
            </p:extLst>
          </p:nvPr>
        </p:nvGraphicFramePr>
        <p:xfrm>
          <a:off x="179512" y="1484784"/>
          <a:ext cx="5688633" cy="4486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393326"/>
                <a:gridCol w="1414986"/>
                <a:gridCol w="936105"/>
              </a:tblGrid>
              <a:tr h="1083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Szabályozói </a:t>
                      </a:r>
                      <a:r>
                        <a:rPr lang="hu-HU" sz="1100" dirty="0" smtClean="0">
                          <a:effectLst/>
                        </a:rPr>
                        <a:t>minimum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(1. pillér</a:t>
                      </a:r>
                      <a:r>
                        <a:rPr lang="hu-HU" sz="1100" dirty="0">
                          <a:effectLst/>
                        </a:rPr>
                        <a:t>)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Felügyeleti többlet </a:t>
                      </a:r>
                      <a:r>
                        <a:rPr lang="hu-HU" sz="1100" dirty="0" smtClean="0">
                          <a:effectLst/>
                        </a:rPr>
                        <a:t>tőkekövetelmény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</a:rPr>
                        <a:t>(2. pillér)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 példa -</a:t>
                      </a:r>
                      <a:endParaRPr lang="hu-H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Összesen</a:t>
                      </a:r>
                      <a:endParaRPr lang="hu-HU" sz="11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</a:tr>
              <a:tr h="827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CET1 (elsődleges alapvető tőke) </a:t>
                      </a:r>
                      <a:r>
                        <a:rPr lang="hu-HU" sz="1200" dirty="0">
                          <a:effectLst/>
                        </a:rPr>
                        <a:t>tőkekövetelmény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4,5%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+1,125%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5,625%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338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Kiegészítő alapvető tőke</a:t>
                      </a:r>
                      <a:endParaRPr lang="hu-H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1,5%</a:t>
                      </a:r>
                      <a:endParaRPr lang="hu-H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 smtClean="0">
                          <a:effectLst/>
                        </a:rPr>
                        <a:t>+0,375%,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1,875%</a:t>
                      </a:r>
                      <a:endParaRPr lang="hu-H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T1 (alapvető tőke) </a:t>
                      </a:r>
                      <a:r>
                        <a:rPr lang="hu-HU" sz="1200" dirty="0">
                          <a:effectLst/>
                        </a:rPr>
                        <a:t>tőkekövetelmény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6%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+1,5%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7,5%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Járulékos tőke</a:t>
                      </a:r>
                      <a:endParaRPr lang="hu-H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hu-H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0,5%</a:t>
                      </a:r>
                      <a:endParaRPr lang="hu-H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2,5%</a:t>
                      </a:r>
                      <a:endParaRPr lang="hu-H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Teljes tőkekövetelmény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8%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+2%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10%</a:t>
                      </a:r>
                      <a:endParaRPr lang="hu-HU" sz="1200" dirty="0">
                        <a:effectLst/>
                        <a:latin typeface="Verdan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1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4. </a:t>
            </a:r>
            <a:r>
              <a:rPr lang="hu-HU" dirty="0"/>
              <a:t>V</a:t>
            </a:r>
            <a:r>
              <a:rPr lang="hu-HU" dirty="0" smtClean="0"/>
              <a:t>áltozások a tőkeszámításban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574" y="1556792"/>
            <a:ext cx="725889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zövegdoboz 9"/>
          <p:cNvSpPr txBox="1"/>
          <p:nvPr/>
        </p:nvSpPr>
        <p:spPr>
          <a:xfrm>
            <a:off x="1165041" y="1196752"/>
            <a:ext cx="3240360" cy="246221"/>
          </a:xfrm>
          <a:prstGeom prst="rect">
            <a:avLst/>
          </a:prstGeom>
          <a:solidFill>
            <a:srgbClr val="1E245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chemeClr val="bg1"/>
                </a:solidFill>
              </a:rPr>
              <a:t>Bázel  II / CRD III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549417" y="1196752"/>
            <a:ext cx="3240360" cy="246221"/>
          </a:xfrm>
          <a:prstGeom prst="rect">
            <a:avLst/>
          </a:prstGeom>
          <a:solidFill>
            <a:srgbClr val="1E2452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chemeClr val="bg1"/>
                </a:solidFill>
              </a:rPr>
              <a:t>Bázel II/ CRD IV</a:t>
            </a:r>
          </a:p>
        </p:txBody>
      </p:sp>
    </p:spTree>
    <p:extLst>
      <p:ext uri="{BB962C8B-B14F-4D97-AF65-F5344CB8AC3E}">
        <p14:creationId xmlns:p14="http://schemas.microsoft.com/office/powerpoint/2010/main" val="112247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MNB a sajtóban…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5508104" y="5979169"/>
            <a:ext cx="3384376" cy="46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spcAft>
                <a:spcPts val="0"/>
              </a:spcAft>
              <a:buNone/>
            </a:pPr>
            <a:r>
              <a:rPr lang="hu-HU" sz="1800" b="1" dirty="0" smtClean="0">
                <a:solidFill>
                  <a:srgbClr val="1E2452"/>
                </a:solidFill>
              </a:rPr>
              <a:t>„Milliárdos bírság álbrókereknek”</a:t>
            </a:r>
            <a:endParaRPr lang="hu-HU" sz="1800" b="1" dirty="0">
              <a:solidFill>
                <a:srgbClr val="1E2452"/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</a:pPr>
            <a:endParaRPr lang="hu-HU" sz="1800" dirty="0">
              <a:solidFill>
                <a:srgbClr val="78A3D5"/>
              </a:solidFill>
            </a:endParaRPr>
          </a:p>
          <a:p>
            <a:pPr marL="0" lvl="0" indent="0" algn="ctr" fontAlgn="auto">
              <a:spcAft>
                <a:spcPts val="0"/>
              </a:spcAft>
              <a:buNone/>
            </a:pPr>
            <a:endParaRPr lang="hu-HU" sz="2000" dirty="0">
              <a:solidFill>
                <a:srgbClr val="78A3D5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000" dirty="0"/>
          </a:p>
        </p:txBody>
      </p:sp>
      <p:sp>
        <p:nvSpPr>
          <p:cNvPr id="14" name="Rectangle 13"/>
          <p:cNvSpPr/>
          <p:nvPr/>
        </p:nvSpPr>
        <p:spPr>
          <a:xfrm>
            <a:off x="33520" y="58900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„Súlyos </a:t>
            </a:r>
            <a:r>
              <a:rPr lang="hu-HU" b="1" dirty="0">
                <a:solidFill>
                  <a:srgbClr val="1E2452"/>
                </a:solidFill>
                <a:latin typeface="Calibri" panose="020F0502020204030204" pitchFamily="34" charset="0"/>
              </a:rPr>
              <a:t>tőkehiány és szabálytalanságok az Alba </a:t>
            </a:r>
            <a:r>
              <a:rPr lang="hu-HU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Takarékszövetkezetnél”</a:t>
            </a:r>
            <a:endParaRPr lang="hu-HU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38252" y="132073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000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„MNB</a:t>
            </a:r>
            <a:r>
              <a:rPr lang="hu-HU" sz="2000" b="1" dirty="0">
                <a:solidFill>
                  <a:srgbClr val="1E2452"/>
                </a:solidFill>
                <a:latin typeface="Calibri" panose="020F0502020204030204" pitchFamily="34" charset="0"/>
              </a:rPr>
              <a:t>: augusztus elsejétől a kéthetes MNB-kötvény kéthetes betétté alakul </a:t>
            </a:r>
            <a:r>
              <a:rPr lang="hu-HU" sz="2000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át”</a:t>
            </a:r>
            <a:endParaRPr lang="hu-HU" sz="2000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5971" y="2028622"/>
            <a:ext cx="3878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„Csökken </a:t>
            </a:r>
            <a:r>
              <a:rPr lang="hu-HU" b="1" dirty="0">
                <a:solidFill>
                  <a:srgbClr val="1E2452"/>
                </a:solidFill>
                <a:latin typeface="Calibri" panose="020F0502020204030204" pitchFamily="34" charset="0"/>
              </a:rPr>
              <a:t>hazánk pénzügyi </a:t>
            </a:r>
            <a:r>
              <a:rPr lang="hu-HU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függősége” </a:t>
            </a:r>
            <a:endParaRPr lang="hu-HU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95971" y="5207086"/>
            <a:ext cx="3831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78A3D5"/>
                </a:solidFill>
              </a:rPr>
              <a:t>„Az </a:t>
            </a:r>
            <a:r>
              <a:rPr lang="hu-HU" b="1" dirty="0">
                <a:solidFill>
                  <a:srgbClr val="78A3D5"/>
                </a:solidFill>
              </a:rPr>
              <a:t>MNB januártól adósságfék-szabályozást vezet </a:t>
            </a:r>
            <a:r>
              <a:rPr lang="hu-HU" b="1" dirty="0" smtClean="0">
                <a:solidFill>
                  <a:srgbClr val="78A3D5"/>
                </a:solidFill>
              </a:rPr>
              <a:t>be”</a:t>
            </a:r>
            <a:endParaRPr lang="hu-HU" b="1" dirty="0">
              <a:solidFill>
                <a:srgbClr val="78A3D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6686" y="4077072"/>
            <a:ext cx="3825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„A </a:t>
            </a:r>
            <a:r>
              <a:rPr lang="hu-HU" b="1" dirty="0">
                <a:solidFill>
                  <a:srgbClr val="78A3D5"/>
                </a:solidFill>
                <a:latin typeface="Calibri" panose="020F0502020204030204" pitchFamily="34" charset="0"/>
              </a:rPr>
              <a:t>Magyar Nemzeti Bank elkészítette új Társadalmi Felelősségvállalási </a:t>
            </a:r>
            <a:r>
              <a:rPr lang="hu-HU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Stratégiáját”</a:t>
            </a:r>
            <a:endParaRPr lang="hu-HU" b="1" dirty="0">
              <a:solidFill>
                <a:srgbClr val="78A3D5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2796" y="3212976"/>
            <a:ext cx="3993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„Eddig </a:t>
            </a:r>
            <a:r>
              <a:rPr lang="hu-HU" sz="1600" b="1" dirty="0">
                <a:solidFill>
                  <a:srgbClr val="1E2452"/>
                </a:solidFill>
                <a:latin typeface="Calibri" panose="020F0502020204030204" pitchFamily="34" charset="0"/>
              </a:rPr>
              <a:t>126 milliárd forintnyi szerződést kötöttek az NHP második </a:t>
            </a:r>
            <a:r>
              <a:rPr lang="hu-HU" sz="1600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szakaszában”</a:t>
            </a:r>
            <a:endParaRPr lang="hu-HU" sz="1600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3098" y="2552990"/>
            <a:ext cx="5172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„Népszerű </a:t>
            </a:r>
            <a:r>
              <a:rPr lang="hu-HU" sz="2400" b="1" dirty="0">
                <a:solidFill>
                  <a:srgbClr val="1E2452"/>
                </a:solidFill>
                <a:latin typeface="Calibri" panose="020F0502020204030204" pitchFamily="34" charset="0"/>
              </a:rPr>
              <a:t>a növekedési </a:t>
            </a:r>
            <a:r>
              <a:rPr lang="hu-HU" sz="2400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hitelprogram” </a:t>
            </a:r>
            <a:endParaRPr lang="hu-HU" sz="2400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12052" y="4411117"/>
            <a:ext cx="4880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„Felügyeleti </a:t>
            </a:r>
            <a:r>
              <a:rPr lang="hu-HU" b="1" dirty="0">
                <a:solidFill>
                  <a:srgbClr val="1E2452"/>
                </a:solidFill>
                <a:latin typeface="Calibri" panose="020F0502020204030204" pitchFamily="34" charset="0"/>
              </a:rPr>
              <a:t>biztosok a Körmend és Vidéke </a:t>
            </a:r>
            <a:r>
              <a:rPr lang="hu-HU" b="1" dirty="0" smtClean="0">
                <a:solidFill>
                  <a:srgbClr val="1E2452"/>
                </a:solidFill>
                <a:latin typeface="Calibri" panose="020F0502020204030204" pitchFamily="34" charset="0"/>
              </a:rPr>
              <a:t>Takarékszövetkezetnél”</a:t>
            </a:r>
            <a:endParaRPr lang="hu-HU" b="1" dirty="0">
              <a:solidFill>
                <a:srgbClr val="1E2452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artalom helye 2"/>
          <p:cNvSpPr txBox="1">
            <a:spLocks/>
          </p:cNvSpPr>
          <p:nvPr/>
        </p:nvSpPr>
        <p:spPr>
          <a:xfrm>
            <a:off x="1285727" y="5175194"/>
            <a:ext cx="3384376" cy="468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spcAft>
                <a:spcPts val="0"/>
              </a:spcAft>
              <a:buNone/>
            </a:pPr>
            <a:r>
              <a:rPr lang="hu-HU" sz="1700" b="1" dirty="0" smtClean="0">
                <a:solidFill>
                  <a:srgbClr val="78A3D5"/>
                </a:solidFill>
              </a:rPr>
              <a:t>„Megvásárolta a </a:t>
            </a:r>
            <a:r>
              <a:rPr lang="hu-HU" sz="1700" b="1" dirty="0" err="1" smtClean="0">
                <a:solidFill>
                  <a:srgbClr val="78A3D5"/>
                </a:solidFill>
              </a:rPr>
              <a:t>tiszaroffi</a:t>
            </a:r>
            <a:r>
              <a:rPr lang="hu-HU" sz="1700" b="1" dirty="0" smtClean="0">
                <a:solidFill>
                  <a:srgbClr val="78A3D5"/>
                </a:solidFill>
              </a:rPr>
              <a:t> kastélyt az MNB”</a:t>
            </a:r>
            <a:endParaRPr lang="hu-HU" sz="1700" b="1" dirty="0">
              <a:solidFill>
                <a:srgbClr val="78A3D5"/>
              </a:solidFill>
            </a:endParaRPr>
          </a:p>
          <a:p>
            <a:pPr marL="0" indent="0" algn="ctr" fontAlgn="auto">
              <a:spcAft>
                <a:spcPts val="0"/>
              </a:spcAft>
              <a:buNone/>
            </a:pPr>
            <a:endParaRPr lang="hu-HU" sz="1800" dirty="0">
              <a:solidFill>
                <a:srgbClr val="78A3D5"/>
              </a:solidFill>
            </a:endParaRPr>
          </a:p>
          <a:p>
            <a:pPr marL="0" lvl="0" indent="0" algn="ctr" fontAlgn="auto">
              <a:spcAft>
                <a:spcPts val="0"/>
              </a:spcAft>
              <a:buNone/>
            </a:pPr>
            <a:endParaRPr lang="hu-HU" sz="2000" dirty="0">
              <a:solidFill>
                <a:srgbClr val="78A3D5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000" dirty="0"/>
          </a:p>
        </p:txBody>
      </p:sp>
      <p:sp>
        <p:nvSpPr>
          <p:cNvPr id="23" name="Rectangle 22"/>
          <p:cNvSpPr/>
          <p:nvPr/>
        </p:nvSpPr>
        <p:spPr>
          <a:xfrm>
            <a:off x="353921" y="1583734"/>
            <a:ext cx="41628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„Összeolvadt </a:t>
            </a:r>
            <a:r>
              <a:rPr lang="hu-HU" sz="2200" b="1" dirty="0">
                <a:solidFill>
                  <a:srgbClr val="78A3D5"/>
                </a:solidFill>
                <a:latin typeface="Calibri" panose="020F0502020204030204" pitchFamily="34" charset="0"/>
              </a:rPr>
              <a:t>az MNB és a </a:t>
            </a:r>
            <a:r>
              <a:rPr lang="hu-HU" sz="2200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PSZÁF</a:t>
            </a:r>
          </a:p>
          <a:p>
            <a:pPr algn="ctr"/>
            <a:r>
              <a:rPr lang="hu-HU" sz="2200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- felállt a pénzügyi szuperhatóság”</a:t>
            </a:r>
            <a:endParaRPr lang="hu-HU" sz="2200" dirty="0">
              <a:solidFill>
                <a:srgbClr val="78A3D5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32040" y="3668306"/>
            <a:ext cx="3294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600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„Tízmilliárdokat </a:t>
            </a:r>
            <a:r>
              <a:rPr lang="hu-HU" sz="1600" b="1" dirty="0">
                <a:solidFill>
                  <a:srgbClr val="78A3D5"/>
                </a:solidFill>
                <a:latin typeface="Calibri" panose="020F0502020204030204" pitchFamily="34" charset="0"/>
              </a:rPr>
              <a:t>fizethetnek vissza nekünk a </a:t>
            </a:r>
            <a:r>
              <a:rPr lang="hu-HU" sz="1600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bankok”</a:t>
            </a:r>
            <a:endParaRPr lang="hu-HU" sz="1600" b="1" dirty="0">
              <a:solidFill>
                <a:srgbClr val="78A3D5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54352" y="2564904"/>
            <a:ext cx="3510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„Milliárdos </a:t>
            </a:r>
            <a:r>
              <a:rPr lang="hu-HU" b="1" dirty="0">
                <a:solidFill>
                  <a:srgbClr val="78A3D5"/>
                </a:solidFill>
                <a:latin typeface="Calibri" panose="020F0502020204030204" pitchFamily="34" charset="0"/>
              </a:rPr>
              <a:t>bírság lett a jogszerűtlen banki díjemelések </a:t>
            </a:r>
            <a:r>
              <a:rPr lang="hu-HU" b="1" dirty="0" smtClean="0">
                <a:solidFill>
                  <a:srgbClr val="78A3D5"/>
                </a:solidFill>
                <a:latin typeface="Calibri" panose="020F0502020204030204" pitchFamily="34" charset="0"/>
              </a:rPr>
              <a:t>ára”</a:t>
            </a:r>
            <a:endParaRPr lang="hu-HU" b="1" dirty="0">
              <a:solidFill>
                <a:srgbClr val="78A3D5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14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600" dirty="0" smtClean="0"/>
              <a:t>5. </a:t>
            </a:r>
            <a:r>
              <a:rPr lang="hu-HU" sz="3600" dirty="0"/>
              <a:t>M</a:t>
            </a:r>
            <a:r>
              <a:rPr lang="hu-HU" sz="3600" dirty="0" smtClean="0"/>
              <a:t>inősített könyvvizsgálók hatékonysága</a:t>
            </a:r>
            <a:endParaRPr lang="hu-HU" sz="3600" dirty="0"/>
          </a:p>
        </p:txBody>
      </p:sp>
      <p:sp>
        <p:nvSpPr>
          <p:cNvPr id="18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19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74903"/>
              </p:ext>
            </p:extLst>
          </p:nvPr>
        </p:nvGraphicFramePr>
        <p:xfrm>
          <a:off x="1524000" y="1397000"/>
          <a:ext cx="6096000" cy="476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36342"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Jelenlegi helyzet</a:t>
                      </a:r>
                      <a:endParaRPr lang="hu-HU" sz="1800" dirty="0"/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Szükséges változások</a:t>
                      </a:r>
                      <a:endParaRPr lang="hu-HU" sz="1800" dirty="0"/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2452"/>
                    </a:solidFill>
                  </a:tcPr>
                </a:tc>
              </a:tr>
              <a:tr h="105799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A könyvvizsgálói ellenőrzési tevékenység követelményrendszerének hiánya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Prudenciális követelményrendszer felállítása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6571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A könyvvizsgálói minősítés megadása / visszavonása a Magyar Könyvvizsgálói Kamara jogköre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A könyvvizsgálói minősítés megadására / visszavonására irányuló eljárások hatáskörének MNB-hez telepítése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941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Szankcionálási lehetőség hiánya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Szankcionálási lehetőség megteremtése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99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Könyvvizsgálói titoktartás kérdésköre nincs egyértelműen szabályozva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solidFill>
                            <a:srgbClr val="1E2452"/>
                          </a:solidFill>
                        </a:rPr>
                        <a:t>A könyvvizsgálói titoktartási kötelezettség hatókörének szabályozása</a:t>
                      </a:r>
                      <a:endParaRPr lang="hu-HU" sz="1200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E24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Jobbra nyíl 24"/>
          <p:cNvSpPr/>
          <p:nvPr/>
        </p:nvSpPr>
        <p:spPr>
          <a:xfrm>
            <a:off x="3851920" y="4149080"/>
            <a:ext cx="1224136" cy="432048"/>
          </a:xfrm>
          <a:prstGeom prst="rightArrow">
            <a:avLst/>
          </a:prstGeom>
          <a:solidFill>
            <a:schemeClr val="accent1"/>
          </a:solidFill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93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78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válság tapasztalatai és következményei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felügyeleti integráció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Az MNB felügyeleti stratégiája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Aktuális felügyeleti kihívások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pénzügyi válság rámutatott arra…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pic>
        <p:nvPicPr>
          <p:cNvPr id="11" name="Tartalom helye 10" descr="cartoon78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196753"/>
            <a:ext cx="6084167" cy="4448538"/>
          </a:xfrm>
        </p:spPr>
      </p:pic>
      <p:sp>
        <p:nvSpPr>
          <p:cNvPr id="15" name="Szövegdoboz 14"/>
          <p:cNvSpPr txBox="1"/>
          <p:nvPr/>
        </p:nvSpPr>
        <p:spPr>
          <a:xfrm>
            <a:off x="6228184" y="1884888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78A3D5"/>
                </a:solidFill>
              </a:rPr>
              <a:t> </a:t>
            </a: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2008: világgazdasági, pénzügyi válság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rgbClr val="78A3D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súlyos gazdasági visszaesés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rgbClr val="78A3D5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a pénzpiacok kiszáradása,</a:t>
            </a:r>
          </a:p>
          <a:p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likviditáshiány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rgbClr val="78A3D5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rgbClr val="78A3D5"/>
                </a:solidFill>
              </a:rPr>
              <a:t> „</a:t>
            </a:r>
            <a:r>
              <a:rPr lang="hu-HU" dirty="0" err="1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too</a:t>
            </a: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dirty="0" err="1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big</a:t>
            </a: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dirty="0" err="1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dirty="0" err="1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fail</a:t>
            </a:r>
            <a:r>
              <a:rPr lang="hu-HU" dirty="0" smtClean="0">
                <a:solidFill>
                  <a:srgbClr val="78A3D5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” probléma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51520" y="5733256"/>
            <a:ext cx="8712968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1E2452"/>
                </a:solidFill>
              </a:rPr>
              <a:t>… hogy a pénz- és tőkepiaci önszabályozó mechanizmusok nem elégségesek.</a:t>
            </a:r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400473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11113"/>
            <a:r>
              <a:rPr lang="hu-HU" dirty="0" smtClean="0">
                <a:solidFill>
                  <a:schemeClr val="tx1"/>
                </a:solidFill>
              </a:rPr>
              <a:t>A kormányok dollár milliárdokat költöttek mentőcsomagokra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3235" y="1484784"/>
            <a:ext cx="6455109" cy="4464496"/>
          </a:xfrm>
          <a:prstGeom prst="rect">
            <a:avLst/>
          </a:prstGeom>
          <a:solidFill>
            <a:schemeClr val="bg2">
              <a:lumMod val="20000"/>
              <a:lumOff val="80000"/>
              <a:alpha val="3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4747659" y="198883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78A3D5"/>
                </a:solidFill>
                <a:latin typeface="+mj-lt"/>
              </a:rPr>
              <a:t>A költségeket csak becsülni lehet.</a:t>
            </a:r>
            <a:endParaRPr lang="hu-HU" dirty="0" err="1" smtClean="0">
              <a:solidFill>
                <a:srgbClr val="78A3D5"/>
              </a:solidFill>
              <a:latin typeface="+mj-lt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443788" y="6356350"/>
            <a:ext cx="1700212" cy="365125"/>
          </a:xfrm>
        </p:spPr>
        <p:txBody>
          <a:bodyPr/>
          <a:lstStyle/>
          <a:p>
            <a:r>
              <a:rPr lang="hu-HU" dirty="0" smtClean="0"/>
              <a:t>Forrás: </a:t>
            </a:r>
            <a:r>
              <a:rPr lang="hu-HU" dirty="0" err="1" smtClean="0"/>
              <a:t>bbc.co.uk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40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válságra adott válasz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755576" y="1556792"/>
            <a:ext cx="3600400" cy="144016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1E2452"/>
                </a:solidFill>
              </a:rPr>
              <a:t>PÉNZÜGYI SZABÁLYOZÁSI REFORM</a:t>
            </a:r>
            <a:endParaRPr lang="hu-HU" sz="2400" dirty="0">
              <a:solidFill>
                <a:srgbClr val="1E245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1556792"/>
            <a:ext cx="3600400" cy="4104456"/>
          </a:xfrm>
          <a:prstGeom prst="rect">
            <a:avLst/>
          </a:prstGeom>
          <a:noFill/>
          <a:ln>
            <a:solidFill>
              <a:srgbClr val="78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78A3D5"/>
                </a:solidFill>
              </a:rPr>
              <a:t>AKTÍVABB JEGYBANKOK</a:t>
            </a:r>
            <a:endParaRPr lang="hu-HU" sz="2800" dirty="0">
              <a:solidFill>
                <a:srgbClr val="78A3D5"/>
              </a:solidFill>
            </a:endParaRPr>
          </a:p>
          <a:p>
            <a:pPr algn="ctr"/>
            <a:endParaRPr lang="hu-HU" dirty="0"/>
          </a:p>
        </p:txBody>
      </p:sp>
      <p:sp>
        <p:nvSpPr>
          <p:cNvPr id="9" name="Rectangle 8"/>
          <p:cNvSpPr/>
          <p:nvPr/>
        </p:nvSpPr>
        <p:spPr>
          <a:xfrm>
            <a:off x="755576" y="3149487"/>
            <a:ext cx="3600400" cy="1143610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Túlzott kockázatvállalást lehetővé tevő szabályozási trend megfordítása.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576" y="4517638"/>
            <a:ext cx="3600400" cy="1143610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Egységes európai szabályozás elmélyítése.</a:t>
            </a:r>
          </a:p>
        </p:txBody>
      </p:sp>
    </p:spTree>
    <p:extLst>
      <p:ext uri="{BB962C8B-B14F-4D97-AF65-F5344CB8AC3E}">
        <p14:creationId xmlns:p14="http://schemas.microsoft.com/office/powerpoint/2010/main" val="13491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válságra adott válasz 2.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755576" y="1556791"/>
            <a:ext cx="3600400" cy="4103779"/>
          </a:xfrm>
          <a:prstGeom prst="rect">
            <a:avLst/>
          </a:prstGeom>
          <a:noFill/>
          <a:ln>
            <a:solidFill>
              <a:srgbClr val="78A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rgbClr val="78A3D5"/>
                </a:solidFill>
              </a:rPr>
              <a:t>PÉNZÜGYI SZABÁLYOZÁSI REFORM</a:t>
            </a:r>
            <a:endParaRPr lang="hu-HU" sz="2800" dirty="0">
              <a:solidFill>
                <a:srgbClr val="78A3D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1556792"/>
            <a:ext cx="3600400" cy="11521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1E2452"/>
                </a:solidFill>
              </a:rPr>
              <a:t>AKTÍVABB JEGYBANKOK</a:t>
            </a:r>
            <a:endParaRPr lang="hu-HU" sz="1600" dirty="0">
              <a:solidFill>
                <a:srgbClr val="1E245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2861320"/>
            <a:ext cx="1656184" cy="2295872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1E2452"/>
                </a:solidFill>
              </a:rPr>
              <a:t>a</a:t>
            </a:r>
            <a:r>
              <a:rPr lang="hu-HU" sz="2000" dirty="0" smtClean="0">
                <a:solidFill>
                  <a:srgbClr val="1E2452"/>
                </a:solidFill>
              </a:rPr>
              <a:t>ktív monetáris politika</a:t>
            </a:r>
            <a:endParaRPr lang="hu-HU" sz="1400" dirty="0">
              <a:solidFill>
                <a:srgbClr val="1E245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60232" y="2861320"/>
            <a:ext cx="1728192" cy="1647800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1E2452"/>
                </a:solidFill>
              </a:rPr>
              <a:t>g</a:t>
            </a:r>
            <a:r>
              <a:rPr lang="hu-HU" sz="2000" dirty="0" smtClean="0">
                <a:solidFill>
                  <a:srgbClr val="1E2452"/>
                </a:solidFill>
              </a:rPr>
              <a:t>azdasági növekedés támogatása</a:t>
            </a:r>
            <a:endParaRPr lang="hu-HU" sz="1400" dirty="0">
              <a:solidFill>
                <a:srgbClr val="1E245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8024" y="5282445"/>
            <a:ext cx="1656184" cy="378125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(</a:t>
            </a:r>
            <a:r>
              <a:rPr lang="hu-HU" dirty="0" err="1" smtClean="0">
                <a:solidFill>
                  <a:srgbClr val="1E2452"/>
                </a:solidFill>
              </a:rPr>
              <a:t>CSR</a:t>
            </a:r>
            <a:r>
              <a:rPr lang="hu-HU" dirty="0" smtClean="0">
                <a:solidFill>
                  <a:srgbClr val="1E2452"/>
                </a:solidFill>
              </a:rPr>
              <a:t>)</a:t>
            </a:r>
            <a:endParaRPr lang="hu-HU" sz="1200" dirty="0">
              <a:solidFill>
                <a:srgbClr val="1E245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4599147"/>
            <a:ext cx="1728192" cy="1061423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f</a:t>
            </a:r>
            <a:r>
              <a:rPr lang="hu-HU" sz="2000" dirty="0" smtClean="0">
                <a:solidFill>
                  <a:srgbClr val="FF0000"/>
                </a:solidFill>
              </a:rPr>
              <a:t>elügyeleti feladatok</a:t>
            </a:r>
            <a:endParaRPr lang="hu-H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51662" y="3612992"/>
            <a:ext cx="8280920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Integrált célrendszer…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Rectangle 6"/>
          <p:cNvSpPr/>
          <p:nvPr/>
        </p:nvSpPr>
        <p:spPr>
          <a:xfrm>
            <a:off x="1279313" y="1380744"/>
            <a:ext cx="2952328" cy="864096"/>
          </a:xfrm>
          <a:prstGeom prst="rect">
            <a:avLst/>
          </a:prstGeom>
          <a:solidFill>
            <a:srgbClr val="1E2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JEGYBANK</a:t>
            </a:r>
            <a:endParaRPr lang="hu-HU" dirty="0"/>
          </a:p>
        </p:txBody>
      </p:sp>
      <p:sp>
        <p:nvSpPr>
          <p:cNvPr id="8" name="Rectangle 7"/>
          <p:cNvSpPr/>
          <p:nvPr/>
        </p:nvSpPr>
        <p:spPr>
          <a:xfrm>
            <a:off x="5757836" y="1340768"/>
            <a:ext cx="2952328" cy="864096"/>
          </a:xfrm>
          <a:prstGeom prst="rect">
            <a:avLst/>
          </a:prstGeom>
          <a:solidFill>
            <a:srgbClr val="1E24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PÉNZÜGYI FELÜGYELET</a:t>
            </a:r>
            <a:endParaRPr lang="hu-HU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151862" y="2172832"/>
            <a:ext cx="0" cy="1368152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223834" y="2028816"/>
            <a:ext cx="10166" cy="1512168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39694" y="3781337"/>
            <a:ext cx="2232248" cy="864096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ÁRSTABILITÁS</a:t>
            </a:r>
            <a:endParaRPr lang="hu-HU" dirty="0"/>
          </a:p>
        </p:txBody>
      </p:sp>
      <p:sp>
        <p:nvSpPr>
          <p:cNvPr id="16" name="Rectangle 15"/>
          <p:cNvSpPr/>
          <p:nvPr/>
        </p:nvSpPr>
        <p:spPr>
          <a:xfrm>
            <a:off x="3375998" y="3781337"/>
            <a:ext cx="1944216" cy="864096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78A3D5"/>
                </a:solidFill>
              </a:rPr>
              <a:t>FENNTARTHATÓ NÖVEKEDÉS</a:t>
            </a:r>
            <a:endParaRPr lang="hu-HU" dirty="0">
              <a:solidFill>
                <a:srgbClr val="78A3D5"/>
              </a:solidFill>
            </a:endParaRPr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2871942" y="4213385"/>
            <a:ext cx="504056" cy="0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107710" y="3781337"/>
            <a:ext cx="2232248" cy="864096"/>
          </a:xfrm>
          <a:prstGeom prst="rect">
            <a:avLst/>
          </a:prstGeom>
          <a:noFill/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1E2452"/>
                </a:solidFill>
              </a:rPr>
              <a:t>PÉNZÜGYI STABILITÁS</a:t>
            </a:r>
            <a:endParaRPr lang="hu-HU" dirty="0"/>
          </a:p>
        </p:txBody>
      </p:sp>
      <p:sp>
        <p:nvSpPr>
          <p:cNvPr id="23" name="Rectangle 22"/>
          <p:cNvSpPr/>
          <p:nvPr/>
        </p:nvSpPr>
        <p:spPr>
          <a:xfrm>
            <a:off x="351662" y="4971973"/>
            <a:ext cx="8568952" cy="1787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2653"/>
              </a:buClr>
            </a:pPr>
            <a:r>
              <a:rPr lang="en-US" altLang="ko-KR" dirty="0" smtClean="0">
                <a:solidFill>
                  <a:srgbClr val="202653"/>
                </a:solidFill>
                <a:latin typeface="Calibri" panose="020F0502020204030204" pitchFamily="34" charset="0"/>
              </a:rPr>
              <a:t>Az </a:t>
            </a:r>
            <a:r>
              <a:rPr lang="en-US" altLang="ko-KR" dirty="0">
                <a:solidFill>
                  <a:srgbClr val="202653"/>
                </a:solidFill>
                <a:latin typeface="Calibri" panose="020F0502020204030204" pitchFamily="34" charset="0"/>
              </a:rPr>
              <a:t>árstabilitás </a:t>
            </a:r>
            <a:r>
              <a:rPr lang="en-US" altLang="ko-KR" dirty="0" smtClean="0">
                <a:solidFill>
                  <a:srgbClr val="202653"/>
                </a:solidFill>
                <a:latin typeface="Calibri" panose="020F0502020204030204" pitchFamily="34" charset="0"/>
              </a:rPr>
              <a:t>fenntartás</a:t>
            </a:r>
            <a:r>
              <a:rPr lang="hu-HU" altLang="ko-KR" dirty="0" smtClean="0">
                <a:solidFill>
                  <a:srgbClr val="202653"/>
                </a:solidFill>
                <a:latin typeface="Calibri" panose="020F0502020204030204" pitchFamily="34" charset="0"/>
              </a:rPr>
              <a:t>a továbbra is elsődleges cél, de emellett és </a:t>
            </a:r>
            <a:r>
              <a:rPr lang="hu-HU" altLang="ko-KR" i="1" dirty="0" smtClean="0">
                <a:solidFill>
                  <a:srgbClr val="202653"/>
                </a:solidFill>
                <a:latin typeface="Calibri" panose="020F0502020204030204" pitchFamily="34" charset="0"/>
              </a:rPr>
              <a:t>ennek veszélyeztetése nélkül </a:t>
            </a:r>
            <a:r>
              <a:rPr lang="hu-HU" altLang="ko-KR" dirty="0" smtClean="0">
                <a:solidFill>
                  <a:srgbClr val="202653"/>
                </a:solidFill>
                <a:latin typeface="Calibri" panose="020F0502020204030204" pitchFamily="34" charset="0"/>
              </a:rPr>
              <a:t>nagyobb figyelmet kap a gazdasági növekedés és a pénzügyi stabilitás. </a:t>
            </a:r>
            <a:r>
              <a:rPr lang="hu-HU" dirty="0">
                <a:solidFill>
                  <a:srgbClr val="202653"/>
                </a:solidFill>
                <a:latin typeface="Calibri" panose="020F0502020204030204" pitchFamily="34" charset="0"/>
              </a:rPr>
              <a:t>A pénzügyi stabilitás olyan állapot, amelyben a pénzügyi </a:t>
            </a:r>
            <a:r>
              <a:rPr lang="hu-HU" dirty="0" smtClean="0">
                <a:solidFill>
                  <a:srgbClr val="202653"/>
                </a:solidFill>
                <a:latin typeface="Calibri" panose="020F0502020204030204" pitchFamily="34" charset="0"/>
              </a:rPr>
              <a:t>rendszer ellenálló </a:t>
            </a:r>
            <a:r>
              <a:rPr lang="hu-HU" dirty="0">
                <a:solidFill>
                  <a:srgbClr val="202653"/>
                </a:solidFill>
                <a:latin typeface="Calibri" panose="020F0502020204030204" pitchFamily="34" charset="0"/>
              </a:rPr>
              <a:t>a gazdasági sokkokkal szemben és képes zökkenőmentesen ellátni alapvető funkcióit: a pénzügyi források közvetítését, a kockázatok kezelését és a fizetési forgalom lebonyolítását.</a:t>
            </a:r>
          </a:p>
          <a:p>
            <a:pPr lvl="0" algn="ctr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202653"/>
              </a:buClr>
            </a:pPr>
            <a:endParaRPr lang="ko-KR" alt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55918" y="2204864"/>
            <a:ext cx="0" cy="1336120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95978" y="2316848"/>
            <a:ext cx="1404156" cy="1080120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88167" y="2316848"/>
            <a:ext cx="1512167" cy="1080120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2" idx="1"/>
            <a:endCxn id="16" idx="3"/>
          </p:cNvCxnSpPr>
          <p:nvPr/>
        </p:nvCxnSpPr>
        <p:spPr>
          <a:xfrm flipH="1">
            <a:off x="5320214" y="4213385"/>
            <a:ext cx="787496" cy="0"/>
          </a:xfrm>
          <a:prstGeom prst="straightConnector1">
            <a:avLst/>
          </a:prstGeom>
          <a:ln w="28575">
            <a:solidFill>
              <a:srgbClr val="1E245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71600" y="1268760"/>
            <a:ext cx="7945566" cy="1048088"/>
          </a:xfrm>
          <a:prstGeom prst="rect">
            <a:avLst/>
          </a:prstGeom>
          <a:noFill/>
          <a:ln>
            <a:solidFill>
              <a:srgbClr val="FF818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77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…és eszközrendszer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olyamatábra: Másik feldolgozás 8"/>
          <p:cNvSpPr/>
          <p:nvPr/>
        </p:nvSpPr>
        <p:spPr>
          <a:xfrm>
            <a:off x="611560" y="1916832"/>
            <a:ext cx="2225744" cy="716119"/>
          </a:xfrm>
          <a:prstGeom prst="flowChartAlternateProcess">
            <a:avLst/>
          </a:prstGeom>
          <a:solidFill>
            <a:srgbClr val="1E2452"/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Monetáris politika</a:t>
            </a:r>
            <a:endParaRPr lang="hu-HU" sz="1600" dirty="0"/>
          </a:p>
        </p:txBody>
      </p:sp>
      <p:sp>
        <p:nvSpPr>
          <p:cNvPr id="8" name="Folyamatábra: Másik feldolgozás 9"/>
          <p:cNvSpPr/>
          <p:nvPr/>
        </p:nvSpPr>
        <p:spPr>
          <a:xfrm>
            <a:off x="3491880" y="1916832"/>
            <a:ext cx="2225744" cy="716119"/>
          </a:xfrm>
          <a:prstGeom prst="flowChartAlternateProcess">
            <a:avLst/>
          </a:prstGeom>
          <a:solidFill>
            <a:srgbClr val="1E2452"/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Makroprudenciális politika</a:t>
            </a:r>
            <a:endParaRPr lang="hu-HU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55676" y="4635044"/>
            <a:ext cx="5796644" cy="0"/>
          </a:xfrm>
          <a:prstGeom prst="line">
            <a:avLst/>
          </a:prstGeom>
          <a:ln w="19050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yamatábra: Másik feldolgozás 10"/>
          <p:cNvSpPr/>
          <p:nvPr/>
        </p:nvSpPr>
        <p:spPr>
          <a:xfrm>
            <a:off x="6265753" y="1902430"/>
            <a:ext cx="2032202" cy="734482"/>
          </a:xfrm>
          <a:prstGeom prst="flowChartAlternateProcess">
            <a:avLst/>
          </a:prstGeom>
          <a:solidFill>
            <a:srgbClr val="1E2452"/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Mikroprudenciális</a:t>
            </a:r>
            <a:r>
              <a:rPr lang="hu-HU" sz="1600" dirty="0" smtClean="0"/>
              <a:t> politika</a:t>
            </a:r>
            <a:endParaRPr lang="hu-HU" sz="1600" dirty="0"/>
          </a:p>
        </p:txBody>
      </p:sp>
      <p:sp>
        <p:nvSpPr>
          <p:cNvPr id="10" name="Folyamatábra: Befejezés 11"/>
          <p:cNvSpPr/>
          <p:nvPr/>
        </p:nvSpPr>
        <p:spPr>
          <a:xfrm>
            <a:off x="539552" y="4145390"/>
            <a:ext cx="2232248" cy="979309"/>
          </a:xfrm>
          <a:prstGeom prst="flowChartTerminator">
            <a:avLst/>
          </a:prstGeom>
          <a:solidFill>
            <a:schemeClr val="bg1"/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rgbClr val="78A3D5"/>
                </a:solidFill>
              </a:rPr>
              <a:t>Árstabilitás, gazdasági növekedés</a:t>
            </a:r>
            <a:endParaRPr lang="hu-HU" sz="1600" dirty="0">
              <a:solidFill>
                <a:srgbClr val="78A3D5"/>
              </a:solidFill>
            </a:endParaRPr>
          </a:p>
        </p:txBody>
      </p:sp>
      <p:sp>
        <p:nvSpPr>
          <p:cNvPr id="11" name="Folyamatábra: Befejezés 12"/>
          <p:cNvSpPr/>
          <p:nvPr/>
        </p:nvSpPr>
        <p:spPr>
          <a:xfrm>
            <a:off x="3491880" y="4145390"/>
            <a:ext cx="2232248" cy="979309"/>
          </a:xfrm>
          <a:prstGeom prst="flowChartTerminator">
            <a:avLst/>
          </a:prstGeom>
          <a:solidFill>
            <a:schemeClr val="bg1"/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rgbClr val="78A3D5"/>
                </a:solidFill>
              </a:rPr>
              <a:t>Pénzügyi stabilitás</a:t>
            </a:r>
          </a:p>
          <a:p>
            <a:pPr algn="ctr"/>
            <a:r>
              <a:rPr lang="hu-HU" sz="1600" dirty="0" smtClean="0">
                <a:solidFill>
                  <a:srgbClr val="78A3D5"/>
                </a:solidFill>
              </a:rPr>
              <a:t>Rendszerkockázat</a:t>
            </a:r>
            <a:endParaRPr lang="hu-HU" sz="1600" dirty="0">
              <a:solidFill>
                <a:srgbClr val="78A3D5"/>
              </a:solidFill>
            </a:endParaRPr>
          </a:p>
        </p:txBody>
      </p:sp>
      <p:sp>
        <p:nvSpPr>
          <p:cNvPr id="12" name="Folyamatábra: Befejezés 13"/>
          <p:cNvSpPr/>
          <p:nvPr/>
        </p:nvSpPr>
        <p:spPr>
          <a:xfrm>
            <a:off x="6228184" y="4145390"/>
            <a:ext cx="2232248" cy="979309"/>
          </a:xfrm>
          <a:prstGeom prst="flowChartTerminator">
            <a:avLst/>
          </a:prstGeom>
          <a:solidFill>
            <a:schemeClr val="bg1"/>
          </a:solidFill>
          <a:ln w="19050"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rgbClr val="78A3D5"/>
                </a:solidFill>
              </a:rPr>
              <a:t>Egyedi intézményi kockázat</a:t>
            </a:r>
            <a:endParaRPr lang="hu-HU" sz="1600" dirty="0">
              <a:solidFill>
                <a:srgbClr val="78A3D5"/>
              </a:solidFill>
            </a:endParaRPr>
          </a:p>
        </p:txBody>
      </p:sp>
      <p:cxnSp>
        <p:nvCxnSpPr>
          <p:cNvPr id="13" name="Egyenes összekötő nyíllal 16"/>
          <p:cNvCxnSpPr>
            <a:stCxn id="7" idx="2"/>
            <a:endCxn id="10" idx="0"/>
          </p:cNvCxnSpPr>
          <p:nvPr/>
        </p:nvCxnSpPr>
        <p:spPr>
          <a:xfrm flipH="1">
            <a:off x="1655676" y="2632951"/>
            <a:ext cx="68756" cy="1512439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Egyenes összekötő nyíllal 18"/>
          <p:cNvCxnSpPr>
            <a:stCxn id="7" idx="2"/>
            <a:endCxn id="11" idx="0"/>
          </p:cNvCxnSpPr>
          <p:nvPr/>
        </p:nvCxnSpPr>
        <p:spPr>
          <a:xfrm>
            <a:off x="1724432" y="2632951"/>
            <a:ext cx="2883572" cy="1512439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Egyenes összekötő nyíllal 20"/>
          <p:cNvCxnSpPr>
            <a:stCxn id="8" idx="2"/>
            <a:endCxn id="10" idx="0"/>
          </p:cNvCxnSpPr>
          <p:nvPr/>
        </p:nvCxnSpPr>
        <p:spPr>
          <a:xfrm flipH="1">
            <a:off x="1655676" y="2632951"/>
            <a:ext cx="2949076" cy="1512439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Egyenes összekötő nyíllal 22"/>
          <p:cNvCxnSpPr>
            <a:stCxn id="8" idx="2"/>
            <a:endCxn id="11" idx="0"/>
          </p:cNvCxnSpPr>
          <p:nvPr/>
        </p:nvCxnSpPr>
        <p:spPr>
          <a:xfrm>
            <a:off x="4604752" y="2632951"/>
            <a:ext cx="3252" cy="1512439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Egyenes összekötő nyíllal 24"/>
          <p:cNvCxnSpPr>
            <a:stCxn id="8" idx="2"/>
            <a:endCxn id="12" idx="0"/>
          </p:cNvCxnSpPr>
          <p:nvPr/>
        </p:nvCxnSpPr>
        <p:spPr>
          <a:xfrm>
            <a:off x="4604752" y="2632951"/>
            <a:ext cx="2739556" cy="1512439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Egyenes összekötő nyíllal 26"/>
          <p:cNvCxnSpPr>
            <a:stCxn id="9" idx="2"/>
            <a:endCxn id="11" idx="0"/>
          </p:cNvCxnSpPr>
          <p:nvPr/>
        </p:nvCxnSpPr>
        <p:spPr>
          <a:xfrm flipH="1">
            <a:off x="4608004" y="2636912"/>
            <a:ext cx="2673850" cy="1508478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Egyenes összekötő nyíllal 29"/>
          <p:cNvCxnSpPr>
            <a:stCxn id="9" idx="2"/>
            <a:endCxn id="12" idx="0"/>
          </p:cNvCxnSpPr>
          <p:nvPr/>
        </p:nvCxnSpPr>
        <p:spPr>
          <a:xfrm>
            <a:off x="7281854" y="2636912"/>
            <a:ext cx="62454" cy="1508478"/>
          </a:xfrm>
          <a:prstGeom prst="straightConnector1">
            <a:avLst/>
          </a:prstGeom>
          <a:ln w="19050">
            <a:solidFill>
              <a:srgbClr val="1E2452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81764" y="1750847"/>
            <a:ext cx="7945566" cy="1048088"/>
          </a:xfrm>
          <a:prstGeom prst="rect">
            <a:avLst/>
          </a:prstGeom>
          <a:noFill/>
          <a:ln>
            <a:solidFill>
              <a:srgbClr val="FF818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55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726</TotalTime>
  <Words>1104</Words>
  <Application>Microsoft Office PowerPoint</Application>
  <PresentationFormat>On-screen Show (4:3)</PresentationFormat>
  <Paragraphs>301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</vt:lpstr>
      <vt:lpstr>Az MNB felügyeleti stratégiája és kihívásai</vt:lpstr>
      <vt:lpstr>Az MNB a sajtóban…</vt:lpstr>
      <vt:lpstr>Tartalom</vt:lpstr>
      <vt:lpstr>A pénzügyi válság rámutatott arra…</vt:lpstr>
      <vt:lpstr>A kormányok dollár milliárdokat költöttek mentőcsomagokra</vt:lpstr>
      <vt:lpstr>A válságra adott válasz</vt:lpstr>
      <vt:lpstr>A válságra adott válasz 2.</vt:lpstr>
      <vt:lpstr>Integrált célrendszer…</vt:lpstr>
      <vt:lpstr>…és eszközrendszer</vt:lpstr>
      <vt:lpstr>MNB: az integrációval járó feladatváltozás</vt:lpstr>
      <vt:lpstr>Az integráció szervezeti leképezése</vt:lpstr>
      <vt:lpstr>PowerPoint Presentation</vt:lpstr>
      <vt:lpstr>Felügyeleti stratégia </vt:lpstr>
      <vt:lpstr>Aktuális kihívások</vt:lpstr>
      <vt:lpstr>1. Bankunió</vt:lpstr>
      <vt:lpstr>2. AQR</vt:lpstr>
      <vt:lpstr>3. Szövetkezeti integráció</vt:lpstr>
      <vt:lpstr>4. CRR / CRD IV bevezetése</vt:lpstr>
      <vt:lpstr>4. Változások a tőkeszámításban</vt:lpstr>
      <vt:lpstr>5. Minősített könyvvizsgálók hatékonysága</vt:lpstr>
      <vt:lpstr>PowerPoint Presentation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MNB felügyeleti stratégiája és kihívásai</dc:title>
  <dc:creator>Balási Noémi</dc:creator>
  <cp:lastModifiedBy>Balási Noémi</cp:lastModifiedBy>
  <cp:revision>80</cp:revision>
  <cp:lastPrinted>2014-08-28T08:36:12Z</cp:lastPrinted>
  <dcterms:created xsi:type="dcterms:W3CDTF">2014-08-26T06:55:20Z</dcterms:created>
  <dcterms:modified xsi:type="dcterms:W3CDTF">2014-09-04T06:55:16Z</dcterms:modified>
</cp:coreProperties>
</file>