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63" r:id="rId2"/>
    <p:sldId id="281" r:id="rId3"/>
    <p:sldId id="287" r:id="rId4"/>
    <p:sldId id="285" r:id="rId5"/>
    <p:sldId id="290" r:id="rId6"/>
    <p:sldId id="282" r:id="rId7"/>
    <p:sldId id="289" r:id="rId8"/>
    <p:sldId id="288" r:id="rId9"/>
    <p:sldId id="283" r:id="rId10"/>
    <p:sldId id="284" r:id="rId11"/>
    <p:sldId id="279" r:id="rId12"/>
    <p:sldId id="280" r:id="rId13"/>
    <p:sldId id="277" r:id="rId14"/>
    <p:sldId id="278" r:id="rId15"/>
    <p:sldId id="298" r:id="rId16"/>
    <p:sldId id="299" r:id="rId17"/>
    <p:sldId id="300" r:id="rId18"/>
    <p:sldId id="301" r:id="rId19"/>
    <p:sldId id="302" r:id="rId20"/>
    <p:sldId id="296" r:id="rId21"/>
    <p:sldId id="295" r:id="rId22"/>
    <p:sldId id="292" r:id="rId23"/>
    <p:sldId id="293" r:id="rId24"/>
    <p:sldId id="270" r:id="rId25"/>
  </p:sldIdLst>
  <p:sldSz cx="9144000" cy="6858000" type="screen4x3"/>
  <p:notesSz cx="6810375" cy="994251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1162" cy="497125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7637" y="1"/>
            <a:ext cx="2951162" cy="497125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pPr>
              <a:defRPr/>
            </a:pPr>
            <a:fld id="{516D1ED2-A4B5-40BB-ACD4-68E5ACF01CB3}" type="datetimeFigureOut">
              <a:rPr lang="hu-HU"/>
              <a:pPr>
                <a:defRPr/>
              </a:pPr>
              <a:t>2014.09.01.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43663"/>
            <a:ext cx="2951162" cy="497125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7637" y="9443663"/>
            <a:ext cx="2951162" cy="497125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pPr>
              <a:defRPr/>
            </a:pPr>
            <a:fld id="{CDDF659E-48B5-4F86-AF6B-436089F99BD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1162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37" y="1"/>
            <a:ext cx="2951162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57B3992-2018-4D17-9908-9A2E41A883CB}" type="datetimeFigureOut">
              <a:rPr lang="hu-HU"/>
              <a:pPr>
                <a:defRPr/>
              </a:pPr>
              <a:t>2014.09.01.</a:t>
            </a:fld>
            <a:endParaRPr lang="hu-H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694"/>
            <a:ext cx="544830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663"/>
            <a:ext cx="2951162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37" y="9443663"/>
            <a:ext cx="2951162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DC97CEA-2F50-41E7-A618-8B587BCEF1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2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C42D69-D41B-400D-819D-C95AC64C09C7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17411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769BFB-6E5B-4825-8975-97888821CB20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17411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1FE9AD-48DA-4215-AC21-5B1233C132B5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17411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363AFE-C2FF-418A-86B5-E4CD2A4F28B1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2C613-50F3-4F90-A7AC-73E9415F364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D39C-8EF3-4842-AF17-6B1FD9BB12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5D0B5-6CE8-4F78-96F2-319BD178CA2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51712-35C4-47DE-9500-379DD148C1C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70FE7-CA39-4B7E-9729-C91F1338114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4EAC2-B303-4044-8BBB-3E578894A2A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214B4-CED6-4F8D-B1BF-5C97D47325A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Dátum helye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2C08B-AD45-485A-9FA1-4A38906178B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3322-31D0-4322-8D20-D75709B56B7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BFB45-7781-4A76-B9A9-C90EC037DF8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98DBC-B9A6-4C74-B831-2AB7BD220EB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34902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165850"/>
            <a:ext cx="9144000" cy="5476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453188"/>
            <a:ext cx="39528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/>
            </a:lvl1pPr>
          </a:lstStyle>
          <a:p>
            <a:pPr>
              <a:defRPr/>
            </a:pPr>
            <a:fld id="{769B670F-1D85-465F-85E8-33B41FEF427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pic>
        <p:nvPicPr>
          <p:cNvPr id="1030" name="Picture 7" descr="logo_pantone329C_eng-[Conv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32588" y="6237288"/>
            <a:ext cx="226695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24300" y="6453188"/>
            <a:ext cx="100806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9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dirty="0" smtClean="0"/>
              <a:t>Új kihívások és alkalmazkodás </a:t>
            </a:r>
            <a:br>
              <a:rPr lang="hu-HU" dirty="0" smtClean="0"/>
            </a:br>
            <a:r>
              <a:rPr lang="hu-HU" dirty="0" smtClean="0"/>
              <a:t>a könyvvizsgálói piacon</a:t>
            </a:r>
            <a:r>
              <a:rPr lang="hu-HU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hu-HU" b="1" dirty="0" smtClean="0">
                <a:latin typeface="Calibri" pitchFamily="34" charset="0"/>
                <a:cs typeface="Calibri" pitchFamily="34" charset="0"/>
              </a:rPr>
            </a:br>
            <a:r>
              <a:rPr lang="hu-HU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hu-HU" b="1" dirty="0" smtClean="0">
                <a:latin typeface="Calibri" pitchFamily="34" charset="0"/>
                <a:cs typeface="Calibri" pitchFamily="34" charset="0"/>
              </a:rPr>
            </a:br>
            <a:r>
              <a:rPr lang="hu-HU" sz="24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dr. Eperjesi Ferenc</a:t>
            </a:r>
            <a:r>
              <a:rPr lang="hu-H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hu-H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hu-HU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hu-HU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hu-HU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Nemzetközi Alelnök</a:t>
            </a:r>
            <a:br>
              <a:rPr lang="hu-HU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hu-HU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Magyar Könyvvizsgálói Kamara</a:t>
            </a:r>
            <a:endParaRPr lang="hu-HU" sz="2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 dirty="0" smtClean="0"/>
          </a:p>
        </p:txBody>
      </p:sp>
      <p:sp>
        <p:nvSpPr>
          <p:cNvPr id="9" name="Cím 1"/>
          <p:cNvSpPr txBox="1">
            <a:spLocks/>
          </p:cNvSpPr>
          <p:nvPr/>
        </p:nvSpPr>
        <p:spPr bwMode="auto">
          <a:xfrm>
            <a:off x="900113" y="260350"/>
            <a:ext cx="777240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hangingPunct="0">
              <a:defRPr/>
            </a:pPr>
            <a:endParaRPr lang="hu-HU" sz="2000" b="1" cap="small" dirty="0"/>
          </a:p>
        </p:txBody>
      </p:sp>
      <p:pic>
        <p:nvPicPr>
          <p:cNvPr id="7" name="Picture 7" descr="logo_pantone329C_hun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6205538"/>
            <a:ext cx="2447925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/>
          <a:lstStyle/>
          <a:p>
            <a:r>
              <a:rPr lang="hu-HU" dirty="0" smtClean="0"/>
              <a:t>Várható (remélt) változások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smtClean="0">
                <a:latin typeface="Calibri"/>
                <a:ea typeface="Calibri"/>
                <a:cs typeface="Times New Roman"/>
              </a:rPr>
              <a:t>IFRS beszámolókat készítők  körének bővítése – növekvő igény szakemberekre, könyvvizsgálókra </a:t>
            </a: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smtClean="0">
                <a:latin typeface="Calibri"/>
                <a:ea typeface="Calibri"/>
                <a:cs typeface="Times New Roman"/>
              </a:rPr>
              <a:t>IFRS képzések, vizsgáztatások, minősítések növekedése - </a:t>
            </a:r>
            <a:r>
              <a:rPr lang="hu-HU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felkészültebb </a:t>
            </a:r>
            <a:r>
              <a:rPr lang="hu-HU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szakmai kör</a:t>
            </a: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Támogatás a beszámolók összeállításához magasabb szakmai színvonalon</a:t>
            </a: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endParaRPr lang="hu-HU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331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 dirty="0" smtClean="0"/>
          </a:p>
        </p:txBody>
      </p:sp>
      <p:pic>
        <p:nvPicPr>
          <p:cNvPr id="5" name="Kép 6" descr="logo_pantone329C_e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8625" y="6238875"/>
            <a:ext cx="22225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logo_pantone329C_hun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6205538"/>
            <a:ext cx="2447925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000" dirty="0" smtClean="0"/>
              <a:t>A kis- és közepes méretű könyvvizsgáló társaságok részére nyújtható </a:t>
            </a:r>
            <a:r>
              <a:rPr lang="hu-HU" sz="3000" b="1" dirty="0" smtClean="0"/>
              <a:t>potenciális szolgáltatások</a:t>
            </a:r>
            <a:r>
              <a:rPr lang="hu-HU" sz="3000" dirty="0" smtClean="0"/>
              <a:t>:</a:t>
            </a:r>
            <a:endParaRPr lang="en-US" sz="3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2400" dirty="0" smtClean="0"/>
              <a:t>nem teljes körű könyvvizsgálat, pénzügyi-üzleti jelentések készítése harmadik felek és a közvélemény felé</a:t>
            </a:r>
          </a:p>
          <a:p>
            <a:pPr lvl="0"/>
            <a:r>
              <a:rPr lang="hu-HU" sz="2400" dirty="0" smtClean="0"/>
              <a:t>számviteli tanácsadás (magyar és IFRS)</a:t>
            </a:r>
          </a:p>
          <a:p>
            <a:pPr lvl="0"/>
            <a:r>
              <a:rPr lang="hu-HU" sz="2400" dirty="0" smtClean="0"/>
              <a:t>adótanácsadás</a:t>
            </a:r>
          </a:p>
          <a:p>
            <a:pPr lvl="0"/>
            <a:r>
              <a:rPr lang="hu-HU" sz="2400" dirty="0" smtClean="0"/>
              <a:t>üzleti tervek és pénzügyi előrejelzések készítésének rendszerében segítségnyújtás</a:t>
            </a:r>
          </a:p>
          <a:p>
            <a:pPr lvl="0"/>
            <a:r>
              <a:rPr lang="hu-HU" sz="2400" dirty="0" smtClean="0"/>
              <a:t>banki adatszolgáltatás elkészítésének rendszerében segítségnyújtás</a:t>
            </a:r>
          </a:p>
          <a:p>
            <a:pPr lvl="0"/>
            <a:r>
              <a:rPr lang="hu-HU" sz="2400" dirty="0" smtClean="0"/>
              <a:t>belső ellenőrzési rendszer kialakítása és karbantartása</a:t>
            </a:r>
          </a:p>
          <a:p>
            <a:pPr lvl="0"/>
            <a:r>
              <a:rPr lang="hu-HU" sz="2400" dirty="0" smtClean="0"/>
              <a:t>kockázatbecslésben és –kezelésben segítségnyújtás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>
          <a:xfrm>
            <a:off x="0" y="6165850"/>
            <a:ext cx="9144000" cy="547688"/>
          </a:xfrm>
        </p:spPr>
        <p:txBody>
          <a:bodyPr/>
          <a:lstStyle/>
          <a:p>
            <a:endParaRPr lang="hu-HU" dirty="0" smtClean="0"/>
          </a:p>
        </p:txBody>
      </p:sp>
      <p:pic>
        <p:nvPicPr>
          <p:cNvPr id="5" name="Picture 7" descr="logo_pantone329C_hun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6205538"/>
            <a:ext cx="2447925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000" dirty="0" smtClean="0"/>
              <a:t>A kis- és közepes méretű könyvvizsgáló társaságok részére nyújtható </a:t>
            </a:r>
            <a:r>
              <a:rPr lang="hu-HU" sz="3000" b="1" dirty="0" smtClean="0"/>
              <a:t>potenciális szolgáltatások</a:t>
            </a:r>
            <a:r>
              <a:rPr lang="hu-HU" sz="3000" dirty="0" smtClean="0"/>
              <a:t>:</a:t>
            </a:r>
            <a:endParaRPr lang="en-US" sz="3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2600" dirty="0" smtClean="0"/>
              <a:t>csalás és vezetői visszaélések kockázatának kezelése</a:t>
            </a:r>
          </a:p>
          <a:p>
            <a:pPr lvl="0"/>
            <a:r>
              <a:rPr lang="hu-HU" sz="2600" dirty="0" smtClean="0"/>
              <a:t>felvásárlások előkészítése</a:t>
            </a:r>
          </a:p>
          <a:p>
            <a:pPr lvl="0"/>
            <a:r>
              <a:rPr lang="hu-HU" sz="2600" dirty="0" smtClean="0"/>
              <a:t>számviteli és adó átvilágítások, célvizsgálatok</a:t>
            </a:r>
          </a:p>
          <a:p>
            <a:pPr lvl="0"/>
            <a:r>
              <a:rPr lang="hu-HU" sz="2600" dirty="0" smtClean="0"/>
              <a:t>riporting rendszer értékelése</a:t>
            </a:r>
          </a:p>
          <a:p>
            <a:pPr lvl="0"/>
            <a:r>
              <a:rPr lang="hu-HU" sz="2600" dirty="0" smtClean="0"/>
              <a:t>adóbevallások elkészítése</a:t>
            </a:r>
          </a:p>
          <a:p>
            <a:pPr lvl="0"/>
            <a:r>
              <a:rPr lang="hu-HU" sz="2600" dirty="0" smtClean="0"/>
              <a:t>transzferár szabályozás elkészítése és karbantartása</a:t>
            </a:r>
          </a:p>
          <a:p>
            <a:pPr lvl="0"/>
            <a:r>
              <a:rPr lang="hu-HU" sz="2600" dirty="0" smtClean="0"/>
              <a:t>IT szolgáltatások.</a:t>
            </a:r>
          </a:p>
          <a:p>
            <a:endParaRPr lang="en-US" sz="2600" dirty="0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>
          <a:xfrm>
            <a:off x="0" y="6165850"/>
            <a:ext cx="9144000" cy="547688"/>
          </a:xfrm>
        </p:spPr>
        <p:txBody>
          <a:bodyPr/>
          <a:lstStyle/>
          <a:p>
            <a:endParaRPr lang="hu-HU" dirty="0" smtClean="0"/>
          </a:p>
        </p:txBody>
      </p:sp>
      <p:pic>
        <p:nvPicPr>
          <p:cNvPr id="5" name="Picture 7" descr="logo_pantone329C_hun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6221685"/>
            <a:ext cx="2447925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Vállalatirányítás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Igazgatóság</a:t>
            </a:r>
          </a:p>
          <a:p>
            <a:r>
              <a:rPr lang="hu-HU" dirty="0" smtClean="0"/>
              <a:t>Felügyelő Bizottság</a:t>
            </a:r>
          </a:p>
          <a:p>
            <a:r>
              <a:rPr lang="hu-HU" dirty="0" smtClean="0"/>
              <a:t>Könyvvizsgáló kapcsolata</a:t>
            </a:r>
          </a:p>
          <a:p>
            <a:endParaRPr lang="hu-HU" dirty="0" smtClean="0"/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Felelősségi körök, korlátok</a:t>
            </a:r>
            <a:endParaRPr lang="en-US" dirty="0"/>
          </a:p>
        </p:txBody>
      </p:sp>
      <p:pic>
        <p:nvPicPr>
          <p:cNvPr id="4" name="Picture 7" descr="logo_pantone329C_hun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6205538"/>
            <a:ext cx="2447925" cy="447675"/>
          </a:xfrm>
          <a:prstGeom prst="rect">
            <a:avLst/>
          </a:prstGeom>
          <a:noFill/>
        </p:spPr>
      </p:pic>
      <p:sp>
        <p:nvSpPr>
          <p:cNvPr id="5" name="Élőláb helye 3"/>
          <p:cNvSpPr>
            <a:spLocks noGrp="1"/>
          </p:cNvSpPr>
          <p:nvPr>
            <p:ph type="ftr" sz="quarter" idx="10"/>
          </p:nvPr>
        </p:nvSpPr>
        <p:spPr>
          <a:xfrm>
            <a:off x="0" y="6165850"/>
            <a:ext cx="9144000" cy="547688"/>
          </a:xfrm>
        </p:spPr>
        <p:txBody>
          <a:bodyPr/>
          <a:lstStyle/>
          <a:p>
            <a:endParaRPr lang="hu-HU" dirty="0" smtClean="0"/>
          </a:p>
        </p:txBody>
      </p:sp>
      <p:pic>
        <p:nvPicPr>
          <p:cNvPr id="6" name="Picture 7" descr="logo_pantone329C_hun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9088" y="6221685"/>
            <a:ext cx="2447925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könyvvizsgáló munkafeltételei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hu-HU" dirty="0" smtClean="0"/>
              <a:t>Könyvelő iroda</a:t>
            </a:r>
          </a:p>
          <a:p>
            <a:r>
              <a:rPr lang="hu-HU" dirty="0" smtClean="0"/>
              <a:t>Vállalkozás saját könyvvitele</a:t>
            </a:r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esetén</a:t>
            </a:r>
            <a:endParaRPr lang="en-US" dirty="0"/>
          </a:p>
        </p:txBody>
      </p:sp>
      <p:pic>
        <p:nvPicPr>
          <p:cNvPr id="4" name="Picture 7" descr="logo_pantone329C_hun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6205538"/>
            <a:ext cx="2447925" cy="447675"/>
          </a:xfrm>
          <a:prstGeom prst="rect">
            <a:avLst/>
          </a:prstGeom>
          <a:noFill/>
        </p:spPr>
      </p:pic>
      <p:sp>
        <p:nvSpPr>
          <p:cNvPr id="5" name="Élőláb helye 3"/>
          <p:cNvSpPr>
            <a:spLocks noGrp="1"/>
          </p:cNvSpPr>
          <p:nvPr>
            <p:ph type="ftr" sz="quarter" idx="10"/>
          </p:nvPr>
        </p:nvSpPr>
        <p:spPr>
          <a:xfrm>
            <a:off x="0" y="6165850"/>
            <a:ext cx="9144000" cy="547688"/>
          </a:xfrm>
        </p:spPr>
        <p:txBody>
          <a:bodyPr/>
          <a:lstStyle/>
          <a:p>
            <a:endParaRPr lang="hu-HU" dirty="0" smtClean="0"/>
          </a:p>
        </p:txBody>
      </p:sp>
      <p:pic>
        <p:nvPicPr>
          <p:cNvPr id="6" name="Picture 7" descr="logo_pantone329C_hun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9088" y="6221685"/>
            <a:ext cx="2447925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000" dirty="0" smtClean="0"/>
              <a:t>A könyvvizsgálói piac helyzete az adatszolgáltatásból levonható tapasztalatok alapján </a:t>
            </a:r>
            <a:r>
              <a:rPr lang="hu-HU" sz="3000" dirty="0" smtClean="0"/>
              <a:t>2013-ban</a:t>
            </a:r>
            <a:endParaRPr lang="hu-HU" sz="3000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457200" y="2060575"/>
          <a:ext cx="8229600" cy="2903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latin typeface="Times New Roman"/>
                          <a:ea typeface="Times New Roman"/>
                          <a:cs typeface="Times New Roman"/>
                        </a:rPr>
                        <a:t>Könyvvizsgálati piac árbevételi sávonként 2013-ra vonatkozóan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Times New Roman"/>
                          <a:cs typeface="Times New Roman"/>
                        </a:rPr>
                        <a:t>Árbevétel sáv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Times New Roman"/>
                          <a:cs typeface="Times New Roman"/>
                        </a:rPr>
                        <a:t>Kiadott jelentés (db)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Times New Roman"/>
                          <a:cs typeface="Times New Roman"/>
                        </a:rPr>
                        <a:t>Jelentés árbevétele (E Ft)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Times New Roman"/>
                          <a:cs typeface="Times New Roman"/>
                        </a:rPr>
                        <a:t>Átlagos árbevétel (E Ft/db)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Times New Roman"/>
                          <a:cs typeface="Times New Roman"/>
                        </a:rPr>
                        <a:t>0-200 M Ft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9 757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4 036 409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414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Times New Roman"/>
                          <a:cs typeface="Times New Roman"/>
                        </a:rPr>
                        <a:t>200-300 M Ft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4 737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1 798 013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380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Times New Roman"/>
                          <a:cs typeface="Times New Roman"/>
                        </a:rPr>
                        <a:t>300-500 M Ft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5 809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2 629 961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453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Times New Roman"/>
                          <a:cs typeface="Times New Roman"/>
                        </a:rPr>
                        <a:t>500 M Ft felett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12 718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22 489 449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1 768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Times New Roman"/>
                          <a:cs typeface="Times New Roman"/>
                        </a:rPr>
                        <a:t>Összesen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Times New Roman"/>
                          <a:cs typeface="Times New Roman"/>
                        </a:rPr>
                        <a:t>33 021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Times New Roman"/>
                          <a:cs typeface="Times New Roman"/>
                        </a:rPr>
                        <a:t>30 953 832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latin typeface="Times New Roman"/>
                          <a:ea typeface="Times New Roman"/>
                          <a:cs typeface="Times New Roman"/>
                        </a:rPr>
                        <a:t>937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pic>
        <p:nvPicPr>
          <p:cNvPr id="4" name="Picture 7" descr="logo_pantone329C_hun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6205538"/>
            <a:ext cx="2447925" cy="447675"/>
          </a:xfrm>
          <a:prstGeom prst="rect">
            <a:avLst/>
          </a:prstGeom>
          <a:noFill/>
        </p:spPr>
      </p:pic>
      <p:sp>
        <p:nvSpPr>
          <p:cNvPr id="5" name="Élőláb helye 3"/>
          <p:cNvSpPr>
            <a:spLocks noGrp="1"/>
          </p:cNvSpPr>
          <p:nvPr>
            <p:ph type="ftr" sz="quarter" idx="10"/>
          </p:nvPr>
        </p:nvSpPr>
        <p:spPr>
          <a:xfrm>
            <a:off x="0" y="6165850"/>
            <a:ext cx="9144000" cy="547688"/>
          </a:xfrm>
        </p:spPr>
        <p:txBody>
          <a:bodyPr/>
          <a:lstStyle/>
          <a:p>
            <a:endParaRPr lang="hu-HU" dirty="0" smtClean="0"/>
          </a:p>
        </p:txBody>
      </p:sp>
      <p:pic>
        <p:nvPicPr>
          <p:cNvPr id="6" name="Picture 7" descr="logo_pantone329C_hun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9088" y="6221685"/>
            <a:ext cx="2447925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000" dirty="0" smtClean="0"/>
              <a:t>A könyvvizsgálói piac helyzete az adatszolgáltatásból levonható tapasztalatok alapján </a:t>
            </a:r>
            <a:r>
              <a:rPr lang="hu-HU" sz="3000" dirty="0" smtClean="0"/>
              <a:t>2013-ban</a:t>
            </a:r>
            <a:endParaRPr lang="hu-HU" sz="3000" dirty="0"/>
          </a:p>
        </p:txBody>
      </p:sp>
      <p:pic>
        <p:nvPicPr>
          <p:cNvPr id="4" name="Picture 7" descr="logo_pantone329C_hun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6205538"/>
            <a:ext cx="2447925" cy="447675"/>
          </a:xfrm>
          <a:prstGeom prst="rect">
            <a:avLst/>
          </a:prstGeom>
          <a:noFill/>
        </p:spPr>
      </p:pic>
      <p:sp>
        <p:nvSpPr>
          <p:cNvPr id="5" name="Élőláb helye 3"/>
          <p:cNvSpPr>
            <a:spLocks noGrp="1"/>
          </p:cNvSpPr>
          <p:nvPr>
            <p:ph type="ftr" sz="quarter" idx="10"/>
          </p:nvPr>
        </p:nvSpPr>
        <p:spPr>
          <a:xfrm>
            <a:off x="0" y="6165850"/>
            <a:ext cx="9144000" cy="547688"/>
          </a:xfrm>
        </p:spPr>
        <p:txBody>
          <a:bodyPr/>
          <a:lstStyle/>
          <a:p>
            <a:endParaRPr lang="hu-HU" dirty="0" smtClean="0"/>
          </a:p>
        </p:txBody>
      </p:sp>
      <p:pic>
        <p:nvPicPr>
          <p:cNvPr id="6" name="Picture 7" descr="logo_pantone329C_hun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9088" y="6221685"/>
            <a:ext cx="2447925" cy="447675"/>
          </a:xfrm>
          <a:prstGeom prst="rect">
            <a:avLst/>
          </a:prstGeom>
          <a:noFill/>
        </p:spPr>
      </p:pic>
      <p:pic>
        <p:nvPicPr>
          <p:cNvPr id="1026" name="Kép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700808"/>
            <a:ext cx="800648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 smtClean="0"/>
              <a:t>Könyvvizsgálói piac vizsgálata</a:t>
            </a:r>
            <a:endParaRPr lang="hu-HU" sz="3200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457200" y="2060575"/>
          <a:ext cx="8229600" cy="2780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latin typeface="Times New Roman"/>
                          <a:ea typeface="Times New Roman"/>
                          <a:cs typeface="Times New Roman"/>
                        </a:rPr>
                        <a:t>Társasági forma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latin typeface="Times New Roman"/>
                          <a:ea typeface="Times New Roman"/>
                          <a:cs typeface="Times New Roman"/>
                        </a:rPr>
                        <a:t>Éves nettó árbevétel (E Ft) 2012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latin typeface="Times New Roman"/>
                          <a:ea typeface="Times New Roman"/>
                          <a:cs typeface="Times New Roman"/>
                        </a:rPr>
                        <a:t>Éves nettó árbevétel (E Ft) 2013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latin typeface="Times New Roman"/>
                          <a:ea typeface="Times New Roman"/>
                          <a:cs typeface="Times New Roman"/>
                        </a:rPr>
                        <a:t>Változás (E Ft) 2013/2012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latin typeface="Times New Roman"/>
                          <a:ea typeface="Times New Roman"/>
                          <a:cs typeface="Times New Roman"/>
                        </a:rPr>
                        <a:t>Változás 2013/2012 (%)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latin typeface="Times New Roman"/>
                          <a:ea typeface="Times New Roman"/>
                          <a:cs typeface="Times New Roman"/>
                        </a:rPr>
                        <a:t>Big4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24 607 121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23 572 442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-      1 034 679    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-4,2%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latin typeface="Times New Roman"/>
                          <a:ea typeface="Times New Roman"/>
                          <a:cs typeface="Times New Roman"/>
                        </a:rPr>
                        <a:t>Top5-25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5 784 098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5 922 402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          138 304    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2,4%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latin typeface="Times New Roman"/>
                          <a:ea typeface="Times New Roman"/>
                          <a:cs typeface="Times New Roman"/>
                        </a:rPr>
                        <a:t>Többi társaság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24 975 054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24 906 831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-           68 223    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-0,3%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latin typeface="Times New Roman"/>
                          <a:ea typeface="Times New Roman"/>
                          <a:cs typeface="Times New Roman"/>
                        </a:rPr>
                        <a:t>Tagok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6 746 530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5 653 696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      1 092 834    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-16,2%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latin typeface="Times New Roman"/>
                          <a:ea typeface="Times New Roman"/>
                          <a:cs typeface="Times New Roman"/>
                        </a:rPr>
                        <a:t>Összesen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latin typeface="Times New Roman"/>
                          <a:ea typeface="Times New Roman"/>
                          <a:cs typeface="Times New Roman"/>
                        </a:rPr>
                        <a:t>62 112 803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latin typeface="Times New Roman"/>
                          <a:ea typeface="Times New Roman"/>
                          <a:cs typeface="Times New Roman"/>
                        </a:rPr>
                        <a:t>60 055 371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latin typeface="Times New Roman"/>
                          <a:ea typeface="Times New Roman"/>
                          <a:cs typeface="Times New Roman"/>
                        </a:rPr>
                        <a:t>-      2 057 432    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latin typeface="Times New Roman"/>
                          <a:ea typeface="Times New Roman"/>
                          <a:cs typeface="Times New Roman"/>
                        </a:rPr>
                        <a:t>-3,3%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pic>
        <p:nvPicPr>
          <p:cNvPr id="4" name="Picture 7" descr="logo_pantone329C_hun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6205538"/>
            <a:ext cx="2447925" cy="447675"/>
          </a:xfrm>
          <a:prstGeom prst="rect">
            <a:avLst/>
          </a:prstGeom>
          <a:noFill/>
        </p:spPr>
      </p:pic>
      <p:sp>
        <p:nvSpPr>
          <p:cNvPr id="5" name="Élőláb helye 3"/>
          <p:cNvSpPr>
            <a:spLocks noGrp="1"/>
          </p:cNvSpPr>
          <p:nvPr>
            <p:ph type="ftr" sz="quarter" idx="10"/>
          </p:nvPr>
        </p:nvSpPr>
        <p:spPr>
          <a:xfrm>
            <a:off x="0" y="6165850"/>
            <a:ext cx="9144000" cy="547688"/>
          </a:xfrm>
        </p:spPr>
        <p:txBody>
          <a:bodyPr/>
          <a:lstStyle/>
          <a:p>
            <a:endParaRPr lang="hu-HU" dirty="0" smtClean="0"/>
          </a:p>
        </p:txBody>
      </p:sp>
      <p:pic>
        <p:nvPicPr>
          <p:cNvPr id="6" name="Picture 7" descr="logo_pantone329C_hun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9088" y="6221685"/>
            <a:ext cx="2447925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 smtClean="0"/>
              <a:t>2014. évre vonatkozó előrejelzések</a:t>
            </a:r>
            <a:endParaRPr lang="hu-HU" sz="3200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2804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152128"/>
                <a:gridCol w="1224136"/>
                <a:gridCol w="1224136"/>
                <a:gridCol w="1440160"/>
                <a:gridCol w="1172816"/>
              </a:tblGrid>
              <a:tr h="37084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Összesített könyvvizsgálói piac a 2014. évi adatszolgáltatásban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2012. év tény</a:t>
                      </a:r>
                      <a:endParaRPr lang="hu-H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2013.év tény</a:t>
                      </a:r>
                      <a:endParaRPr lang="hu-H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2014. év várható</a:t>
                      </a:r>
                      <a:endParaRPr lang="hu-H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Változás 2014/2013</a:t>
                      </a:r>
                      <a:endParaRPr lang="hu-H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Változás</a:t>
                      </a:r>
                      <a:endParaRPr lang="hu-H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2014/2013 (%)</a:t>
                      </a:r>
                      <a:endParaRPr lang="hu-H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Kiadott jelentésszám (db)</a:t>
                      </a:r>
                      <a:endParaRPr lang="hu-H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35 203</a:t>
                      </a:r>
                      <a:endParaRPr lang="hu-H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33 021</a:t>
                      </a:r>
                      <a:endParaRPr lang="hu-H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33 230</a:t>
                      </a:r>
                      <a:endParaRPr lang="hu-H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209</a:t>
                      </a:r>
                      <a:endParaRPr lang="hu-H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0,6%</a:t>
                      </a:r>
                      <a:endParaRPr lang="hu-H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Kiadott jelentések árbevétele ( E Ft)</a:t>
                      </a:r>
                      <a:endParaRPr lang="hu-H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31 266 498 </a:t>
                      </a:r>
                      <a:endParaRPr lang="hu-H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30 953 832</a:t>
                      </a:r>
                      <a:endParaRPr lang="hu-H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28 948 305</a:t>
                      </a:r>
                      <a:endParaRPr lang="hu-H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-2 005 527</a:t>
                      </a:r>
                      <a:endParaRPr lang="hu-H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-6,5%</a:t>
                      </a:r>
                      <a:endParaRPr lang="hu-H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Átlagos árbevétel (E Ft)</a:t>
                      </a:r>
                      <a:endParaRPr lang="hu-H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888</a:t>
                      </a:r>
                      <a:endParaRPr lang="hu-H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937</a:t>
                      </a:r>
                      <a:endParaRPr lang="hu-H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871</a:t>
                      </a:r>
                      <a:endParaRPr lang="hu-H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-66</a:t>
                      </a:r>
                      <a:endParaRPr lang="hu-H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-7,1%</a:t>
                      </a:r>
                      <a:endParaRPr lang="hu-H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pic>
        <p:nvPicPr>
          <p:cNvPr id="4" name="Picture 7" descr="logo_pantone329C_hun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6205538"/>
            <a:ext cx="2447925" cy="447675"/>
          </a:xfrm>
          <a:prstGeom prst="rect">
            <a:avLst/>
          </a:prstGeom>
          <a:noFill/>
        </p:spPr>
      </p:pic>
      <p:sp>
        <p:nvSpPr>
          <p:cNvPr id="5" name="Élőláb helye 3"/>
          <p:cNvSpPr>
            <a:spLocks noGrp="1"/>
          </p:cNvSpPr>
          <p:nvPr>
            <p:ph type="ftr" sz="quarter" idx="10"/>
          </p:nvPr>
        </p:nvSpPr>
        <p:spPr>
          <a:xfrm>
            <a:off x="0" y="6165850"/>
            <a:ext cx="9144000" cy="547688"/>
          </a:xfrm>
        </p:spPr>
        <p:txBody>
          <a:bodyPr/>
          <a:lstStyle/>
          <a:p>
            <a:endParaRPr lang="hu-HU" dirty="0" smtClean="0"/>
          </a:p>
        </p:txBody>
      </p:sp>
      <p:pic>
        <p:nvPicPr>
          <p:cNvPr id="6" name="Picture 7" descr="logo_pantone329C_hun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9088" y="6221685"/>
            <a:ext cx="2447925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hu-HU" sz="3000" b="1" dirty="0" smtClean="0"/>
              <a:t>Könyvvizsgálói piac várható helyzete 2014-ben könyvvizsgáló társaságok és tagok bontásában</a:t>
            </a:r>
            <a:endParaRPr lang="hu-HU" sz="3000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323528" y="2564904"/>
          <a:ext cx="8408178" cy="2695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716435"/>
                <a:gridCol w="1883965"/>
                <a:gridCol w="1304368"/>
                <a:gridCol w="163120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Times New Roman"/>
                          <a:ea typeface="Times New Roman"/>
                          <a:cs typeface="Times New Roman"/>
                        </a:rPr>
                        <a:t>Társasági forma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Times New Roman"/>
                        </a:rPr>
                        <a:t>Könyvvizsgálói árbevétel 2013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Times New Roman"/>
                        </a:rPr>
                        <a:t>Könyvvizsgálói árbevétel 2014 várható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Times New Roman"/>
                        </a:rPr>
                        <a:t>Változás 2014/2013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Times New Roman"/>
                        </a:rPr>
                        <a:t>Változás 2014/2013 (%)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Times New Roman"/>
                        </a:rPr>
                        <a:t>Big4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/>
                          <a:ea typeface="Times New Roman"/>
                          <a:cs typeface="Times New Roman"/>
                        </a:rPr>
                        <a:t>12 835 349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/>
                          <a:ea typeface="Times New Roman"/>
                          <a:cs typeface="Times New Roman"/>
                        </a:rPr>
                        <a:t>12 761 308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/>
                          <a:ea typeface="Times New Roman"/>
                          <a:cs typeface="Times New Roman"/>
                        </a:rPr>
                        <a:t>-74 041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/>
                          <a:ea typeface="Times New Roman"/>
                          <a:cs typeface="Times New Roman"/>
                        </a:rPr>
                        <a:t>-0,6%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Times New Roman"/>
                        </a:rPr>
                        <a:t>Top5-25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/>
                          <a:ea typeface="Times New Roman"/>
                          <a:cs typeface="Times New Roman"/>
                        </a:rPr>
                        <a:t>2 888 682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/>
                          <a:ea typeface="Times New Roman"/>
                          <a:cs typeface="Times New Roman"/>
                        </a:rPr>
                        <a:t>2 800 985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/>
                          <a:ea typeface="Times New Roman"/>
                          <a:cs typeface="Times New Roman"/>
                        </a:rPr>
                        <a:t>-87 697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/>
                          <a:ea typeface="Times New Roman"/>
                          <a:cs typeface="Times New Roman"/>
                        </a:rPr>
                        <a:t>-3,0%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Times New Roman"/>
                        </a:rPr>
                        <a:t>Többi társaság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/>
                          <a:ea typeface="Times New Roman"/>
                          <a:cs typeface="Times New Roman"/>
                        </a:rPr>
                        <a:t>11 630 718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/>
                          <a:ea typeface="Times New Roman"/>
                          <a:cs typeface="Times New Roman"/>
                        </a:rPr>
                        <a:t>9 944 510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/>
                          <a:ea typeface="Times New Roman"/>
                          <a:cs typeface="Times New Roman"/>
                        </a:rPr>
                        <a:t>-1 686 208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/>
                          <a:ea typeface="Times New Roman"/>
                          <a:cs typeface="Times New Roman"/>
                        </a:rPr>
                        <a:t>-14,5%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Times New Roman"/>
                        </a:rPr>
                        <a:t>Tagok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/>
                          <a:ea typeface="Times New Roman"/>
                          <a:cs typeface="Times New Roman"/>
                        </a:rPr>
                        <a:t>3 599 083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/>
                          <a:ea typeface="Times New Roman"/>
                          <a:cs typeface="Times New Roman"/>
                        </a:rPr>
                        <a:t>3 441 502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/>
                          <a:ea typeface="Times New Roman"/>
                          <a:cs typeface="Times New Roman"/>
                        </a:rPr>
                        <a:t>-157 581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Times New Roman"/>
                          <a:ea typeface="Times New Roman"/>
                          <a:cs typeface="Times New Roman"/>
                        </a:rPr>
                        <a:t>-4,4%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Times New Roman"/>
                        </a:rPr>
                        <a:t>Összesen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Times New Roman"/>
                        </a:rPr>
                        <a:t>30 953 832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Times New Roman"/>
                        </a:rPr>
                        <a:t>28 948 305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Times New Roman"/>
                        </a:rPr>
                        <a:t>-2 005 527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Times New Roman"/>
                          <a:ea typeface="Times New Roman"/>
                          <a:cs typeface="Times New Roman"/>
                        </a:rPr>
                        <a:t>-6,5%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pic>
        <p:nvPicPr>
          <p:cNvPr id="4" name="Picture 7" descr="logo_pantone329C_hun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6205538"/>
            <a:ext cx="2447925" cy="447675"/>
          </a:xfrm>
          <a:prstGeom prst="rect">
            <a:avLst/>
          </a:prstGeom>
          <a:noFill/>
        </p:spPr>
      </p:pic>
      <p:sp>
        <p:nvSpPr>
          <p:cNvPr id="5" name="Élőláb helye 3"/>
          <p:cNvSpPr>
            <a:spLocks noGrp="1"/>
          </p:cNvSpPr>
          <p:nvPr>
            <p:ph type="ftr" sz="quarter" idx="10"/>
          </p:nvPr>
        </p:nvSpPr>
        <p:spPr>
          <a:xfrm>
            <a:off x="0" y="6165850"/>
            <a:ext cx="9144000" cy="547688"/>
          </a:xfrm>
        </p:spPr>
        <p:txBody>
          <a:bodyPr/>
          <a:lstStyle/>
          <a:p>
            <a:endParaRPr lang="hu-HU" dirty="0" smtClean="0"/>
          </a:p>
        </p:txBody>
      </p:sp>
      <p:pic>
        <p:nvPicPr>
          <p:cNvPr id="6" name="Picture 7" descr="logo_pantone329C_hun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9088" y="6221685"/>
            <a:ext cx="2447925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magyar könyvvizsgálati </a:t>
            </a:r>
            <a:r>
              <a:rPr lang="hu-HU" b="1" dirty="0" smtClean="0"/>
              <a:t>piac néhány jellemzője</a:t>
            </a:r>
            <a:r>
              <a:rPr lang="hu-HU" dirty="0" smtClean="0"/>
              <a:t> </a:t>
            </a:r>
            <a:endParaRPr lang="en-US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79509" y="1988842"/>
          <a:ext cx="8784978" cy="2654778"/>
        </p:xfrm>
        <a:graphic>
          <a:graphicData uri="http://schemas.openxmlformats.org/drawingml/2006/table">
            <a:tbl>
              <a:tblPr/>
              <a:tblGrid>
                <a:gridCol w="4350936"/>
                <a:gridCol w="1107690"/>
                <a:gridCol w="1108784"/>
                <a:gridCol w="1108784"/>
                <a:gridCol w="1108784"/>
              </a:tblGrid>
              <a:tr h="442463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hu-H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50" marR="6350" marT="889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46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+mj-lt"/>
                          <a:ea typeface="Calibri"/>
                          <a:cs typeface="Times New Roman"/>
                        </a:rPr>
                        <a:t>2010</a:t>
                      </a:r>
                      <a:endParaRPr lang="hu-HU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46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+mj-lt"/>
                          <a:ea typeface="Calibri"/>
                          <a:cs typeface="Times New Roman"/>
                        </a:rPr>
                        <a:t>2011</a:t>
                      </a:r>
                      <a:endParaRPr lang="hu-HU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46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+mj-lt"/>
                          <a:ea typeface="Calibri"/>
                          <a:cs typeface="Times New Roman"/>
                        </a:rPr>
                        <a:t>2012</a:t>
                      </a:r>
                      <a:endParaRPr lang="hu-HU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46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+mj-lt"/>
                          <a:ea typeface="Calibri"/>
                          <a:cs typeface="Times New Roman"/>
                        </a:rPr>
                        <a:t>2013</a:t>
                      </a:r>
                      <a:endParaRPr lang="hu-HU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462"/>
                    </a:solidFill>
                  </a:tcPr>
                </a:tc>
              </a:tr>
              <a:tr h="442463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aktív</a:t>
                      </a:r>
                    </a:p>
                  </a:txBody>
                  <a:tcPr marL="6350" marR="635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3335</a:t>
                      </a: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3247</a:t>
                      </a: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3096</a:t>
                      </a:r>
                    </a:p>
                  </a:txBody>
                  <a:tcPr marL="44450" marR="4445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2978</a:t>
                      </a:r>
                    </a:p>
                  </a:txBody>
                  <a:tcPr marL="44450" marR="4445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3D3"/>
                    </a:solidFill>
                  </a:tcPr>
                </a:tc>
              </a:tr>
              <a:tr h="442463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szüneteltető</a:t>
                      </a:r>
                    </a:p>
                  </a:txBody>
                  <a:tcPr marL="6350" marR="635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2291</a:t>
                      </a: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2282</a:t>
                      </a: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2279</a:t>
                      </a:r>
                    </a:p>
                  </a:txBody>
                  <a:tcPr marL="44450" marR="4445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2280</a:t>
                      </a:r>
                    </a:p>
                  </a:txBody>
                  <a:tcPr marL="44450" marR="4445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A"/>
                    </a:solidFill>
                  </a:tcPr>
                </a:tc>
              </a:tr>
              <a:tr h="442463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összesen</a:t>
                      </a:r>
                    </a:p>
                  </a:txBody>
                  <a:tcPr marL="6350" marR="635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5626</a:t>
                      </a: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5529</a:t>
                      </a: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5375</a:t>
                      </a:r>
                    </a:p>
                  </a:txBody>
                  <a:tcPr marL="44450" marR="4445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5258</a:t>
                      </a:r>
                    </a:p>
                  </a:txBody>
                  <a:tcPr marL="44450" marR="4445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3D3"/>
                    </a:solidFill>
                  </a:tcPr>
                </a:tc>
              </a:tr>
              <a:tr h="442463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könyvvizsgáló társaságok száma</a:t>
                      </a:r>
                    </a:p>
                  </a:txBody>
                  <a:tcPr marL="6350" marR="635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1940</a:t>
                      </a: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3221</a:t>
                      </a: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3119</a:t>
                      </a:r>
                    </a:p>
                  </a:txBody>
                  <a:tcPr marL="44450" marR="4445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3043</a:t>
                      </a:r>
                    </a:p>
                  </a:txBody>
                  <a:tcPr marL="44450" marR="4445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A"/>
                    </a:solidFill>
                  </a:tcPr>
                </a:tc>
              </a:tr>
              <a:tr h="442463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1 könyvvizsgáló társaságra jutó aktív</a:t>
                      </a:r>
                    </a:p>
                  </a:txBody>
                  <a:tcPr marL="6350" marR="635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0,58</a:t>
                      </a:r>
                      <a:endParaRPr lang="hu-HU" sz="20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0,99</a:t>
                      </a:r>
                      <a:endParaRPr lang="hu-HU" sz="20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hu-HU" sz="20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1,02</a:t>
                      </a:r>
                      <a:endParaRPr lang="hu-HU" sz="20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A"/>
                    </a:solidFill>
                  </a:tcPr>
                </a:tc>
              </a:tr>
            </a:tbl>
          </a:graphicData>
        </a:graphic>
      </p:graphicFrame>
      <p:sp>
        <p:nvSpPr>
          <p:cNvPr id="8" name="Élőláb helye 3"/>
          <p:cNvSpPr>
            <a:spLocks noGrp="1"/>
          </p:cNvSpPr>
          <p:nvPr>
            <p:ph type="ftr" sz="quarter" idx="10"/>
          </p:nvPr>
        </p:nvSpPr>
        <p:spPr>
          <a:xfrm>
            <a:off x="0" y="6165850"/>
            <a:ext cx="9144000" cy="547688"/>
          </a:xfrm>
        </p:spPr>
        <p:txBody>
          <a:bodyPr/>
          <a:lstStyle/>
          <a:p>
            <a:endParaRPr lang="hu-HU" dirty="0" smtClean="0"/>
          </a:p>
        </p:txBody>
      </p:sp>
      <p:pic>
        <p:nvPicPr>
          <p:cNvPr id="9" name="Picture 7" descr="logo_pantone329C_hun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6205538"/>
            <a:ext cx="2447925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647700"/>
          </a:xfrm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hu-HU" sz="3600" b="1" dirty="0" smtClean="0">
                <a:latin typeface="+mn-lt"/>
                <a:ea typeface="+mn-ea"/>
                <a:cs typeface="+mn-cs"/>
              </a:rPr>
              <a:t>Oktatási tendenciák</a:t>
            </a:r>
          </a:p>
        </p:txBody>
      </p:sp>
      <p:sp>
        <p:nvSpPr>
          <p:cNvPr id="4099" name="Tartalom helye 6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000" dirty="0" smtClean="0"/>
              <a:t>Kiemelt figyelem a gyakorlati tapasztalatok átadására</a:t>
            </a:r>
          </a:p>
          <a:p>
            <a:pPr eaLnBrk="1" hangingPunct="1">
              <a:defRPr/>
            </a:pPr>
            <a:r>
              <a:rPr lang="hu-HU" altLang="hu-HU" sz="3000" dirty="0" smtClean="0"/>
              <a:t>Standardok folyamatos oktatása, szinten tartása</a:t>
            </a:r>
          </a:p>
          <a:p>
            <a:pPr eaLnBrk="1" hangingPunct="1">
              <a:defRPr/>
            </a:pPr>
            <a:r>
              <a:rPr lang="hu-HU" altLang="hu-HU" sz="3000" dirty="0" smtClean="0"/>
              <a:t>Kompetencia fenntartása</a:t>
            </a:r>
          </a:p>
          <a:p>
            <a:pPr eaLnBrk="1" hangingPunct="1">
              <a:defRPr/>
            </a:pPr>
            <a:r>
              <a:rPr lang="hu-HU" altLang="hu-HU" sz="3000" dirty="0" err="1" smtClean="0"/>
              <a:t>E-learning</a:t>
            </a:r>
            <a:r>
              <a:rPr lang="hu-HU" altLang="hu-HU" sz="3000" dirty="0" smtClean="0"/>
              <a:t> előtérbe helyezése</a:t>
            </a:r>
            <a:endParaRPr lang="hu-HU" altLang="hu-HU" sz="3000" dirty="0"/>
          </a:p>
          <a:p>
            <a:pPr marL="0" indent="0" eaLnBrk="1" hangingPunct="1">
              <a:buFont typeface="Arial" charset="0"/>
              <a:buNone/>
              <a:defRPr/>
            </a:pPr>
            <a:endParaRPr lang="hu-HU" altLang="hu-HU" sz="3000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hu-HU" altLang="hu-HU" sz="3000" dirty="0"/>
              <a:t> </a:t>
            </a:r>
          </a:p>
          <a:p>
            <a:pPr eaLnBrk="1" hangingPunct="1">
              <a:buFont typeface="Arial" charset="0"/>
              <a:buNone/>
              <a:defRPr/>
            </a:pPr>
            <a:endParaRPr lang="hu-HU" altLang="hu-HU" sz="3000" dirty="0" smtClean="0"/>
          </a:p>
        </p:txBody>
      </p:sp>
      <p:sp>
        <p:nvSpPr>
          <p:cNvPr id="17412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endParaRPr lang="hu-HU" smtClean="0"/>
          </a:p>
        </p:txBody>
      </p:sp>
      <p:pic>
        <p:nvPicPr>
          <p:cNvPr id="7" name="Picture 7" descr="logo_pantone329C_hun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9088" y="6221685"/>
            <a:ext cx="2447925" cy="44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539750" y="188912"/>
            <a:ext cx="8229600" cy="1511895"/>
          </a:xfrm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hu-HU" sz="3600" b="1" dirty="0" smtClean="0">
                <a:latin typeface="+mn-lt"/>
                <a:ea typeface="+mn-ea"/>
                <a:cs typeface="+mn-cs"/>
              </a:rPr>
              <a:t>   Hatékony </a:t>
            </a:r>
            <a:r>
              <a:rPr lang="hu-HU" sz="3600" b="1" dirty="0">
                <a:latin typeface="+mn-lt"/>
                <a:ea typeface="+mn-ea"/>
                <a:cs typeface="+mn-cs"/>
              </a:rPr>
              <a:t>professzionális </a:t>
            </a:r>
            <a:r>
              <a:rPr lang="hu-HU" sz="3600" b="1" dirty="0" smtClean="0">
                <a:latin typeface="+mn-lt"/>
                <a:ea typeface="+mn-ea"/>
                <a:cs typeface="+mn-cs"/>
              </a:rPr>
              <a:t>képzési programok </a:t>
            </a:r>
            <a:r>
              <a:rPr lang="hu-HU" sz="3600" b="1" dirty="0">
                <a:latin typeface="+mn-lt"/>
                <a:ea typeface="+mn-ea"/>
                <a:cs typeface="+mn-cs"/>
              </a:rPr>
              <a:t>kifejlesztése</a:t>
            </a:r>
            <a:endParaRPr lang="hu-HU" sz="3600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19459" name="Tartalom helye 6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dirty="0" smtClean="0"/>
              <a:t>Felsőoktatási intézmények</a:t>
            </a:r>
          </a:p>
          <a:p>
            <a:pPr eaLnBrk="1" hangingPunct="1"/>
            <a:r>
              <a:rPr lang="hu-HU" altLang="hu-HU" dirty="0" smtClean="0"/>
              <a:t>Oktatási piac aktuális helyzete </a:t>
            </a:r>
          </a:p>
          <a:p>
            <a:pPr eaLnBrk="1" hangingPunct="1"/>
            <a:r>
              <a:rPr lang="hu-HU" altLang="hu-HU" dirty="0" smtClean="0"/>
              <a:t>Önálló oktatási cég működtetése</a:t>
            </a:r>
          </a:p>
          <a:p>
            <a:pPr eaLnBrk="1" hangingPunct="1"/>
            <a:r>
              <a:rPr lang="hu-HU" altLang="hu-HU" dirty="0" smtClean="0"/>
              <a:t>Módszer: pályázatok</a:t>
            </a:r>
          </a:p>
          <a:p>
            <a:pPr eaLnBrk="1" hangingPunct="1">
              <a:buFontTx/>
              <a:buNone/>
            </a:pPr>
            <a:endParaRPr lang="hu-HU" altLang="hu-HU" dirty="0" smtClean="0"/>
          </a:p>
        </p:txBody>
      </p:sp>
      <p:sp>
        <p:nvSpPr>
          <p:cNvPr id="19460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endParaRPr lang="hu-HU" smtClean="0"/>
          </a:p>
        </p:txBody>
      </p:sp>
      <p:pic>
        <p:nvPicPr>
          <p:cNvPr id="7" name="Picture 7" descr="logo_pantone329C_hun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9088" y="6221685"/>
            <a:ext cx="2447925" cy="44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9600" cy="633412"/>
          </a:xfrm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hu-HU" sz="3600" b="1" dirty="0" err="1" smtClean="0">
                <a:latin typeface="+mn-lt"/>
                <a:ea typeface="+mn-ea"/>
                <a:cs typeface="+mn-cs"/>
              </a:rPr>
              <a:t>E-learning</a:t>
            </a:r>
            <a:r>
              <a:rPr lang="hu-HU" sz="3600" b="1" dirty="0" smtClean="0">
                <a:latin typeface="+mn-lt"/>
                <a:ea typeface="+mn-ea"/>
                <a:cs typeface="+mn-cs"/>
              </a:rPr>
              <a:t> erősítése</a:t>
            </a:r>
          </a:p>
        </p:txBody>
      </p:sp>
      <p:sp>
        <p:nvSpPr>
          <p:cNvPr id="22531" name="Tartalom helye 6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497388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2013-től bevezetésre került, kamarai és kamara által elfogadott intézmények szervezhetik</a:t>
            </a:r>
          </a:p>
          <a:p>
            <a:pPr eaLnBrk="1" hangingPunct="1"/>
            <a:r>
              <a:rPr lang="hu-HU" altLang="hu-HU" dirty="0" smtClean="0"/>
              <a:t>Egyelőre </a:t>
            </a:r>
            <a:r>
              <a:rPr lang="hu-HU" altLang="hu-HU" dirty="0" err="1" smtClean="0"/>
              <a:t>max</a:t>
            </a:r>
            <a:r>
              <a:rPr lang="hu-HU" altLang="hu-HU" dirty="0" smtClean="0"/>
              <a:t>. 6 kredit pont ismerhető el</a:t>
            </a:r>
          </a:p>
          <a:p>
            <a:pPr eaLnBrk="1" hangingPunct="1"/>
            <a:r>
              <a:rPr lang="hu-HU" altLang="hu-HU" dirty="0" smtClean="0"/>
              <a:t>Kevesen éltek vele</a:t>
            </a:r>
          </a:p>
          <a:p>
            <a:pPr eaLnBrk="1" hangingPunct="1"/>
            <a:r>
              <a:rPr lang="hu-HU" altLang="hu-HU" dirty="0" smtClean="0"/>
              <a:t>Tartózkodás a technikai újdonságoktól </a:t>
            </a:r>
          </a:p>
          <a:p>
            <a:pPr eaLnBrk="1" hangingPunct="1"/>
            <a:r>
              <a:rPr lang="hu-HU" altLang="hu-HU" dirty="0" smtClean="0"/>
              <a:t>Szigorítási lehetőséget jelent a kreditrendszer alkalmazásánál</a:t>
            </a:r>
          </a:p>
          <a:p>
            <a:pPr eaLnBrk="1" hangingPunct="1"/>
            <a:endParaRPr lang="hu-HU" altLang="hu-HU" dirty="0" smtClean="0"/>
          </a:p>
          <a:p>
            <a:pPr eaLnBrk="1" hangingPunct="1"/>
            <a:endParaRPr lang="hu-HU" altLang="hu-HU" dirty="0" smtClean="0"/>
          </a:p>
          <a:p>
            <a:pPr eaLnBrk="1" hangingPunct="1"/>
            <a:endParaRPr lang="hu-HU" altLang="hu-HU" dirty="0" smtClean="0"/>
          </a:p>
        </p:txBody>
      </p:sp>
      <p:sp>
        <p:nvSpPr>
          <p:cNvPr id="22532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endParaRPr lang="hu-HU" smtClean="0"/>
          </a:p>
        </p:txBody>
      </p:sp>
      <p:pic>
        <p:nvPicPr>
          <p:cNvPr id="7" name="Picture 7" descr="logo_pantone329C_hun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9088" y="6221685"/>
            <a:ext cx="2447925" cy="44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323850" y="260350"/>
            <a:ext cx="8820150" cy="1223963"/>
          </a:xfrm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hu-HU" sz="3600" b="1" dirty="0">
                <a:latin typeface="+mn-lt"/>
                <a:ea typeface="+mn-ea"/>
                <a:cs typeface="+mn-cs"/>
              </a:rPr>
              <a:t>Megfelelés az informatika által támasztott növekvő igényeknek</a:t>
            </a:r>
            <a:br>
              <a:rPr lang="hu-HU" sz="3600" b="1" dirty="0">
                <a:latin typeface="+mn-lt"/>
                <a:ea typeface="+mn-ea"/>
                <a:cs typeface="+mn-cs"/>
              </a:rPr>
            </a:br>
            <a:endParaRPr lang="hu-HU" sz="3600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23555" name="Tartalom helye 6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929188"/>
          </a:xfrm>
        </p:spPr>
        <p:txBody>
          <a:bodyPr/>
          <a:lstStyle/>
          <a:p>
            <a:pPr eaLnBrk="1" hangingPunct="1"/>
            <a:r>
              <a:rPr lang="hu-HU" altLang="hu-HU" smtClean="0"/>
              <a:t>Lépést kell tartani a fejlődés ütemével</a:t>
            </a:r>
          </a:p>
          <a:p>
            <a:pPr eaLnBrk="1" hangingPunct="1"/>
            <a:r>
              <a:rPr lang="hu-HU" altLang="hu-HU" smtClean="0"/>
              <a:t>A könyvvizsgálati standardok előírásainak betartása érdekében kell eljárni – képzések</a:t>
            </a:r>
          </a:p>
          <a:p>
            <a:pPr eaLnBrk="1" hangingPunct="1"/>
            <a:r>
              <a:rPr lang="hu-HU" altLang="hu-HU" smtClean="0"/>
              <a:t>Módszertani oktatási eljárások fejlesztésében nagy szerepet kell adni az informatikának </a:t>
            </a:r>
          </a:p>
          <a:p>
            <a:pPr eaLnBrk="1" hangingPunct="1"/>
            <a:r>
              <a:rPr lang="hu-HU" altLang="hu-HU" smtClean="0"/>
              <a:t>A kamarai kommunikációt ebbe az irányba kell fejleszteni</a:t>
            </a:r>
          </a:p>
          <a:p>
            <a:pPr eaLnBrk="1" hangingPunct="1"/>
            <a:endParaRPr lang="hu-HU" altLang="hu-HU" smtClean="0"/>
          </a:p>
        </p:txBody>
      </p:sp>
      <p:sp>
        <p:nvSpPr>
          <p:cNvPr id="23556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endParaRPr lang="hu-HU" smtClean="0"/>
          </a:p>
        </p:txBody>
      </p:sp>
      <p:pic>
        <p:nvPicPr>
          <p:cNvPr id="7" name="Picture 7" descr="logo_pantone329C_hun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9088" y="6221685"/>
            <a:ext cx="2447925" cy="44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>
          <a:xfrm>
            <a:off x="683568" y="2492896"/>
            <a:ext cx="8229600" cy="1143000"/>
          </a:xfrm>
        </p:spPr>
        <p:txBody>
          <a:bodyPr/>
          <a:lstStyle/>
          <a:p>
            <a:pPr marL="342900" indent="-342900"/>
            <a:r>
              <a:rPr lang="hu-HU" sz="4000" dirty="0" smtClean="0"/>
              <a:t>Köszönöm a figyelmet!</a:t>
            </a:r>
          </a:p>
        </p:txBody>
      </p:sp>
      <p:sp>
        <p:nvSpPr>
          <p:cNvPr id="26628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 dirty="0" smtClean="0"/>
          </a:p>
        </p:txBody>
      </p:sp>
      <p:pic>
        <p:nvPicPr>
          <p:cNvPr id="6" name="Picture 7" descr="logo_pantone329C_hun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6205538"/>
            <a:ext cx="2447925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hagyományos könyvvizsgálati tevékenység fejlődési szakaszai</a:t>
            </a:r>
            <a:endParaRPr lang="en-US" dirty="0"/>
          </a:p>
        </p:txBody>
      </p:sp>
      <p:sp>
        <p:nvSpPr>
          <p:cNvPr id="8" name="Élőláb helye 3"/>
          <p:cNvSpPr>
            <a:spLocks noGrp="1"/>
          </p:cNvSpPr>
          <p:nvPr>
            <p:ph type="ftr" sz="quarter" idx="10"/>
          </p:nvPr>
        </p:nvSpPr>
        <p:spPr>
          <a:xfrm>
            <a:off x="0" y="6165850"/>
            <a:ext cx="9144000" cy="547688"/>
          </a:xfrm>
        </p:spPr>
        <p:txBody>
          <a:bodyPr/>
          <a:lstStyle/>
          <a:p>
            <a:endParaRPr lang="hu-HU" dirty="0" smtClean="0"/>
          </a:p>
        </p:txBody>
      </p:sp>
      <p:pic>
        <p:nvPicPr>
          <p:cNvPr id="9" name="Picture 7" descr="logo_pantone329C_hun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6205538"/>
            <a:ext cx="2447925" cy="447675"/>
          </a:xfrm>
          <a:prstGeom prst="rect">
            <a:avLst/>
          </a:prstGeom>
          <a:noFill/>
        </p:spPr>
      </p:pic>
      <p:sp>
        <p:nvSpPr>
          <p:cNvPr id="6" name="Tartalom helye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sz="2400" dirty="0" smtClean="0">
                <a:solidFill>
                  <a:srgbClr val="FFFFFF"/>
                </a:solidFill>
                <a:latin typeface="Calibri"/>
                <a:cs typeface="Times New Roman"/>
              </a:rPr>
              <a:t>Iratellenőrzés/</a:t>
            </a:r>
            <a:r>
              <a:rPr lang="hu-HU" sz="2400" dirty="0" err="1" smtClean="0">
                <a:solidFill>
                  <a:srgbClr val="FFFFFF"/>
                </a:solidFill>
                <a:latin typeface="Calibri"/>
                <a:cs typeface="Times New Roman"/>
              </a:rPr>
              <a:t>vouchering</a:t>
            </a:r>
            <a:endParaRPr lang="hu-HU" sz="2400" dirty="0" smtClean="0">
              <a:solidFill>
                <a:srgbClr val="FFFFFF"/>
              </a:solidFill>
              <a:latin typeface="Calibri"/>
              <a:cs typeface="Times New Roman"/>
            </a:endParaRP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sz="2400" dirty="0" smtClean="0">
                <a:solidFill>
                  <a:srgbClr val="FFFFFF"/>
                </a:solidFill>
                <a:latin typeface="Calibri"/>
                <a:cs typeface="Times New Roman"/>
              </a:rPr>
              <a:t>Kockázatfeltáráson alapuló könyvvizsgálat</a:t>
            </a: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sz="2400" dirty="0" smtClean="0">
                <a:solidFill>
                  <a:srgbClr val="FFFFFF"/>
                </a:solidFill>
                <a:latin typeface="Calibri"/>
                <a:cs typeface="Times New Roman"/>
              </a:rPr>
              <a:t>A számítógépes információs rendszer kockázatbecslésen alapuló vizsgálata</a:t>
            </a: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endParaRPr lang="hu-HU" sz="2400" dirty="0" smtClean="0">
              <a:solidFill>
                <a:srgbClr val="FFFFFF"/>
              </a:solidFill>
              <a:latin typeface="Calibri"/>
              <a:cs typeface="Times New Roman"/>
            </a:endParaRPr>
          </a:p>
          <a:p>
            <a:pPr marL="0" lvl="0" indent="0">
              <a:lnSpc>
                <a:spcPct val="120000"/>
              </a:lnSpc>
              <a:buSzPct val="90000"/>
              <a:buNone/>
            </a:pPr>
            <a:r>
              <a:rPr lang="hu-HU" sz="2400" dirty="0" smtClean="0">
                <a:solidFill>
                  <a:srgbClr val="FFFFFF"/>
                </a:solidFill>
                <a:latin typeface="Calibri"/>
                <a:cs typeface="Times New Roman"/>
              </a:rPr>
              <a:t>A könyvvizsgálati tevékenység átrendeződése a tanácsadási tevékenység irányába</a:t>
            </a:r>
          </a:p>
          <a:p>
            <a:pPr marL="0" lvl="0" indent="0">
              <a:lnSpc>
                <a:spcPct val="120000"/>
              </a:lnSpc>
              <a:buSzPct val="90000"/>
              <a:buNone/>
            </a:pPr>
            <a:r>
              <a:rPr lang="hu-HU" sz="2400" dirty="0" smtClean="0">
                <a:solidFill>
                  <a:srgbClr val="FFFFFF"/>
                </a:solidFill>
                <a:latin typeface="Calibri"/>
                <a:cs typeface="Times New Roman"/>
              </a:rPr>
              <a:t>A piac szereplői részére nyújtott információk időhorizontja leszűkülésének vagyunk szemtanúi</a:t>
            </a:r>
            <a:endParaRPr lang="hu-HU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000" dirty="0" smtClean="0"/>
              <a:t>A könyvvizsgálati tevékenység</a:t>
            </a:r>
            <a:r>
              <a:rPr lang="hu-HU" sz="3000" b="1" dirty="0" smtClean="0"/>
              <a:t> jelenlegi mozgástere és a jövő kihívásai</a:t>
            </a:r>
            <a:endParaRPr lang="en-US" sz="3000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75240" cy="427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736"/>
                <a:gridCol w="2016224"/>
                <a:gridCol w="2520280"/>
              </a:tblGrid>
              <a:tr h="729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2200" u="none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u="none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jelenleg</a:t>
                      </a:r>
                      <a:endParaRPr lang="hu-HU" sz="220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u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jövőben</a:t>
                      </a:r>
                      <a:endParaRPr lang="hu-HU" sz="220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13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az audit bázis információi</a:t>
                      </a:r>
                      <a:endParaRPr lang="hu-HU" sz="22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éves beszámoló</a:t>
                      </a:r>
                      <a:endParaRPr lang="hu-HU" sz="22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bármely jellegű információ</a:t>
                      </a:r>
                      <a:endParaRPr lang="hu-HU" sz="2200">
                        <a:solidFill>
                          <a:schemeClr val="accent4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13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 szolgáltatás teljesítés időpontja</a:t>
                      </a:r>
                      <a:endParaRPr lang="hu-HU" sz="22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periódikus</a:t>
                      </a:r>
                      <a:endParaRPr lang="hu-HU" sz="22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folyamatos</a:t>
                      </a:r>
                      <a:endParaRPr lang="hu-HU" sz="2200">
                        <a:solidFill>
                          <a:schemeClr val="accent4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95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vizsgálati módszer</a:t>
                      </a:r>
                      <a:endParaRPr lang="hu-HU" sz="22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utólagos</a:t>
                      </a:r>
                      <a:endParaRPr lang="hu-HU" sz="22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valós idejű</a:t>
                      </a:r>
                      <a:endParaRPr lang="hu-HU" sz="22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15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 tevékenység jellege</a:t>
                      </a:r>
                      <a:endParaRPr lang="hu-HU" sz="2200">
                        <a:solidFill>
                          <a:schemeClr val="accent4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felülvizsgálat, módosítás</a:t>
                      </a:r>
                      <a:endParaRPr lang="hu-HU" sz="22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információs rendszer átvilágítása</a:t>
                      </a:r>
                      <a:endParaRPr lang="hu-HU" sz="22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Élőláb helye 3"/>
          <p:cNvSpPr>
            <a:spLocks noGrp="1"/>
          </p:cNvSpPr>
          <p:nvPr>
            <p:ph type="ftr" sz="quarter" idx="10"/>
          </p:nvPr>
        </p:nvSpPr>
        <p:spPr>
          <a:xfrm>
            <a:off x="0" y="6165850"/>
            <a:ext cx="9144000" cy="547688"/>
          </a:xfrm>
        </p:spPr>
        <p:txBody>
          <a:bodyPr/>
          <a:lstStyle/>
          <a:p>
            <a:endParaRPr lang="hu-HU" dirty="0" smtClean="0"/>
          </a:p>
        </p:txBody>
      </p:sp>
      <p:pic>
        <p:nvPicPr>
          <p:cNvPr id="6" name="Picture 7" descr="logo_pantone329C_hun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6205538"/>
            <a:ext cx="2447925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sz="3300" dirty="0" smtClean="0"/>
              <a:t>Könyvvizsgálók válaszai</a:t>
            </a:r>
            <a:endParaRPr lang="en-US" sz="3300" dirty="0"/>
          </a:p>
        </p:txBody>
      </p:sp>
      <p:sp>
        <p:nvSpPr>
          <p:cNvPr id="5" name="Élőláb helye 3"/>
          <p:cNvSpPr>
            <a:spLocks noGrp="1"/>
          </p:cNvSpPr>
          <p:nvPr>
            <p:ph type="ftr" sz="quarter" idx="10"/>
          </p:nvPr>
        </p:nvSpPr>
        <p:spPr>
          <a:xfrm>
            <a:off x="0" y="6165850"/>
            <a:ext cx="9144000" cy="547688"/>
          </a:xfrm>
        </p:spPr>
        <p:txBody>
          <a:bodyPr/>
          <a:lstStyle/>
          <a:p>
            <a:endParaRPr lang="hu-HU" dirty="0" smtClean="0"/>
          </a:p>
        </p:txBody>
      </p:sp>
      <p:pic>
        <p:nvPicPr>
          <p:cNvPr id="6" name="Picture 7" descr="logo_pantone329C_hun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6205538"/>
            <a:ext cx="2447925" cy="447675"/>
          </a:xfrm>
          <a:prstGeom prst="rect">
            <a:avLst/>
          </a:prstGeom>
          <a:noFill/>
        </p:spPr>
      </p:pic>
      <p:sp>
        <p:nvSpPr>
          <p:cNvPr id="9" name="Lekerekített téglalap 8"/>
          <p:cNvSpPr/>
          <p:nvPr/>
        </p:nvSpPr>
        <p:spPr bwMode="auto">
          <a:xfrm>
            <a:off x="395536" y="1196752"/>
            <a:ext cx="2520280" cy="421698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200" b="1" i="0" u="sng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Kihívások: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hu-HU" sz="2200" dirty="0" smtClean="0"/>
              <a:t> Értékelési kérdések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u-HU" sz="2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Vállalkozás folytathatóságát</a:t>
            </a:r>
            <a:r>
              <a:rPr kumimoji="0" lang="hu-HU" sz="22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érintő lényeges kételyek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hu-HU" sz="2200" dirty="0" smtClean="0"/>
              <a:t> Csalás megnövekedett kockázata</a:t>
            </a:r>
            <a:endParaRPr kumimoji="0" lang="en-US" sz="22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0" name="Lekerekített téglalap 9"/>
          <p:cNvSpPr/>
          <p:nvPr/>
        </p:nvSpPr>
        <p:spPr bwMode="auto">
          <a:xfrm>
            <a:off x="3779912" y="1124744"/>
            <a:ext cx="5256584" cy="497157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200" b="1" i="0" u="sng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Válaszok: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hu-HU" sz="2200" dirty="0" smtClean="0"/>
              <a:t> Értékelési szakértők nagyobb bevonása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u-HU" sz="2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Becslési bizonytalanságok beszámolóban való közzétételének hangsúlyos ellenőrzése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hu-HU" sz="2200" dirty="0" smtClean="0"/>
              <a:t> A vezetés teljességi nyilatkozatának megnövekedett jelentősége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u-HU" sz="22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Eljárások kiszámíthatatlanságának fokozása</a:t>
            </a:r>
            <a:endParaRPr kumimoji="0" lang="en-US" sz="22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1" name="Jobbra nyíl 10"/>
          <p:cNvSpPr/>
          <p:nvPr/>
        </p:nvSpPr>
        <p:spPr bwMode="auto">
          <a:xfrm>
            <a:off x="3131840" y="3429000"/>
            <a:ext cx="504056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Piaci kihívások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A könyvvizsgálati jelentés hagyományos árucikké vált</a:t>
            </a: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Globalizáció kiteljesedésével szűkül a hagyományos audit piac</a:t>
            </a: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Stagnáló, inflációkövető audit díjtételek</a:t>
            </a: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sz="3000" dirty="0" smtClean="0">
                <a:solidFill>
                  <a:srgbClr val="FFFFFF"/>
                </a:solidFill>
                <a:latin typeface="Calibri"/>
                <a:cs typeface="Times New Roman"/>
              </a:rPr>
              <a:t>Kapcsolati tőke bázisú piac</a:t>
            </a:r>
            <a:endParaRPr lang="hu-HU" sz="3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 dirty="0" smtClean="0"/>
          </a:p>
        </p:txBody>
      </p:sp>
      <p:pic>
        <p:nvPicPr>
          <p:cNvPr id="5" name="Kép 6" descr="logo_pantone329C_e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8625" y="6238875"/>
            <a:ext cx="22225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logo_pantone329C_hun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6205538"/>
            <a:ext cx="2447925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könyvvizsgálókat szabályozó környezet szigorodása</a:t>
            </a:r>
            <a:endParaRPr lang="hu-HU" dirty="0"/>
          </a:p>
        </p:txBody>
      </p:sp>
      <p:sp>
        <p:nvSpPr>
          <p:cNvPr id="1331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 dirty="0" smtClean="0"/>
          </a:p>
        </p:txBody>
      </p:sp>
      <p:pic>
        <p:nvPicPr>
          <p:cNvPr id="5" name="Kép 6" descr="logo_pantone329C_e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8625" y="6238875"/>
            <a:ext cx="22225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logo_pantone329C_hun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6205538"/>
            <a:ext cx="2447925" cy="447675"/>
          </a:xfrm>
          <a:prstGeom prst="rect">
            <a:avLst/>
          </a:prstGeom>
          <a:noFill/>
        </p:spPr>
      </p:pic>
      <p:sp>
        <p:nvSpPr>
          <p:cNvPr id="10" name="Lekerekített téglalap 9"/>
          <p:cNvSpPr/>
          <p:nvPr/>
        </p:nvSpPr>
        <p:spPr bwMode="auto">
          <a:xfrm>
            <a:off x="683568" y="1916832"/>
            <a:ext cx="2952328" cy="234957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A könyvvizsgáló felelősségeinek és szerepének újragondolására</a:t>
            </a:r>
            <a:r>
              <a:rPr kumimoji="0" lang="hu-HU" sz="22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irányuló kezdeményezések</a:t>
            </a:r>
            <a:endParaRPr kumimoji="0" lang="en-US" sz="22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1" name="Lekerekített téglalap 10"/>
          <p:cNvSpPr/>
          <p:nvPr/>
        </p:nvSpPr>
        <p:spPr bwMode="auto">
          <a:xfrm>
            <a:off x="4788024" y="2132856"/>
            <a:ext cx="3240360" cy="160043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A könyvvizsgálók független közfelügyeletének erősítése</a:t>
            </a:r>
            <a:endParaRPr kumimoji="0" lang="en-US" sz="22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2" name="Lekerekített téglalap 11"/>
          <p:cNvSpPr/>
          <p:nvPr/>
        </p:nvSpPr>
        <p:spPr bwMode="auto">
          <a:xfrm>
            <a:off x="3419872" y="4653136"/>
            <a:ext cx="3384376" cy="122586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A könyvvizsgálók minőségellenőrzésének</a:t>
            </a:r>
            <a:r>
              <a:rPr kumimoji="0" lang="hu-HU" sz="22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erősítése</a:t>
            </a:r>
            <a:endParaRPr kumimoji="0" lang="en-US" sz="22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tanácsadás – lehetőségek és </a:t>
            </a:r>
            <a:r>
              <a:rPr lang="hu-HU" dirty="0" smtClean="0"/>
              <a:t>korlátok a könyvvizsgálóknál 1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smtClean="0">
                <a:solidFill>
                  <a:srgbClr val="FFFFFF"/>
                </a:solidFill>
                <a:latin typeface="Calibri"/>
                <a:cs typeface="Times New Roman"/>
              </a:rPr>
              <a:t>Nagyobb cégek: a tanácsadás: külön üzletág </a:t>
            </a: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smtClean="0">
                <a:solidFill>
                  <a:srgbClr val="FFFFFF"/>
                </a:solidFill>
                <a:latin typeface="Calibri"/>
                <a:cs typeface="Times New Roman"/>
              </a:rPr>
              <a:t>Kis könyvvizsgáló társaságok – folyamatos jelenlét, előzetes vizsgálatok, konzultáció</a:t>
            </a: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smtClean="0">
                <a:solidFill>
                  <a:srgbClr val="FFFFFF"/>
                </a:solidFill>
                <a:latin typeface="Calibri"/>
                <a:cs typeface="Times New Roman"/>
              </a:rPr>
              <a:t>Követelmények – standardok betartása</a:t>
            </a:r>
          </a:p>
          <a:p>
            <a:pPr marL="0" lvl="0" indent="0">
              <a:lnSpc>
                <a:spcPct val="120000"/>
              </a:lnSpc>
              <a:buSzPct val="90000"/>
              <a:buNone/>
            </a:pPr>
            <a:r>
              <a:rPr lang="hu-HU" dirty="0">
                <a:solidFill>
                  <a:srgbClr val="FFFFFF"/>
                </a:solidFill>
                <a:latin typeface="Calibri"/>
                <a:cs typeface="Times New Roman"/>
              </a:rPr>
              <a:t>	</a:t>
            </a:r>
            <a:r>
              <a:rPr lang="hu-HU" dirty="0" smtClean="0">
                <a:solidFill>
                  <a:srgbClr val="FFFFFF"/>
                </a:solidFill>
                <a:latin typeface="Calibri"/>
                <a:cs typeface="Times New Roman"/>
              </a:rPr>
              <a:t>		   – etika, összeférhetetlenség</a:t>
            </a:r>
          </a:p>
          <a:p>
            <a:pPr marL="0" lvl="0" indent="0">
              <a:lnSpc>
                <a:spcPct val="120000"/>
              </a:lnSpc>
              <a:buSzPct val="90000"/>
              <a:buNone/>
            </a:pPr>
            <a:r>
              <a:rPr lang="hu-HU" dirty="0">
                <a:solidFill>
                  <a:srgbClr val="FFFFFF"/>
                </a:solidFill>
                <a:latin typeface="Calibri"/>
                <a:cs typeface="Times New Roman"/>
              </a:rPr>
              <a:t>	</a:t>
            </a:r>
            <a:r>
              <a:rPr lang="hu-HU" dirty="0" smtClean="0">
                <a:solidFill>
                  <a:srgbClr val="FFFFFF"/>
                </a:solidFill>
                <a:latin typeface="Calibri"/>
                <a:cs typeface="Times New Roman"/>
              </a:rPr>
              <a:t>		   – kamarai kontroll, 					      minőségellenőrzés</a:t>
            </a: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endParaRPr lang="hu-HU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 dirty="0" smtClean="0"/>
          </a:p>
        </p:txBody>
      </p:sp>
      <p:pic>
        <p:nvPicPr>
          <p:cNvPr id="5" name="Kép 6" descr="logo_pantone329C_e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8625" y="6238875"/>
            <a:ext cx="22225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logo_pantone329C_hun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6205538"/>
            <a:ext cx="2447925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r>
              <a:rPr lang="hu-HU" dirty="0"/>
              <a:t>A tanácsadás – lehetőségek és </a:t>
            </a:r>
            <a:r>
              <a:rPr lang="hu-HU" dirty="0" smtClean="0"/>
              <a:t>korlátok a könyvvizsgálóknál 2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>
                <a:solidFill>
                  <a:srgbClr val="FFFFFF"/>
                </a:solidFill>
                <a:latin typeface="Calibri"/>
                <a:cs typeface="Times New Roman"/>
              </a:rPr>
              <a:t>Konszolidált </a:t>
            </a:r>
            <a:r>
              <a:rPr lang="hu-HU" dirty="0" smtClean="0">
                <a:solidFill>
                  <a:srgbClr val="FFFFFF"/>
                </a:solidFill>
                <a:latin typeface="Calibri"/>
                <a:cs typeface="Times New Roman"/>
              </a:rPr>
              <a:t>beszámolók – várhatóan a nagy társaságok piaca marad</a:t>
            </a: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smtClean="0">
                <a:solidFill>
                  <a:srgbClr val="FFFFFF"/>
                </a:solidFill>
                <a:latin typeface="Calibri"/>
                <a:cs typeface="Times New Roman"/>
              </a:rPr>
              <a:t>Egyedi éves beszámolók – az IFRS előírások bevezetése esetén nagy társaságok, 	más estekben nyílt verseny</a:t>
            </a:r>
          </a:p>
          <a:p>
            <a:pPr marL="360363" lvl="0" indent="-360363">
              <a:lnSpc>
                <a:spcPct val="120000"/>
              </a:lnSpc>
              <a:buSzPct val="90000"/>
              <a:buFont typeface="Wingdings" pitchFamily="2" charset="2"/>
              <a:buChar char="§"/>
            </a:pPr>
            <a:r>
              <a:rPr lang="hu-HU" dirty="0" smtClean="0">
                <a:solidFill>
                  <a:srgbClr val="FFFFFF"/>
                </a:solidFill>
                <a:latin typeface="Calibri"/>
                <a:cs typeface="Times New Roman"/>
              </a:rPr>
              <a:t>Egyszerűsített, </a:t>
            </a:r>
            <a:r>
              <a:rPr lang="hu-HU" dirty="0" err="1" smtClean="0">
                <a:solidFill>
                  <a:srgbClr val="FFFFFF"/>
                </a:solidFill>
                <a:latin typeface="Calibri"/>
                <a:cs typeface="Times New Roman"/>
              </a:rPr>
              <a:t>mikrogazdálkodói</a:t>
            </a:r>
            <a:r>
              <a:rPr lang="hu-HU" dirty="0" smtClean="0">
                <a:solidFill>
                  <a:srgbClr val="FFFFFF"/>
                </a:solidFill>
                <a:latin typeface="Calibri"/>
                <a:cs typeface="Times New Roman"/>
              </a:rPr>
              <a:t> beszámolók (könyvvizsgálat nélkül) – lehetőség a kis társaságok,  egyéni könyvvizsgálók számára</a:t>
            </a:r>
            <a:endParaRPr lang="hu-HU" dirty="0">
              <a:solidFill>
                <a:srgbClr val="FFFFFF"/>
              </a:solidFill>
              <a:latin typeface="Calibri"/>
              <a:cs typeface="Times New Roman"/>
            </a:endParaRPr>
          </a:p>
        </p:txBody>
      </p:sp>
      <p:sp>
        <p:nvSpPr>
          <p:cNvPr id="1331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 dirty="0" smtClean="0"/>
          </a:p>
        </p:txBody>
      </p:sp>
      <p:pic>
        <p:nvPicPr>
          <p:cNvPr id="5" name="Kép 6" descr="logo_pantone329C_e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8625" y="6238875"/>
            <a:ext cx="22225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logo_pantone329C_hun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6205538"/>
            <a:ext cx="2447925" cy="447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25361766"/>
      </p:ext>
    </p:extLst>
  </p:cSld>
  <p:clrMapOvr>
    <a:masterClrMapping/>
  </p:clrMapOvr>
</p:sld>
</file>

<file path=ppt/theme/theme1.xml><?xml version="1.0" encoding="utf-8"?>
<a:theme xmlns:a="http://schemas.openxmlformats.org/drawingml/2006/main" name="v4sablon">
  <a:themeElements>
    <a:clrScheme name="mkvk 14">
      <a:dk1>
        <a:srgbClr val="005A58"/>
      </a:dk1>
      <a:lt1>
        <a:srgbClr val="FFFFFF"/>
      </a:lt1>
      <a:dk2>
        <a:srgbClr val="004F45"/>
      </a:dk2>
      <a:lt2>
        <a:srgbClr val="FF9900"/>
      </a:lt2>
      <a:accent1>
        <a:srgbClr val="006462"/>
      </a:accent1>
      <a:accent2>
        <a:srgbClr val="6D6FC7"/>
      </a:accent2>
      <a:accent3>
        <a:srgbClr val="AAB2B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mkv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kv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v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v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v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v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v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13">
        <a:dk1>
          <a:srgbClr val="005A58"/>
        </a:dk1>
        <a:lt1>
          <a:srgbClr val="FFFFFF"/>
        </a:lt1>
        <a:dk2>
          <a:srgbClr val="004F45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B2B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14">
        <a:dk1>
          <a:srgbClr val="005A58"/>
        </a:dk1>
        <a:lt1>
          <a:srgbClr val="FFFFFF"/>
        </a:lt1>
        <a:dk2>
          <a:srgbClr val="004F45"/>
        </a:dk2>
        <a:lt2>
          <a:srgbClr val="FF9900"/>
        </a:lt2>
        <a:accent1>
          <a:srgbClr val="006462"/>
        </a:accent1>
        <a:accent2>
          <a:srgbClr val="6D6FC7"/>
        </a:accent2>
        <a:accent3>
          <a:srgbClr val="AAB2B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15">
        <a:dk1>
          <a:srgbClr val="005A58"/>
        </a:dk1>
        <a:lt1>
          <a:srgbClr val="FFFFFF"/>
        </a:lt1>
        <a:dk2>
          <a:srgbClr val="004F45"/>
        </a:dk2>
        <a:lt2>
          <a:srgbClr val="FFCC00"/>
        </a:lt2>
        <a:accent1>
          <a:srgbClr val="006462"/>
        </a:accent1>
        <a:accent2>
          <a:srgbClr val="6D6FC7"/>
        </a:accent2>
        <a:accent3>
          <a:srgbClr val="AAB2B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v4sablon</Template>
  <TotalTime>1660</TotalTime>
  <Words>901</Words>
  <Application>Microsoft Office PowerPoint</Application>
  <PresentationFormat>Diavetítés a képernyőre (4:3 oldalarány)</PresentationFormat>
  <Paragraphs>261</Paragraphs>
  <Slides>24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5" baseType="lpstr">
      <vt:lpstr>v4sablon</vt:lpstr>
      <vt:lpstr>Új kihívások és alkalmazkodás  a könyvvizsgálói piacon  dr. Eperjesi Ferenc  Nemzetközi Alelnök Magyar Könyvvizsgálói Kamara</vt:lpstr>
      <vt:lpstr>A magyar könyvvizsgálati piac néhány jellemzője </vt:lpstr>
      <vt:lpstr>A hagyományos könyvvizsgálati tevékenység fejlődési szakaszai</vt:lpstr>
      <vt:lpstr>A könyvvizsgálati tevékenység jelenlegi mozgástere és a jövő kihívásai</vt:lpstr>
      <vt:lpstr>Könyvvizsgálók válaszai</vt:lpstr>
      <vt:lpstr>Piaci kihívások</vt:lpstr>
      <vt:lpstr>A könyvvizsgálókat szabályozó környezet szigorodása</vt:lpstr>
      <vt:lpstr>A tanácsadás – lehetőségek és korlátok a könyvvizsgálóknál 1</vt:lpstr>
      <vt:lpstr>A tanácsadás – lehetőségek és korlátok a könyvvizsgálóknál 2</vt:lpstr>
      <vt:lpstr>Várható (remélt) változások</vt:lpstr>
      <vt:lpstr>A kis- és közepes méretű könyvvizsgáló társaságok részére nyújtható potenciális szolgáltatások:</vt:lpstr>
      <vt:lpstr>A kis- és közepes méretű könyvvizsgáló társaságok részére nyújtható potenciális szolgáltatások:</vt:lpstr>
      <vt:lpstr>Vállalatirányítás</vt:lpstr>
      <vt:lpstr>A könyvvizsgáló munkafeltételei</vt:lpstr>
      <vt:lpstr>A könyvvizsgálói piac helyzete az adatszolgáltatásból levonható tapasztalatok alapján 2013-ban</vt:lpstr>
      <vt:lpstr>A könyvvizsgálói piac helyzete az adatszolgáltatásból levonható tapasztalatok alapján 2013-ban</vt:lpstr>
      <vt:lpstr>Könyvvizsgálói piac vizsgálata</vt:lpstr>
      <vt:lpstr>2014. évre vonatkozó előrejelzések</vt:lpstr>
      <vt:lpstr>Könyvvizsgálói piac várható helyzete 2014-ben könyvvizsgáló társaságok és tagok bontásában</vt:lpstr>
      <vt:lpstr>Oktatási tendenciák</vt:lpstr>
      <vt:lpstr>   Hatékony professzionális képzési programok kifejlesztése</vt:lpstr>
      <vt:lpstr>E-learning erősítése</vt:lpstr>
      <vt:lpstr>Megfelelés az informatika által támasztott növekvő igényeknek </vt:lpstr>
      <vt:lpstr>Köszönöm a figyelmet!</vt:lpstr>
    </vt:vector>
  </TitlesOfParts>
  <Company>---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Detti</dc:creator>
  <cp:lastModifiedBy>mbernadett</cp:lastModifiedBy>
  <cp:revision>184</cp:revision>
  <dcterms:created xsi:type="dcterms:W3CDTF">2010-06-06T15:26:57Z</dcterms:created>
  <dcterms:modified xsi:type="dcterms:W3CDTF">2014-09-01T08:31:08Z</dcterms:modified>
</cp:coreProperties>
</file>