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2" r:id="rId3"/>
    <p:sldId id="28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71" r:id="rId13"/>
    <p:sldId id="270" r:id="rId14"/>
    <p:sldId id="269" r:id="rId15"/>
    <p:sldId id="268" r:id="rId16"/>
    <p:sldId id="266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munkalap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>
        <c:manualLayout>
          <c:layoutTarget val="inner"/>
          <c:xMode val="edge"/>
          <c:yMode val="edge"/>
          <c:x val="5.3143673272887763E-2"/>
          <c:y val="0.11966083370504443"/>
          <c:w val="0.94782105155286522"/>
          <c:h val="0.74383301707781502"/>
        </c:manualLayout>
      </c:layout>
      <c:barChart>
        <c:barDir val="col"/>
        <c:grouping val="stacked"/>
        <c:ser>
          <c:idx val="0"/>
          <c:order val="0"/>
          <c:spPr>
            <a:gradFill rotWithShape="0">
              <a:gsLst>
                <a:gs pos="0">
                  <a:srgbClr val="C0C0C0"/>
                </a:gs>
                <a:gs pos="100000">
                  <a:srgbClr val="808080"/>
                </a:gs>
              </a:gsLst>
              <a:lin ang="5400000" scaled="1"/>
            </a:gradFill>
            <a:ln w="11237">
              <a:solidFill>
                <a:schemeClr val="tx1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C0C0C0"/>
                  </a:gs>
                  <a:gs pos="100000">
                    <a:srgbClr val="808080"/>
                  </a:gs>
                </a:gsLst>
                <a:lin ang="5400000" scaled="1"/>
              </a:gradFill>
              <a:ln w="11237">
                <a:solidFill>
                  <a:srgbClr val="FF0000"/>
                </a:solidFill>
                <a:prstDash val="solid"/>
              </a:ln>
            </c:spPr>
          </c:dPt>
          <c:dPt>
            <c:idx val="4"/>
            <c:spPr>
              <a:gradFill rotWithShape="0">
                <a:gsLst>
                  <a:gs pos="0">
                    <a:srgbClr val="C0C0C0"/>
                  </a:gs>
                  <a:gs pos="100000">
                    <a:srgbClr val="808080"/>
                  </a:gs>
                </a:gsLst>
                <a:lin ang="5400000" scaled="1"/>
              </a:gradFill>
              <a:ln w="11237">
                <a:solidFill>
                  <a:srgbClr val="FF0000"/>
                </a:solidFill>
                <a:prstDash val="solid"/>
              </a:ln>
            </c:spPr>
          </c:dPt>
          <c:dPt>
            <c:idx val="8"/>
            <c:spPr>
              <a:gradFill rotWithShape="0">
                <a:gsLst>
                  <a:gs pos="0">
                    <a:srgbClr val="C0C0C0"/>
                  </a:gs>
                  <a:gs pos="100000">
                    <a:srgbClr val="808080"/>
                  </a:gs>
                </a:gsLst>
                <a:lin ang="5400000" scaled="1"/>
              </a:gradFill>
              <a:ln w="11237">
                <a:solidFill>
                  <a:srgbClr val="FF0000"/>
                </a:solidFill>
                <a:prstDash val="solid"/>
              </a:ln>
            </c:spPr>
          </c:dPt>
          <c:dPt>
            <c:idx val="12"/>
            <c:spPr>
              <a:gradFill rotWithShape="0">
                <a:gsLst>
                  <a:gs pos="0">
                    <a:srgbClr val="C0C0C0"/>
                  </a:gs>
                  <a:gs pos="100000">
                    <a:srgbClr val="808080"/>
                  </a:gs>
                </a:gsLst>
                <a:lin ang="5400000" scaled="1"/>
              </a:gradFill>
              <a:ln w="11237">
                <a:solidFill>
                  <a:srgbClr val="FF0000"/>
                </a:solidFill>
                <a:prstDash val="solid"/>
              </a:ln>
            </c:spPr>
          </c:dPt>
          <c:dPt>
            <c:idx val="16"/>
            <c:spPr>
              <a:gradFill rotWithShape="0">
                <a:gsLst>
                  <a:gs pos="0">
                    <a:srgbClr val="C0C0C0"/>
                  </a:gs>
                  <a:gs pos="100000">
                    <a:srgbClr val="808080"/>
                  </a:gs>
                </a:gsLst>
                <a:lin ang="5400000" scaled="1"/>
              </a:gradFill>
              <a:ln w="11237">
                <a:solidFill>
                  <a:srgbClr val="FF0000"/>
                </a:solidFill>
                <a:prstDash val="solid"/>
              </a:ln>
            </c:spPr>
          </c:dPt>
          <c:dPt>
            <c:idx val="17"/>
            <c:spPr>
              <a:gradFill rotWithShape="0">
                <a:gsLst>
                  <a:gs pos="50000">
                    <a:schemeClr val="bg2"/>
                  </a:gs>
                  <a:gs pos="100000">
                    <a:srgbClr val="C0C0C0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20"/>
            <c:spPr>
              <a:gradFill rotWithShape="0">
                <a:gsLst>
                  <a:gs pos="0">
                    <a:srgbClr val="C0C0C0"/>
                  </a:gs>
                  <a:gs pos="100000">
                    <a:srgbClr val="808080"/>
                  </a:gs>
                </a:gsLst>
                <a:lin ang="5400000" scaled="1"/>
              </a:gradFill>
              <a:ln w="11237">
                <a:solidFill>
                  <a:srgbClr val="FF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1690604188397611E-3"/>
                  <c:y val="-3.9755118419678298E-2"/>
                </c:manualLayout>
              </c:layout>
              <c:spPr>
                <a:noFill/>
                <a:ln w="22474">
                  <a:noFill/>
                </a:ln>
              </c:spPr>
              <c:txPr>
                <a:bodyPr/>
                <a:lstStyle/>
                <a:p>
                  <a:pPr>
                    <a:defRPr sz="1349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6304260611409835E-3"/>
                  <c:y val="-9.1767788653665347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608521222819526E-3"/>
                  <c:y val="-0.17053163247201394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1690604188397706E-3"/>
                  <c:y val="-0.14171373164175791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445638137994149E-3"/>
                  <c:y val="-0.20576978104413957"/>
                </c:manualLayout>
              </c:layout>
              <c:spPr>
                <a:noFill/>
                <a:ln w="22474">
                  <a:noFill/>
                </a:ln>
              </c:spPr>
              <c:txPr>
                <a:bodyPr/>
                <a:lstStyle/>
                <a:p>
                  <a:pPr>
                    <a:defRPr sz="1349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44563813799398E-3"/>
                  <c:y val="-0.14753155370198009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386343576987889E-3"/>
                  <c:y val="-0.14125814378833618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5401004366015741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20466182468794369"/>
                </c:manualLayout>
              </c:layout>
              <c:spPr>
                <a:noFill/>
                <a:ln w="22474">
                  <a:noFill/>
                </a:ln>
              </c:spPr>
              <c:txPr>
                <a:bodyPr/>
                <a:lstStyle/>
                <a:p>
                  <a:pPr>
                    <a:defRPr sz="1349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9.1791703442188941E-5"/>
                  <c:y val="-0.14042656122785688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4467142742517916E-3"/>
                  <c:y val="-9.0113743580729863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445639091711584E-3"/>
                  <c:y val="-0.1121894416374963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8934285485035854E-3"/>
                  <c:y val="-0.21772456460061662"/>
                </c:manualLayout>
              </c:layout>
              <c:spPr>
                <a:noFill/>
                <a:ln w="22474">
                  <a:noFill/>
                </a:ln>
              </c:spPr>
              <c:txPr>
                <a:bodyPr/>
                <a:lstStyle/>
                <a:p>
                  <a:pPr>
                    <a:defRPr sz="1349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3.2608521222819657E-3"/>
                  <c:y val="-0.18014685764599991"/>
                </c:manualLayout>
              </c:layout>
              <c:numFmt formatCode="0.0" sourceLinked="0"/>
              <c:spPr>
                <a:noFill/>
                <a:ln w="22474">
                  <a:noFill/>
                </a:ln>
              </c:spPr>
              <c:txPr>
                <a:bodyPr/>
                <a:lstStyle/>
                <a:p>
                  <a:pPr>
                    <a:defRPr sz="1349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3.2608521222819657E-3"/>
                  <c:y val="-0.16355666120016521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1.7222177645831794E-3"/>
                  <c:y val="-0.19470867250239296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3.4445639091711584E-3"/>
                  <c:y val="-0.21135835653418336"/>
                </c:manualLayout>
              </c:layout>
              <c:spPr>
                <a:noFill/>
                <a:ln w="22474">
                  <a:noFill/>
                </a:ln>
              </c:spPr>
              <c:txPr>
                <a:bodyPr/>
                <a:lstStyle/>
                <a:p>
                  <a:pPr>
                    <a:defRPr sz="1349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0.15391075950101818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9.1791703442188941E-5"/>
                  <c:y val="-0.10821600253371563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0.11200206610542436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0.11979328167517118"/>
                </c:manualLayout>
              </c:layout>
              <c:spPr>
                <a:noFill/>
                <a:ln w="22474">
                  <a:noFill/>
                </a:ln>
              </c:spPr>
              <c:txPr>
                <a:bodyPr/>
                <a:lstStyle/>
                <a:p>
                  <a:pPr>
                    <a:defRPr sz="1349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1.6304260611408666E-3"/>
                  <c:y val="-0.11976384879292024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6304260611409835E-3"/>
                  <c:y val="-7.4307663990900261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3.2608521222819657E-3"/>
                  <c:y val="-7.6175408370877357E-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0"/>
                  <c:y val="-8.8204958984657716E-2"/>
                </c:manualLayout>
              </c:layout>
              <c:spPr>
                <a:noFill/>
                <a:ln w="22474">
                  <a:noFill/>
                </a:ln>
              </c:spPr>
              <c:txPr>
                <a:bodyPr/>
                <a:lstStyle/>
                <a:p>
                  <a:pPr>
                    <a:defRPr sz="1349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hu-HU"/>
                </a:p>
              </c:txPr>
              <c:dLblPos val="ct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2474">
                <a:noFill/>
              </a:ln>
            </c:spPr>
            <c:txPr>
              <a:bodyPr/>
              <a:lstStyle/>
              <a:p>
                <a:pPr>
                  <a:defRPr sz="134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hu-H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Sheet1!$B$1:$Z$1</c:f>
              <c:strCach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2014BU</c:v>
                </c:pt>
              </c:strCache>
            </c:strRef>
          </c:cat>
          <c:val>
            <c:numRef>
              <c:f>Sheet1!$B$2:$Z$2</c:f>
              <c:numCache>
                <c:formatCode>General</c:formatCode>
                <c:ptCount val="25"/>
                <c:pt idx="0">
                  <c:v>0.30000000000000032</c:v>
                </c:pt>
                <c:pt idx="1">
                  <c:v>-2.9</c:v>
                </c:pt>
                <c:pt idx="2">
                  <c:v>-6.8</c:v>
                </c:pt>
                <c:pt idx="3">
                  <c:v>-5.5</c:v>
                </c:pt>
                <c:pt idx="4">
                  <c:v>-8.4</c:v>
                </c:pt>
                <c:pt idx="5">
                  <c:v>-6.4</c:v>
                </c:pt>
                <c:pt idx="6" formatCode="#,##0.0">
                  <c:v>-4.7106950110053294</c:v>
                </c:pt>
                <c:pt idx="7" formatCode="#,##0.0">
                  <c:v>-6.2462085815526001</c:v>
                </c:pt>
                <c:pt idx="8" formatCode="#,##0.0">
                  <c:v>-8.1882348961003508</c:v>
                </c:pt>
                <c:pt idx="9" formatCode="#,##0.0">
                  <c:v>-5.5085536058764744</c:v>
                </c:pt>
                <c:pt idx="10" formatCode="0.0">
                  <c:v>-3</c:v>
                </c:pt>
                <c:pt idx="11" formatCode="0.0">
                  <c:v>-4.0999999999999996</c:v>
                </c:pt>
                <c:pt idx="12" formatCode="0.0">
                  <c:v>-9</c:v>
                </c:pt>
                <c:pt idx="13" formatCode="0.0">
                  <c:v>-7.3</c:v>
                </c:pt>
                <c:pt idx="14" formatCode="0.0">
                  <c:v>-6.5</c:v>
                </c:pt>
                <c:pt idx="15" formatCode="0.0">
                  <c:v>-7.9</c:v>
                </c:pt>
                <c:pt idx="16" formatCode="0.0">
                  <c:v>-9.3000000000000007</c:v>
                </c:pt>
                <c:pt idx="17" formatCode="0.0">
                  <c:v>-5.0999999999999996</c:v>
                </c:pt>
                <c:pt idx="18" formatCode="0.0">
                  <c:v>-3.7</c:v>
                </c:pt>
                <c:pt idx="19" formatCode="0.0">
                  <c:v>-4.5999999999999996</c:v>
                </c:pt>
                <c:pt idx="20" formatCode="0.0">
                  <c:v>-4.3</c:v>
                </c:pt>
                <c:pt idx="21" formatCode="0.0">
                  <c:v>4.3</c:v>
                </c:pt>
                <c:pt idx="22" formatCode="0.0">
                  <c:v>-2</c:v>
                </c:pt>
                <c:pt idx="23" formatCode="#,##0.0">
                  <c:v>-2.4</c:v>
                </c:pt>
                <c:pt idx="24">
                  <c:v>-2.9</c:v>
                </c:pt>
              </c:numCache>
            </c:numRef>
          </c:val>
        </c:ser>
        <c:dLbls/>
        <c:gapWidth val="70"/>
        <c:overlap val="100"/>
        <c:axId val="112332800"/>
        <c:axId val="112334336"/>
      </c:barChart>
      <c:catAx>
        <c:axId val="112332800"/>
        <c:scaling>
          <c:orientation val="minMax"/>
        </c:scaling>
        <c:axPos val="b"/>
        <c:numFmt formatCode="General" sourceLinked="1"/>
        <c:tickLblPos val="low"/>
        <c:spPr>
          <a:ln w="280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94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hu-HU"/>
          </a:p>
        </c:txPr>
        <c:crossAx val="112334336"/>
        <c:crosses val="autoZero"/>
        <c:auto val="1"/>
        <c:lblAlgn val="ctr"/>
        <c:lblOffset val="100"/>
        <c:tickLblSkip val="1"/>
        <c:tickMarkSkip val="1"/>
      </c:catAx>
      <c:valAx>
        <c:axId val="112334336"/>
        <c:scaling>
          <c:orientation val="minMax"/>
          <c:min val="-12"/>
        </c:scaling>
        <c:axPos val="l"/>
        <c:numFmt formatCode="General" sourceLinked="1"/>
        <c:tickLblPos val="nextTo"/>
        <c:crossAx val="112332800"/>
        <c:crosses val="autoZero"/>
        <c:crossBetween val="between"/>
      </c:valAx>
      <c:spPr>
        <a:noFill/>
        <a:ln w="2247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34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>
        <c:manualLayout>
          <c:layoutTarget val="inner"/>
          <c:xMode val="edge"/>
          <c:yMode val="edge"/>
          <c:x val="6.3103624763440433E-2"/>
          <c:y val="8.425955035729063E-2"/>
          <c:w val="0.92270362647265214"/>
          <c:h val="0.64924169182148495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Lakosság állampapír állomány változása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Sheet1!$B$1:$AL$1</c:f>
              <c:strCache>
                <c:ptCount val="37"/>
                <c:pt idx="0">
                  <c:v>Dec-10</c:v>
                </c:pt>
                <c:pt idx="1">
                  <c:v>Jan-11</c:v>
                </c:pt>
                <c:pt idx="2">
                  <c:v>Feb-11</c:v>
                </c:pt>
                <c:pt idx="3">
                  <c:v>Mar-11</c:v>
                </c:pt>
                <c:pt idx="4">
                  <c:v>Apr-11</c:v>
                </c:pt>
                <c:pt idx="5">
                  <c:v>May-11</c:v>
                </c:pt>
                <c:pt idx="6">
                  <c:v>Jun-11</c:v>
                </c:pt>
                <c:pt idx="7">
                  <c:v>Jul-11</c:v>
                </c:pt>
                <c:pt idx="8">
                  <c:v>Aug-11</c:v>
                </c:pt>
                <c:pt idx="9">
                  <c:v>Sep-11</c:v>
                </c:pt>
                <c:pt idx="10">
                  <c:v>Oct-11</c:v>
                </c:pt>
                <c:pt idx="11">
                  <c:v>Nov-11</c:v>
                </c:pt>
                <c:pt idx="12">
                  <c:v>Dec-11</c:v>
                </c:pt>
                <c:pt idx="13">
                  <c:v>Jan-12</c:v>
                </c:pt>
                <c:pt idx="14">
                  <c:v>Feb-12</c:v>
                </c:pt>
                <c:pt idx="15">
                  <c:v>Mar-12</c:v>
                </c:pt>
                <c:pt idx="16">
                  <c:v>Apr-12</c:v>
                </c:pt>
                <c:pt idx="17">
                  <c:v>May-12</c:v>
                </c:pt>
                <c:pt idx="18">
                  <c:v>Jun-12</c:v>
                </c:pt>
                <c:pt idx="19">
                  <c:v>Jul-12</c:v>
                </c:pt>
                <c:pt idx="20">
                  <c:v>Aug-12</c:v>
                </c:pt>
                <c:pt idx="21">
                  <c:v>Sep-12</c:v>
                </c:pt>
                <c:pt idx="22">
                  <c:v>Oct-12</c:v>
                </c:pt>
                <c:pt idx="23">
                  <c:v>Nov-12</c:v>
                </c:pt>
                <c:pt idx="24">
                  <c:v>Dec-12</c:v>
                </c:pt>
                <c:pt idx="25">
                  <c:v>Jan-13</c:v>
                </c:pt>
                <c:pt idx="26">
                  <c:v>Feb-13</c:v>
                </c:pt>
                <c:pt idx="27">
                  <c:v>Mar-13</c:v>
                </c:pt>
                <c:pt idx="28">
                  <c:v>Apr-13</c:v>
                </c:pt>
                <c:pt idx="29">
                  <c:v>May-13</c:v>
                </c:pt>
                <c:pt idx="30">
                  <c:v>Jun-13</c:v>
                </c:pt>
                <c:pt idx="31">
                  <c:v>Jul-13</c:v>
                </c:pt>
                <c:pt idx="32">
                  <c:v>Aug-13</c:v>
                </c:pt>
                <c:pt idx="33">
                  <c:v>Sep-13</c:v>
                </c:pt>
                <c:pt idx="34">
                  <c:v>Oct-13</c:v>
                </c:pt>
                <c:pt idx="35">
                  <c:v>Nov-13</c:v>
                </c:pt>
                <c:pt idx="36">
                  <c:v>Dec-13</c:v>
                </c:pt>
              </c:strCache>
            </c:strRef>
          </c:cat>
          <c:val>
            <c:numRef>
              <c:f>Sheet1!$B$2:$AL$2</c:f>
              <c:numCache>
                <c:formatCode>#,##0</c:formatCode>
                <c:ptCount val="37"/>
                <c:pt idx="0">
                  <c:v>0</c:v>
                </c:pt>
                <c:pt idx="1">
                  <c:v>5.3839999999999009</c:v>
                </c:pt>
                <c:pt idx="2">
                  <c:v>6.2119999999999891</c:v>
                </c:pt>
                <c:pt idx="3">
                  <c:v>11.391000000000002</c:v>
                </c:pt>
                <c:pt idx="4">
                  <c:v>-2.69399999999996</c:v>
                </c:pt>
                <c:pt idx="5">
                  <c:v>10.144999999999982</c:v>
                </c:pt>
                <c:pt idx="6">
                  <c:v>3.6140000000000332</c:v>
                </c:pt>
                <c:pt idx="7">
                  <c:v>3.9390000000000778</c:v>
                </c:pt>
                <c:pt idx="8">
                  <c:v>4.8179999999999765</c:v>
                </c:pt>
                <c:pt idx="9">
                  <c:v>6.4719999999999924</c:v>
                </c:pt>
                <c:pt idx="10">
                  <c:v>16.599000000000046</c:v>
                </c:pt>
                <c:pt idx="11">
                  <c:v>30.080000000000027</c:v>
                </c:pt>
                <c:pt idx="12">
                  <c:v>34.406000000000056</c:v>
                </c:pt>
                <c:pt idx="13">
                  <c:v>35.423000000000009</c:v>
                </c:pt>
                <c:pt idx="14">
                  <c:v>68.721000000000004</c:v>
                </c:pt>
                <c:pt idx="15">
                  <c:v>96.38</c:v>
                </c:pt>
                <c:pt idx="16">
                  <c:v>144.721</c:v>
                </c:pt>
                <c:pt idx="17">
                  <c:v>179.58800000000062</c:v>
                </c:pt>
                <c:pt idx="18">
                  <c:v>204.30200000000067</c:v>
                </c:pt>
                <c:pt idx="19">
                  <c:v>276.12800000000004</c:v>
                </c:pt>
                <c:pt idx="20">
                  <c:v>311.99199999999803</c:v>
                </c:pt>
                <c:pt idx="21">
                  <c:v>348.77900000000011</c:v>
                </c:pt>
                <c:pt idx="22">
                  <c:v>394.36199999999963</c:v>
                </c:pt>
                <c:pt idx="23">
                  <c:v>455.41700000000003</c:v>
                </c:pt>
                <c:pt idx="24">
                  <c:v>530.81399999999996</c:v>
                </c:pt>
                <c:pt idx="25">
                  <c:v>598.28999999999985</c:v>
                </c:pt>
                <c:pt idx="26">
                  <c:v>649.45300000000009</c:v>
                </c:pt>
                <c:pt idx="27">
                  <c:v>720.41599999999949</c:v>
                </c:pt>
                <c:pt idx="28">
                  <c:v>800.20399999999984</c:v>
                </c:pt>
                <c:pt idx="29">
                  <c:v>824.89099999999996</c:v>
                </c:pt>
                <c:pt idx="30">
                  <c:v>864.72899999999993</c:v>
                </c:pt>
                <c:pt idx="31">
                  <c:v>965.14600000000007</c:v>
                </c:pt>
                <c:pt idx="32">
                  <c:v>1034.1559999999999</c:v>
                </c:pt>
                <c:pt idx="33">
                  <c:v>1156.22</c:v>
                </c:pt>
                <c:pt idx="34">
                  <c:v>1175.7709999999997</c:v>
                </c:pt>
                <c:pt idx="35">
                  <c:v>1217.924</c:v>
                </c:pt>
                <c:pt idx="36">
                  <c:v>1274.1239999999998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Lakossági bankbetét változás </c:v>
                </c:pt>
              </c:strCache>
            </c:strRef>
          </c:tx>
          <c:spPr>
            <a:ln w="34925">
              <a:solidFill>
                <a:srgbClr val="336699"/>
              </a:solidFill>
            </a:ln>
          </c:spPr>
          <c:marker>
            <c:symbol val="none"/>
          </c:marker>
          <c:cat>
            <c:strRef>
              <c:f>Sheet1!$B$1:$AL$1</c:f>
              <c:strCache>
                <c:ptCount val="37"/>
                <c:pt idx="0">
                  <c:v>Dec-10</c:v>
                </c:pt>
                <c:pt idx="1">
                  <c:v>Jan-11</c:v>
                </c:pt>
                <c:pt idx="2">
                  <c:v>Feb-11</c:v>
                </c:pt>
                <c:pt idx="3">
                  <c:v>Mar-11</c:v>
                </c:pt>
                <c:pt idx="4">
                  <c:v>Apr-11</c:v>
                </c:pt>
                <c:pt idx="5">
                  <c:v>May-11</c:v>
                </c:pt>
                <c:pt idx="6">
                  <c:v>Jun-11</c:v>
                </c:pt>
                <c:pt idx="7">
                  <c:v>Jul-11</c:v>
                </c:pt>
                <c:pt idx="8">
                  <c:v>Aug-11</c:v>
                </c:pt>
                <c:pt idx="9">
                  <c:v>Sep-11</c:v>
                </c:pt>
                <c:pt idx="10">
                  <c:v>Oct-11</c:v>
                </c:pt>
                <c:pt idx="11">
                  <c:v>Nov-11</c:v>
                </c:pt>
                <c:pt idx="12">
                  <c:v>Dec-11</c:v>
                </c:pt>
                <c:pt idx="13">
                  <c:v>Jan-12</c:v>
                </c:pt>
                <c:pt idx="14">
                  <c:v>Feb-12</c:v>
                </c:pt>
                <c:pt idx="15">
                  <c:v>Mar-12</c:v>
                </c:pt>
                <c:pt idx="16">
                  <c:v>Apr-12</c:v>
                </c:pt>
                <c:pt idx="17">
                  <c:v>May-12</c:v>
                </c:pt>
                <c:pt idx="18">
                  <c:v>Jun-12</c:v>
                </c:pt>
                <c:pt idx="19">
                  <c:v>Jul-12</c:v>
                </c:pt>
                <c:pt idx="20">
                  <c:v>Aug-12</c:v>
                </c:pt>
                <c:pt idx="21">
                  <c:v>Sep-12</c:v>
                </c:pt>
                <c:pt idx="22">
                  <c:v>Oct-12</c:v>
                </c:pt>
                <c:pt idx="23">
                  <c:v>Nov-12</c:v>
                </c:pt>
                <c:pt idx="24">
                  <c:v>Dec-12</c:v>
                </c:pt>
                <c:pt idx="25">
                  <c:v>Jan-13</c:v>
                </c:pt>
                <c:pt idx="26">
                  <c:v>Feb-13</c:v>
                </c:pt>
                <c:pt idx="27">
                  <c:v>Mar-13</c:v>
                </c:pt>
                <c:pt idx="28">
                  <c:v>Apr-13</c:v>
                </c:pt>
                <c:pt idx="29">
                  <c:v>May-13</c:v>
                </c:pt>
                <c:pt idx="30">
                  <c:v>Jun-13</c:v>
                </c:pt>
                <c:pt idx="31">
                  <c:v>Jul-13</c:v>
                </c:pt>
                <c:pt idx="32">
                  <c:v>Aug-13</c:v>
                </c:pt>
                <c:pt idx="33">
                  <c:v>Sep-13</c:v>
                </c:pt>
                <c:pt idx="34">
                  <c:v>Oct-13</c:v>
                </c:pt>
                <c:pt idx="35">
                  <c:v>Nov-13</c:v>
                </c:pt>
                <c:pt idx="36">
                  <c:v>Dec-13</c:v>
                </c:pt>
              </c:strCache>
            </c:strRef>
          </c:cat>
          <c:val>
            <c:numRef>
              <c:f>Sheet1!$B$3:$AL$3</c:f>
              <c:numCache>
                <c:formatCode>#,##0</c:formatCode>
                <c:ptCount val="37"/>
                <c:pt idx="0">
                  <c:v>0</c:v>
                </c:pt>
                <c:pt idx="1">
                  <c:v>-30.134127016999631</c:v>
                </c:pt>
                <c:pt idx="2">
                  <c:v>0.22255797800062282</c:v>
                </c:pt>
                <c:pt idx="3">
                  <c:v>-44.891460016999993</c:v>
                </c:pt>
                <c:pt idx="4">
                  <c:v>-64.068750000999557</c:v>
                </c:pt>
                <c:pt idx="5">
                  <c:v>-68.256605016999558</c:v>
                </c:pt>
                <c:pt idx="6">
                  <c:v>-18.639924031000191</c:v>
                </c:pt>
                <c:pt idx="7">
                  <c:v>53.604297968000495</c:v>
                </c:pt>
                <c:pt idx="8">
                  <c:v>113.92014799700064</c:v>
                </c:pt>
                <c:pt idx="9">
                  <c:v>244.82284497200089</c:v>
                </c:pt>
                <c:pt idx="10">
                  <c:v>327.46083397300026</c:v>
                </c:pt>
                <c:pt idx="11">
                  <c:v>314.71666497500064</c:v>
                </c:pt>
                <c:pt idx="12">
                  <c:v>416.36566997899899</c:v>
                </c:pt>
                <c:pt idx="13">
                  <c:v>153.37523599000002</c:v>
                </c:pt>
                <c:pt idx="14">
                  <c:v>114.26902297800009</c:v>
                </c:pt>
                <c:pt idx="15">
                  <c:v>165.62840497600064</c:v>
                </c:pt>
                <c:pt idx="16">
                  <c:v>146.51014999000017</c:v>
                </c:pt>
                <c:pt idx="17">
                  <c:v>179.6085329790003</c:v>
                </c:pt>
                <c:pt idx="18">
                  <c:v>162.60228099300002</c:v>
                </c:pt>
                <c:pt idx="19">
                  <c:v>126.39336498300059</c:v>
                </c:pt>
                <c:pt idx="20">
                  <c:v>158.92521598000027</c:v>
                </c:pt>
                <c:pt idx="21">
                  <c:v>142.27084896500037</c:v>
                </c:pt>
                <c:pt idx="22">
                  <c:v>278.29133098899655</c:v>
                </c:pt>
                <c:pt idx="23">
                  <c:v>198.56266197700006</c:v>
                </c:pt>
                <c:pt idx="24">
                  <c:v>321.25169696699885</c:v>
                </c:pt>
                <c:pt idx="25">
                  <c:v>325.81191497799796</c:v>
                </c:pt>
                <c:pt idx="26">
                  <c:v>307.50980295899899</c:v>
                </c:pt>
                <c:pt idx="27">
                  <c:v>255.21399698399998</c:v>
                </c:pt>
                <c:pt idx="28">
                  <c:v>111.59799698700077</c:v>
                </c:pt>
                <c:pt idx="29">
                  <c:v>5.5847779619998619</c:v>
                </c:pt>
                <c:pt idx="30">
                  <c:v>-51.09336403099951</c:v>
                </c:pt>
                <c:pt idx="31">
                  <c:v>-232.54807801500021</c:v>
                </c:pt>
                <c:pt idx="32">
                  <c:v>-342.57418501899969</c:v>
                </c:pt>
                <c:pt idx="33">
                  <c:v>-468.69719301999965</c:v>
                </c:pt>
                <c:pt idx="34">
                  <c:v>-458.02642201999964</c:v>
                </c:pt>
                <c:pt idx="35">
                  <c:v>-489.64840703400188</c:v>
                </c:pt>
                <c:pt idx="36">
                  <c:v>-429.7278210329996</c:v>
                </c:pt>
              </c:numCache>
            </c:numRef>
          </c:val>
        </c:ser>
        <c:dLbls/>
        <c:marker val="1"/>
        <c:axId val="113171840"/>
        <c:axId val="91894912"/>
      </c:lineChart>
      <c:catAx>
        <c:axId val="113171840"/>
        <c:scaling>
          <c:orientation val="minMax"/>
        </c:scaling>
        <c:axPos val="b"/>
        <c:numFmt formatCode="[$-409]dd\-mmm\-yy;@" sourceLinked="0"/>
        <c:tickLblPos val="low"/>
        <c:txPr>
          <a:bodyPr rot="-5400000" vert="horz"/>
          <a:lstStyle/>
          <a:p>
            <a:pPr>
              <a:defRPr sz="1000"/>
            </a:pPr>
            <a:endParaRPr lang="hu-HU"/>
          </a:p>
        </c:txPr>
        <c:crossAx val="91894912"/>
        <c:crosses val="autoZero"/>
        <c:auto val="1"/>
        <c:lblAlgn val="ctr"/>
        <c:lblOffset val="100"/>
        <c:tickLblSkip val="1"/>
      </c:catAx>
      <c:valAx>
        <c:axId val="91894912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0" vert="horz"/>
              <a:lstStyle/>
              <a:p>
                <a:pPr>
                  <a:defRPr lang="en-US" sz="1000" b="0" noProof="0"/>
                </a:pPr>
                <a:r>
                  <a:rPr lang="hu-HU" sz="1000" b="0" noProof="0" dirty="0" err="1" smtClean="0"/>
                  <a:t>mrd</a:t>
                </a:r>
                <a:r>
                  <a:rPr lang="en-US" sz="1000" b="0" noProof="0" dirty="0" smtClean="0"/>
                  <a:t> </a:t>
                </a:r>
                <a:r>
                  <a:rPr lang="hu-HU" sz="1000" b="0" baseline="0" noProof="0" dirty="0" smtClean="0"/>
                  <a:t>Ft</a:t>
                </a:r>
                <a:endParaRPr lang="en-US" sz="1000" b="0" noProof="0" dirty="0"/>
              </a:p>
            </c:rich>
          </c:tx>
          <c:layout>
            <c:manualLayout>
              <c:xMode val="edge"/>
              <c:yMode val="edge"/>
              <c:x val="9.3350264025744527E-3"/>
              <c:y val="1.8556580133071681E-3"/>
            </c:manualLayout>
          </c:layout>
        </c:title>
        <c:numFmt formatCode="#,##0" sourceLinked="1"/>
        <c:tickLblPos val="nextTo"/>
        <c:txPr>
          <a:bodyPr/>
          <a:lstStyle/>
          <a:p>
            <a:pPr>
              <a:defRPr sz="1050"/>
            </a:pPr>
            <a:endParaRPr lang="hu-HU"/>
          </a:p>
        </c:txPr>
        <c:crossAx val="113171840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7.1132250847991532E-2"/>
          <c:y val="0.9039903189051347"/>
          <c:w val="0.86330519306022013"/>
          <c:h val="8.9188546951573328E-2"/>
        </c:manualLayout>
      </c:layout>
      <c:txPr>
        <a:bodyPr/>
        <a:lstStyle/>
        <a:p>
          <a:pPr>
            <a:defRPr sz="1050"/>
          </a:pPr>
          <a:endParaRPr lang="hu-H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hu-H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>
        <c:manualLayout>
          <c:layoutTarget val="inner"/>
          <c:xMode val="edge"/>
          <c:yMode val="edge"/>
          <c:x val="6.7126736385143923E-2"/>
          <c:y val="2.2536076238442643E-2"/>
          <c:w val="0.92459636069971451"/>
          <c:h val="0.87026210050734076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Hazai banki hitel (Forint)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chemeClr val="bg1">
                  <a:lumMod val="50000"/>
                </a:schemeClr>
              </a:solidFill>
            </a:ln>
          </c:spPr>
          <c:cat>
            <c:strRef>
              <c:f>Sheet1!$B$1:$T$1</c:f>
              <c:strCach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strCache>
            </c:strRef>
          </c:cat>
          <c:val>
            <c:numRef>
              <c:f>Sheet1!$B$2:$T$2</c:f>
              <c:numCache>
                <c:formatCode>#,##0.0</c:formatCode>
                <c:ptCount val="19"/>
                <c:pt idx="0">
                  <c:v>1</c:v>
                </c:pt>
                <c:pt idx="1">
                  <c:v>810.08100000000002</c:v>
                </c:pt>
                <c:pt idx="2">
                  <c:v>1140.7360000000001</c:v>
                </c:pt>
                <c:pt idx="3">
                  <c:v>1452.33</c:v>
                </c:pt>
                <c:pt idx="4">
                  <c:v>1571.586</c:v>
                </c:pt>
                <c:pt idx="5">
                  <c:v>1865.9780000000001</c:v>
                </c:pt>
                <c:pt idx="6">
                  <c:v>2232.1530000000002</c:v>
                </c:pt>
                <c:pt idx="7">
                  <c:v>2542.02</c:v>
                </c:pt>
                <c:pt idx="8">
                  <c:v>2662.53</c:v>
                </c:pt>
                <c:pt idx="9">
                  <c:v>2770.6259999999997</c:v>
                </c:pt>
                <c:pt idx="10">
                  <c:v>2892.1190000000001</c:v>
                </c:pt>
                <c:pt idx="11">
                  <c:v>3252.8096</c:v>
                </c:pt>
                <c:pt idx="12">
                  <c:v>3463.6527340000002</c:v>
                </c:pt>
                <c:pt idx="13">
                  <c:v>3885.0311630000106</c:v>
                </c:pt>
                <c:pt idx="14">
                  <c:v>3363.2344889999904</c:v>
                </c:pt>
                <c:pt idx="15">
                  <c:v>3215.8592600000002</c:v>
                </c:pt>
                <c:pt idx="16">
                  <c:v>3133.8807000000002</c:v>
                </c:pt>
                <c:pt idx="17">
                  <c:v>3106.00936</c:v>
                </c:pt>
                <c:pt idx="18">
                  <c:v>3362.4210200000002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Hazai banki hitel (Deviza; nagyrészt Euro)</c:v>
                </c:pt>
              </c:strCache>
            </c:strRef>
          </c:tx>
          <c:spPr>
            <a:solidFill>
              <a:srgbClr val="336699"/>
            </a:solidFill>
            <a:ln w="12700">
              <a:solidFill>
                <a:srgbClr val="336699"/>
              </a:solidFill>
            </a:ln>
          </c:spPr>
          <c:cat>
            <c:strRef>
              <c:f>Sheet1!$B$1:$T$1</c:f>
              <c:strCach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strCache>
            </c:strRef>
          </c:cat>
          <c:val>
            <c:numRef>
              <c:f>Sheet1!$B$3:$T$3</c:f>
              <c:numCache>
                <c:formatCode>#,##0.0</c:formatCode>
                <c:ptCount val="19"/>
                <c:pt idx="0">
                  <c:v>1</c:v>
                </c:pt>
                <c:pt idx="1">
                  <c:v>277.82100000000003</c:v>
                </c:pt>
                <c:pt idx="2">
                  <c:v>484.6</c:v>
                </c:pt>
                <c:pt idx="3">
                  <c:v>635.83999999999946</c:v>
                </c:pt>
                <c:pt idx="4">
                  <c:v>735.98700000000008</c:v>
                </c:pt>
                <c:pt idx="5">
                  <c:v>1152.4150000000011</c:v>
                </c:pt>
                <c:pt idx="6">
                  <c:v>1214.74</c:v>
                </c:pt>
                <c:pt idx="7">
                  <c:v>1293.2910000000002</c:v>
                </c:pt>
                <c:pt idx="8">
                  <c:v>1571.076</c:v>
                </c:pt>
                <c:pt idx="9">
                  <c:v>2047.8439999999998</c:v>
                </c:pt>
                <c:pt idx="10">
                  <c:v>2453.4530000000022</c:v>
                </c:pt>
                <c:pt idx="11">
                  <c:v>3286.8612790000002</c:v>
                </c:pt>
                <c:pt idx="12">
                  <c:v>3445.3443670000001</c:v>
                </c:pt>
                <c:pt idx="13">
                  <c:v>3908.9811530000106</c:v>
                </c:pt>
                <c:pt idx="14">
                  <c:v>4435.5769410000003</c:v>
                </c:pt>
                <c:pt idx="15">
                  <c:v>4375.4016200000024</c:v>
                </c:pt>
                <c:pt idx="16">
                  <c:v>4598.0632600000044</c:v>
                </c:pt>
                <c:pt idx="17">
                  <c:v>3814.9938999999999</c:v>
                </c:pt>
                <c:pt idx="18">
                  <c:v>3323.5742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Külföldi banki hitel (Deviza; nagyrészt Euro)</c:v>
                </c:pt>
              </c:strCache>
            </c:strRef>
          </c:tx>
          <c:spPr>
            <a:solidFill>
              <a:srgbClr val="C00000"/>
            </a:solidFill>
            <a:ln w="12700">
              <a:solidFill>
                <a:srgbClr val="C00000"/>
              </a:solidFill>
            </a:ln>
          </c:spPr>
          <c:cat>
            <c:strRef>
              <c:f>Sheet1!$B$1:$T$1</c:f>
              <c:strCach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strCache>
            </c:strRef>
          </c:cat>
          <c:val>
            <c:numRef>
              <c:f>Sheet1!$B$4:$T$4</c:f>
              <c:numCache>
                <c:formatCode>#,##0.0</c:formatCode>
                <c:ptCount val="19"/>
                <c:pt idx="0">
                  <c:v>603.94330000000002</c:v>
                </c:pt>
                <c:pt idx="1">
                  <c:v>754.48440000000005</c:v>
                </c:pt>
                <c:pt idx="2">
                  <c:v>833.72349999999994</c:v>
                </c:pt>
                <c:pt idx="3">
                  <c:v>1041.1138999999998</c:v>
                </c:pt>
                <c:pt idx="4">
                  <c:v>1336.3688</c:v>
                </c:pt>
                <c:pt idx="5">
                  <c:v>1831.9099000000001</c:v>
                </c:pt>
                <c:pt idx="6">
                  <c:v>1989.6655000000001</c:v>
                </c:pt>
                <c:pt idx="7">
                  <c:v>1485.0230999999999</c:v>
                </c:pt>
                <c:pt idx="8">
                  <c:v>1809.613399999995</c:v>
                </c:pt>
                <c:pt idx="9">
                  <c:v>3152.4760734850001</c:v>
                </c:pt>
                <c:pt idx="10">
                  <c:v>3777.4698574859999</c:v>
                </c:pt>
                <c:pt idx="11">
                  <c:v>4205.2900596600002</c:v>
                </c:pt>
                <c:pt idx="12">
                  <c:v>5261.5611584280014</c:v>
                </c:pt>
                <c:pt idx="13">
                  <c:v>4286.5374232676104</c:v>
                </c:pt>
                <c:pt idx="14">
                  <c:v>4767.9515524523704</c:v>
                </c:pt>
                <c:pt idx="15">
                  <c:v>5180.8460084471044</c:v>
                </c:pt>
                <c:pt idx="16">
                  <c:v>5442.1812291620417</c:v>
                </c:pt>
                <c:pt idx="17">
                  <c:v>4624.7392264370892</c:v>
                </c:pt>
                <c:pt idx="18">
                  <c:v>4762.1763453289896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Anyavállalati hitel (Deviza; nagyrészt Euro)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c:spPr>
          <c:cat>
            <c:strRef>
              <c:f>Sheet1!$B$1:$T$1</c:f>
              <c:strCache>
                <c:ptCount val="1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</c:strCache>
            </c:strRef>
          </c:cat>
          <c:val>
            <c:numRef>
              <c:f>Sheet1!$B$5:$T$5</c:f>
              <c:numCache>
                <c:formatCode>#,##0.0</c:formatCode>
                <c:ptCount val="19"/>
                <c:pt idx="0">
                  <c:v>144.3725</c:v>
                </c:pt>
                <c:pt idx="1">
                  <c:v>307.89769999999999</c:v>
                </c:pt>
                <c:pt idx="2">
                  <c:v>456.49220000000003</c:v>
                </c:pt>
                <c:pt idx="3">
                  <c:v>620.2124</c:v>
                </c:pt>
                <c:pt idx="4">
                  <c:v>844.95799999999747</c:v>
                </c:pt>
                <c:pt idx="5">
                  <c:v>856.77100000000053</c:v>
                </c:pt>
                <c:pt idx="6">
                  <c:v>1309.7795000000001</c:v>
                </c:pt>
                <c:pt idx="7">
                  <c:v>1479.1420999999998</c:v>
                </c:pt>
                <c:pt idx="8">
                  <c:v>2136.6673999999998</c:v>
                </c:pt>
                <c:pt idx="9">
                  <c:v>1984.6637000019998</c:v>
                </c:pt>
                <c:pt idx="10">
                  <c:v>2240.136500002</c:v>
                </c:pt>
                <c:pt idx="11">
                  <c:v>3038.8693950020001</c:v>
                </c:pt>
                <c:pt idx="12">
                  <c:v>3913.3886450019904</c:v>
                </c:pt>
                <c:pt idx="13">
                  <c:v>6264.1674877364285</c:v>
                </c:pt>
                <c:pt idx="14">
                  <c:v>8379.067083530841</c:v>
                </c:pt>
                <c:pt idx="15">
                  <c:v>8414.7321609019909</c:v>
                </c:pt>
                <c:pt idx="16">
                  <c:v>9110.3136664881476</c:v>
                </c:pt>
                <c:pt idx="17">
                  <c:v>8216.8850912851358</c:v>
                </c:pt>
                <c:pt idx="18">
                  <c:v>9145.6414688517361</c:v>
                </c:pt>
              </c:numCache>
            </c:numRef>
          </c:val>
        </c:ser>
        <c:dLbls/>
        <c:gapWidth val="60"/>
        <c:overlap val="100"/>
        <c:axId val="119230464"/>
        <c:axId val="119173120"/>
      </c:barChart>
      <c:catAx>
        <c:axId val="1192304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119173120"/>
        <c:crosses val="autoZero"/>
        <c:auto val="1"/>
        <c:lblAlgn val="ctr"/>
        <c:lblOffset val="100"/>
      </c:catAx>
      <c:valAx>
        <c:axId val="11917312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#,##0" sourceLinked="0"/>
        <c:tickLblPos val="nextTo"/>
        <c:spPr>
          <a:ln>
            <a:noFill/>
          </a:ln>
        </c:spPr>
        <c:txPr>
          <a:bodyPr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hu-HU"/>
          </a:p>
        </c:txPr>
        <c:crossAx val="11923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378884633065492E-2"/>
          <c:y val="5.692885975632337E-2"/>
          <c:w val="0.39717277485674768"/>
          <c:h val="0.27766770770325938"/>
        </c:manualLayout>
      </c:layout>
      <c:spPr>
        <a:solidFill>
          <a:schemeClr val="bg1"/>
        </a:solidFill>
        <a:ln w="6350">
          <a:noFill/>
        </a:ln>
      </c:spPr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hu-H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800"/>
      </a:pPr>
      <a:endParaRPr lang="hu-H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0.39287</cdr:x>
      <cdr:y>0.2093</cdr:y>
    </cdr:from>
    <cdr:to>
      <cdr:x>0.55845</cdr:x>
      <cdr:y>0.29069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75384" y="648072"/>
          <a:ext cx="1296144" cy="252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u-HU" sz="1000" b="1" noProof="0" dirty="0" smtClean="0">
              <a:latin typeface="Arial" pitchFamily="34" charset="0"/>
              <a:cs typeface="Arial" pitchFamily="34" charset="0"/>
            </a:rPr>
            <a:t>Végtörlesztés (2)</a:t>
          </a:r>
          <a:endParaRPr lang="en-US" sz="1000" b="1" noProof="0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000" b="1" noProof="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0.37797</cdr:x>
      <cdr:y>0.35099</cdr:y>
    </cdr:from>
    <cdr:to>
      <cdr:x>0.40695</cdr:x>
      <cdr:y>0.56119</cdr:y>
    </cdr:to>
    <cdr:sp macro="" textlink="">
      <cdr:nvSpPr>
        <cdr:cNvPr id="3" name="Oval 2"/>
        <cdr:cNvSpPr/>
      </cdr:nvSpPr>
      <cdr:spPr bwMode="auto">
        <a:xfrm xmlns:a="http://schemas.openxmlformats.org/drawingml/2006/main" rot="19516621">
          <a:off x="2958685" y="1086790"/>
          <a:ext cx="226897" cy="65084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0.4149</cdr:x>
      <cdr:y>0.2944</cdr:y>
    </cdr:from>
    <cdr:to>
      <cdr:x>0.46618</cdr:x>
      <cdr:y>0.42206</cdr:y>
    </cdr:to>
    <cdr:sp macro="" textlink="">
      <cdr:nvSpPr>
        <cdr:cNvPr id="5" name="Straight Arrow Connector 4"/>
        <cdr:cNvSpPr/>
      </cdr:nvSpPr>
      <cdr:spPr bwMode="auto">
        <a:xfrm xmlns:a="http://schemas.openxmlformats.org/drawingml/2006/main" flipH="1">
          <a:off x="3247774" y="911571"/>
          <a:ext cx="401415" cy="395280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0.19182</cdr:x>
      <cdr:y>0.42878</cdr:y>
    </cdr:from>
    <cdr:to>
      <cdr:x>0.39334</cdr:x>
      <cdr:y>0.53899</cdr:y>
    </cdr:to>
    <cdr:sp macro="" textlink="">
      <cdr:nvSpPr>
        <cdr:cNvPr id="7" name="Oval 6"/>
        <cdr:cNvSpPr/>
      </cdr:nvSpPr>
      <cdr:spPr bwMode="auto">
        <a:xfrm xmlns:a="http://schemas.openxmlformats.org/drawingml/2006/main" rot="4186871">
          <a:off x="2119689" y="709532"/>
          <a:ext cx="341267" cy="157749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0.13675</cdr:x>
      <cdr:y>0.08511</cdr:y>
    </cdr:from>
    <cdr:to>
      <cdr:x>0.40207</cdr:x>
      <cdr:y>0.1665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070467" y="263530"/>
          <a:ext cx="2076925" cy="252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pPr algn="ctr"/>
          <a:r>
            <a:rPr lang="hu-HU" sz="1000" b="1" noProof="0" dirty="0" smtClean="0">
              <a:latin typeface="Arial" pitchFamily="34" charset="0"/>
              <a:cs typeface="Arial" pitchFamily="34" charset="0"/>
            </a:rPr>
            <a:t>Óvatossági megfontolások </a:t>
          </a:r>
          <a:r>
            <a:rPr lang="en-US" sz="1000" b="1" dirty="0" smtClean="0">
              <a:latin typeface="Arial" pitchFamily="34" charset="0"/>
              <a:cs typeface="Arial" pitchFamily="34" charset="0"/>
            </a:rPr>
            <a:t>(1)</a:t>
          </a:r>
          <a:endParaRPr lang="en-US" sz="1000" b="1" noProof="0" dirty="0" smtClean="0">
            <a:latin typeface="Arial" pitchFamily="34" charset="0"/>
            <a:cs typeface="Arial" pitchFamily="34" charset="0"/>
          </a:endParaRPr>
        </a:p>
        <a:p xmlns:a="http://schemas.openxmlformats.org/drawingml/2006/main">
          <a:r>
            <a:rPr lang="hu-HU" sz="1000" b="1" noProof="0" dirty="0" smtClean="0">
              <a:latin typeface="Arial" pitchFamily="34" charset="0"/>
              <a:cs typeface="Arial" pitchFamily="34" charset="0"/>
            </a:rPr>
            <a:t> </a:t>
          </a:r>
          <a:endParaRPr lang="en-US" sz="1000" b="1" noProof="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0.31624</cdr:x>
      <cdr:y>0.19149</cdr:y>
    </cdr:from>
    <cdr:to>
      <cdr:x>0.34188</cdr:x>
      <cdr:y>0.3617</cdr:y>
    </cdr:to>
    <cdr:sp macro="" textlink="">
      <cdr:nvSpPr>
        <cdr:cNvPr id="10" name="Straight Arrow Connector 9"/>
        <cdr:cNvSpPr/>
      </cdr:nvSpPr>
      <cdr:spPr bwMode="auto">
        <a:xfrm xmlns:a="http://schemas.openxmlformats.org/drawingml/2006/main">
          <a:off x="2664297" y="648072"/>
          <a:ext cx="216023" cy="576063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0.57685</cdr:x>
      <cdr:y>0.06977</cdr:y>
    </cdr:from>
    <cdr:to>
      <cdr:x>0.89309</cdr:x>
      <cdr:y>0.15487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515544" y="216024"/>
          <a:ext cx="2475499" cy="26349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pPr algn="ctr"/>
          <a:r>
            <a:rPr lang="hu-HU" sz="1000" b="1" noProof="0" dirty="0" smtClean="0">
              <a:latin typeface="Arial" pitchFamily="34" charset="0"/>
              <a:cs typeface="Arial" pitchFamily="34" charset="0"/>
            </a:rPr>
            <a:t>Monetáris lazítás + </a:t>
          </a:r>
          <a:r>
            <a:rPr lang="en-US" sz="1000" b="1" noProof="0" dirty="0" smtClean="0">
              <a:latin typeface="Arial" pitchFamily="34" charset="0"/>
              <a:cs typeface="Arial" pitchFamily="34" charset="0"/>
            </a:rPr>
            <a:t>ÁKK</a:t>
          </a:r>
          <a:r>
            <a:rPr lang="hu-HU" sz="1000" b="1" noProof="0" dirty="0" smtClean="0">
              <a:latin typeface="Arial" pitchFamily="34" charset="0"/>
              <a:cs typeface="Arial" pitchFamily="34" charset="0"/>
            </a:rPr>
            <a:t> kampány</a:t>
          </a:r>
          <a:r>
            <a:rPr lang="en-US" sz="1000" b="1" noProof="0" dirty="0" smtClean="0">
              <a:latin typeface="Arial" pitchFamily="34" charset="0"/>
              <a:cs typeface="Arial" pitchFamily="34" charset="0"/>
            </a:rPr>
            <a:t> (3)</a:t>
          </a:r>
        </a:p>
        <a:p xmlns:a="http://schemas.openxmlformats.org/drawingml/2006/main">
          <a:endParaRPr lang="en-US" sz="1000" b="1" noProof="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0.5105</cdr:x>
      <cdr:y>0.22799</cdr:y>
    </cdr:from>
    <cdr:to>
      <cdr:x>0.9943</cdr:x>
      <cdr:y>0.37025</cdr:y>
    </cdr:to>
    <cdr:sp macro="" textlink="">
      <cdr:nvSpPr>
        <cdr:cNvPr id="12" name="Oval 11"/>
        <cdr:cNvSpPr/>
      </cdr:nvSpPr>
      <cdr:spPr bwMode="auto">
        <a:xfrm xmlns:a="http://schemas.openxmlformats.org/drawingml/2006/main" rot="15081629">
          <a:off x="5669485" y="-967393"/>
          <a:ext cx="440472" cy="378715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endParaRPr lang="hu-HU"/>
        </a:p>
      </cdr:txBody>
    </cdr:sp>
  </cdr:relSizeAnchor>
  <cdr:relSizeAnchor xmlns:cdr="http://schemas.openxmlformats.org/drawingml/2006/chartDrawing">
    <cdr:from>
      <cdr:x>0.74359</cdr:x>
      <cdr:y>0.12766</cdr:y>
    </cdr:from>
    <cdr:to>
      <cdr:x>0.76068</cdr:x>
      <cdr:y>0.19149</cdr:y>
    </cdr:to>
    <cdr:sp macro="" textlink="">
      <cdr:nvSpPr>
        <cdr:cNvPr id="13" name="Straight Arrow Connector 12"/>
        <cdr:cNvSpPr/>
      </cdr:nvSpPr>
      <cdr:spPr bwMode="auto">
        <a:xfrm xmlns:a="http://schemas.openxmlformats.org/drawingml/2006/main">
          <a:off x="6264696" y="432049"/>
          <a:ext cx="144016" cy="216024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E6E6E6"/>
        </a:solidFill>
        <a:ln xmlns:a="http://schemas.openxmlformats.org/drawingml/2006/main" w="9525" cap="flat" cmpd="sng" algn="ctr">
          <a:solidFill>
            <a:srgbClr val="000000"/>
          </a:solidFill>
          <a:prstDash val="solid"/>
          <a:round/>
          <a:headEnd type="none" w="med" len="med"/>
          <a:tailEnd type="arrow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  <a:ea typeface="ＭＳ Ｐゴシック"/>
            </a:defRPr>
          </a:lvl1pPr>
          <a:lvl2pPr marL="457200" indent="0">
            <a:defRPr sz="1100">
              <a:latin typeface="Arial"/>
              <a:ea typeface="ＭＳ Ｐゴシック"/>
            </a:defRPr>
          </a:lvl2pPr>
          <a:lvl3pPr marL="914400" indent="0">
            <a:defRPr sz="1100">
              <a:latin typeface="Arial"/>
              <a:ea typeface="ＭＳ Ｐゴシック"/>
            </a:defRPr>
          </a:lvl3pPr>
          <a:lvl4pPr marL="1371600" indent="0">
            <a:defRPr sz="1100">
              <a:latin typeface="Arial"/>
              <a:ea typeface="ＭＳ Ｐゴシック"/>
            </a:defRPr>
          </a:lvl4pPr>
          <a:lvl5pPr marL="1828800" indent="0">
            <a:defRPr sz="1100">
              <a:latin typeface="Arial"/>
              <a:ea typeface="ＭＳ Ｐゴシック"/>
            </a:defRPr>
          </a:lvl5pPr>
          <a:lvl6pPr marL="2286000" indent="0">
            <a:defRPr sz="1100">
              <a:latin typeface="Arial"/>
              <a:ea typeface="ＭＳ Ｐゴシック"/>
            </a:defRPr>
          </a:lvl6pPr>
          <a:lvl7pPr marL="2743200" indent="0">
            <a:defRPr sz="1100">
              <a:latin typeface="Arial"/>
              <a:ea typeface="ＭＳ Ｐゴシック"/>
            </a:defRPr>
          </a:lvl7pPr>
          <a:lvl8pPr marL="3200400" indent="0">
            <a:defRPr sz="1100">
              <a:latin typeface="Arial"/>
              <a:ea typeface="ＭＳ Ｐゴシック"/>
            </a:defRPr>
          </a:lvl8pPr>
          <a:lvl9pPr marL="3657600" indent="0">
            <a:defRPr sz="1100">
              <a:latin typeface="Arial"/>
              <a:ea typeface="ＭＳ Ｐゴシック"/>
            </a:defRPr>
          </a:lvl9pPr>
        </a:lstStyle>
        <a:p xmlns:a="http://schemas.openxmlformats.org/drawingml/2006/main">
          <a:endParaRPr lang="hu-H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3D7F2-CA19-4376-AB01-724C37CBF982}" type="datetimeFigureOut">
              <a:rPr lang="hu-HU" smtClean="0"/>
              <a:pPr/>
              <a:t>2014.09.11.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BB3F8-8B61-4117-AF7A-2D70D6C8863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4920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8B08A-6662-4FA4-8CA2-E2FE685D54D6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5518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F407E-1F11-46C2-A0DB-7B128732E527}" type="slidenum">
              <a:rPr lang="en-US" smtClean="0">
                <a:ea typeface="ＭＳ Ｐゴシック"/>
                <a:cs typeface="ＭＳ Ｐゴシック"/>
              </a:rPr>
              <a:pPr/>
              <a:t>19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7949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u-HU" sz="1000" dirty="0" err="1" smtClean="0"/>
              <a:t>Page</a:t>
            </a:r>
            <a:r>
              <a:rPr lang="hu-HU" sz="1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fld id="{C0A554E3-1AA4-46AC-B822-621B5B1E8BBB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/>
              <a:t>20</a:t>
            </a:fld>
            <a:endParaRPr lang="hu-HU" sz="1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hu-HU" dirty="0" smtClean="0"/>
              <a:t>Printed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fld id="{4665657E-2E20-4006-9379-388C03E83B96}" type="datetime2">
              <a:rPr lang="en-GB" smtClean="0"/>
              <a:pPr/>
              <a:t>Thursday, 11 September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8121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D1457-ED7F-4F8E-8CC5-B2C4B303B87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940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hu-HU" sz="1000" smtClean="0">
                <a:solidFill>
                  <a:prstClr val="black"/>
                </a:solidFill>
              </a:rPr>
              <a:t>Page</a:t>
            </a:r>
            <a:r>
              <a:rPr lang="hu-HU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fld id="{C0A554E3-1AA4-46AC-B822-621B5B1E8BBB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22</a:t>
            </a:fld>
            <a:endParaRPr lang="hu-HU" smtClean="0">
              <a:solidFill>
                <a:prstClr val="black"/>
              </a:solidFill>
              <a:latin typeface="Times New Roman" pitchFamily="18" charset="0"/>
            </a:endParaRPr>
          </a:p>
          <a:p>
            <a:r>
              <a:rPr lang="hu-HU" smtClean="0">
                <a:solidFill>
                  <a:prstClr val="black"/>
                </a:solidFill>
              </a:rPr>
              <a:t>Printed at </a:t>
            </a:r>
            <a:fld id="{4665657E-2E20-4006-9379-388C03E83B96}" type="datetime2">
              <a:rPr lang="en-GB" smtClean="0">
                <a:solidFill>
                  <a:prstClr val="black"/>
                </a:solidFill>
              </a:rPr>
              <a:pPr/>
              <a:t>Thursday, 11 September 2014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51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:\NKE_SIRH_KSI\Social_Media\Koncepcio_prezi\NKE_emblema_fekete_CMY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113" y="2130425"/>
            <a:ext cx="4687887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Csoportba foglalás 14"/>
          <p:cNvGrpSpPr>
            <a:grpSpLocks/>
          </p:cNvGrpSpPr>
          <p:nvPr/>
        </p:nvGrpSpPr>
        <p:grpSpPr bwMode="auto">
          <a:xfrm>
            <a:off x="201613" y="0"/>
            <a:ext cx="247650" cy="6858000"/>
            <a:chOff x="107505" y="0"/>
            <a:chExt cx="248374" cy="6858001"/>
          </a:xfrm>
        </p:grpSpPr>
        <p:pic>
          <p:nvPicPr>
            <p:cNvPr id="6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Egyenes összekötő 18"/>
          <p:cNvCxnSpPr/>
          <p:nvPr/>
        </p:nvCxnSpPr>
        <p:spPr>
          <a:xfrm>
            <a:off x="3603625" y="6353175"/>
            <a:ext cx="1936750" cy="0"/>
          </a:xfrm>
          <a:prstGeom prst="line">
            <a:avLst/>
          </a:prstGeom>
          <a:ln>
            <a:solidFill>
              <a:srgbClr val="CEA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0713" y="161925"/>
            <a:ext cx="19446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27AF9-AA03-4DCA-AA41-1E596F6F38E6}" type="datetimeFigureOut">
              <a:rPr lang="hu-HU" smtClean="0"/>
              <a:pPr/>
              <a:t>2014.09.11.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ACECF4-0C38-4377-92EF-52D86E2334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25" y="0"/>
            <a:ext cx="7670800" cy="906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39825" y="1200150"/>
            <a:ext cx="7670800" cy="4802188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CC797-BB26-484C-A948-D10CAF155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27AF9-AA03-4DCA-AA41-1E596F6F38E6}" type="datetimeFigureOut">
              <a:rPr lang="hu-HU" smtClean="0"/>
              <a:pPr/>
              <a:t>2014.09.11.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ACECF4-0C38-4377-92EF-52D86E2334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E27AF9-AA03-4DCA-AA41-1E596F6F38E6}" type="datetimeFigureOut">
              <a:rPr lang="hu-HU" smtClean="0"/>
              <a:pPr/>
              <a:t>2014.09.11.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ACECF4-0C38-4377-92EF-52D86E23341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:\NKE_SIRH_KSI\Social_Media\Koncepcio_prezi\NKE_emblema_fekete_CMY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6113" y="2130425"/>
            <a:ext cx="4687887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8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grpSp>
        <p:nvGrpSpPr>
          <p:cNvPr id="1029" name="Csoportba foglalás 14"/>
          <p:cNvGrpSpPr>
            <a:grpSpLocks/>
          </p:cNvGrpSpPr>
          <p:nvPr/>
        </p:nvGrpSpPr>
        <p:grpSpPr bwMode="auto">
          <a:xfrm>
            <a:off x="201613" y="0"/>
            <a:ext cx="247650" cy="6858000"/>
            <a:chOff x="107505" y="0"/>
            <a:chExt cx="248374" cy="6858001"/>
          </a:xfrm>
        </p:grpSpPr>
        <p:pic>
          <p:nvPicPr>
            <p:cNvPr id="103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5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Szövegdoboz 15"/>
          <p:cNvSpPr txBox="1"/>
          <p:nvPr/>
        </p:nvSpPr>
        <p:spPr>
          <a:xfrm>
            <a:off x="3643313" y="6353175"/>
            <a:ext cx="1649412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dirty="0">
                <a:solidFill>
                  <a:srgbClr val="CEA60D"/>
                </a:solidFill>
                <a:latin typeface="+mj-lt"/>
              </a:rPr>
              <a:t>Budapest, 2013.01.16</a:t>
            </a:r>
            <a:endParaRPr lang="hu-HU" sz="1600" dirty="0">
              <a:solidFill>
                <a:srgbClr val="CEA60D"/>
              </a:solidFill>
              <a:latin typeface="+mj-lt"/>
            </a:endParaRPr>
          </a:p>
        </p:txBody>
      </p:sp>
      <p:cxnSp>
        <p:nvCxnSpPr>
          <p:cNvPr id="19" name="Egyenes összekötő 18"/>
          <p:cNvCxnSpPr/>
          <p:nvPr/>
        </p:nvCxnSpPr>
        <p:spPr>
          <a:xfrm>
            <a:off x="3603625" y="6353175"/>
            <a:ext cx="1936750" cy="0"/>
          </a:xfrm>
          <a:prstGeom prst="line">
            <a:avLst/>
          </a:prstGeom>
          <a:ln>
            <a:solidFill>
              <a:srgbClr val="CEA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3043238" y="6073775"/>
            <a:ext cx="30575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 dirty="0">
                <a:solidFill>
                  <a:srgbClr val="CEA60D"/>
                </a:solidFill>
                <a:latin typeface="+mj-lt"/>
              </a:rPr>
              <a:t>Készítette: Kommunikációs és Sajtóosztály</a:t>
            </a:r>
            <a:endParaRPr lang="hu-HU" sz="1600" dirty="0">
              <a:solidFill>
                <a:srgbClr val="CEA60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641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0D0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0D0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0D0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0D0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entnercsaba.com/" TargetMode="External"/><Relationship Id="rId4" Type="http://schemas.openxmlformats.org/officeDocument/2006/relationships/hyperlink" Target="mailto:Lentner.Csaba@uni-nke.h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ntnercsaba.com/" TargetMode="External"/><Relationship Id="rId2" Type="http://schemas.openxmlformats.org/officeDocument/2006/relationships/hyperlink" Target="mailto:Lentner.Csaba@uni-nke.h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soar.info/ssoar/handle/document/21599" TargetMode="External"/><Relationship Id="rId5" Type="http://schemas.openxmlformats.org/officeDocument/2006/relationships/hyperlink" Target="http://www.asz.hu/public-finance-quarterly/2010/volume-lv2010-third-issue/pfq-10-3.pdf" TargetMode="External"/><Relationship Id="rId4" Type="http://schemas.openxmlformats.org/officeDocument/2006/relationships/hyperlink" Target="http://www.ssoar.info/ssoar/handle/document/2166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lentner.csaba@uni-nke.hu" TargetMode="External"/><Relationship Id="rId2" Type="http://schemas.openxmlformats.org/officeDocument/2006/relationships/hyperlink" Target="http://www.lentnercsaba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m.mtmt.hu/search/slist.php?lang=0&amp;AuthorID=1000840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69165" y="4035325"/>
            <a:ext cx="2554963" cy="2555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254001"/>
          </a:xfrm>
        </p:spPr>
        <p:txBody>
          <a:bodyPr/>
          <a:lstStyle/>
          <a:p>
            <a:pPr algn="ctr"/>
            <a:r>
              <a:rPr lang="hu-HU" sz="3200" dirty="0" smtClean="0"/>
              <a:t>Magyarország és az Európai Unió közpénzügyi kapcsolatai </a:t>
            </a:r>
            <a:r>
              <a:rPr lang="hu-HU" dirty="0" smtClean="0"/>
              <a:t>– </a:t>
            </a:r>
            <a:r>
              <a:rPr lang="hu-HU" sz="2400" dirty="0" smtClean="0"/>
              <a:t>költségvetési és monetáris perspektívák</a:t>
            </a:r>
            <a:endParaRPr lang="hu-HU" sz="2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2708920"/>
            <a:ext cx="7416824" cy="1956420"/>
          </a:xfrm>
        </p:spPr>
        <p:txBody>
          <a:bodyPr/>
          <a:lstStyle/>
          <a:p>
            <a:r>
              <a:rPr lang="hu-HU" sz="2000" b="1" dirty="0"/>
              <a:t>Prof. Dr. </a:t>
            </a:r>
            <a:r>
              <a:rPr lang="hu-HU" sz="2000" b="1" dirty="0" smtClean="0"/>
              <a:t>LENTNER CSABA egyetemi tanár, tanszékvezető</a:t>
            </a:r>
            <a:endParaRPr lang="hu-HU" sz="2000" b="1" dirty="0"/>
          </a:p>
          <a:p>
            <a:r>
              <a:rPr lang="hu-HU" sz="2000" b="1" dirty="0" smtClean="0"/>
              <a:t>Nemzeti Közszolgálati Egyetem, Közpénzügyi Tanszék </a:t>
            </a:r>
            <a:endParaRPr lang="hu-HU" sz="2000" b="1" dirty="0"/>
          </a:p>
          <a:p>
            <a:r>
              <a:rPr lang="hu-HU" sz="1600" b="1" dirty="0" err="1">
                <a:hlinkClick r:id="rId4"/>
              </a:rPr>
              <a:t>Lentner.Csaba</a:t>
            </a:r>
            <a:r>
              <a:rPr lang="hu-HU" sz="1600" b="1" dirty="0">
                <a:hlinkClick r:id="rId4"/>
              </a:rPr>
              <a:t>@</a:t>
            </a:r>
            <a:r>
              <a:rPr lang="hu-HU" sz="1600" b="1" dirty="0" err="1">
                <a:hlinkClick r:id="rId4"/>
              </a:rPr>
              <a:t>uni-nke.hu</a:t>
            </a:r>
            <a:endParaRPr lang="hu-HU" sz="1600" b="1" dirty="0"/>
          </a:p>
          <a:p>
            <a:r>
              <a:rPr lang="hu-HU" sz="1600" b="1" dirty="0" err="1" smtClean="0">
                <a:hlinkClick r:id="rId5"/>
              </a:rPr>
              <a:t>www.lentnercsaba.com</a:t>
            </a:r>
            <a:endParaRPr lang="hu-HU" sz="1600" b="1" dirty="0" smtClean="0"/>
          </a:p>
          <a:p>
            <a:r>
              <a:rPr lang="hu-HU" sz="1600" b="1" u="sng" dirty="0" smtClean="0"/>
              <a:t>Adatok forrása</a:t>
            </a:r>
            <a:r>
              <a:rPr lang="hu-HU" sz="1600" b="1" dirty="0" smtClean="0"/>
              <a:t>: MNB, Saját kutatások</a:t>
            </a:r>
            <a:endParaRPr lang="hu-HU" sz="1600" b="1" dirty="0"/>
          </a:p>
          <a:p>
            <a:r>
              <a:rPr lang="hu-HU" sz="1600" b="1" dirty="0" smtClean="0"/>
              <a:t>EUROSTAT, Bankszövetség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xmlns="" val="9650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/>
          <a:lstStyle/>
          <a:p>
            <a:pPr algn="ctr"/>
            <a:r>
              <a:rPr lang="hu-HU" sz="3200" b="1" dirty="0" err="1" smtClean="0"/>
              <a:t>Unorthodox</a:t>
            </a:r>
            <a:r>
              <a:rPr lang="hu-HU" sz="3200" b="1" dirty="0" smtClean="0"/>
              <a:t> (Magyar) Monetáris Politika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992888" cy="37444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3 </a:t>
            </a:r>
            <a:r>
              <a:rPr lang="hu-HU" sz="2200" dirty="0" smtClean="0"/>
              <a:t>mandátum: Árstabilitás, Pénzügyi stabilitás, Növekedés támogatás (rásegítés a gazdaságpolitikára)</a:t>
            </a:r>
            <a:endParaRPr lang="hu-H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Növekedési Hitelprogram (</a:t>
            </a:r>
            <a:r>
              <a:rPr lang="hu-HU" sz="2200" dirty="0" err="1" smtClean="0"/>
              <a:t>like</a:t>
            </a:r>
            <a:r>
              <a:rPr lang="hu-HU" sz="2200" dirty="0" smtClean="0"/>
              <a:t> </a:t>
            </a:r>
            <a:r>
              <a:rPr lang="hu-HU" sz="2200" dirty="0" err="1" smtClean="0"/>
              <a:t>BoA</a:t>
            </a:r>
            <a:r>
              <a:rPr lang="hu-HU" sz="2200" dirty="0" smtClean="0"/>
              <a:t>)</a:t>
            </a:r>
            <a:endParaRPr lang="hu-H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Konzervatív devizatartalékolás </a:t>
            </a:r>
            <a:endParaRPr lang="hu-H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L</a:t>
            </a:r>
            <a:r>
              <a:rPr lang="hu-HU" sz="2200" dirty="0" smtClean="0"/>
              <a:t>aza monetáris kondíciók (kamatvágások, hitelexpanzió)</a:t>
            </a:r>
            <a:endParaRPr lang="hu-H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Mikro- és makro </a:t>
            </a:r>
            <a:r>
              <a:rPr lang="hu-HU" sz="2200" dirty="0" err="1" smtClean="0"/>
              <a:t>prudenciális</a:t>
            </a:r>
            <a:r>
              <a:rPr lang="hu-HU" sz="2200" dirty="0" smtClean="0"/>
              <a:t> felügyelet integrálása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40866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hu-HU" sz="2800" b="1" dirty="0" smtClean="0"/>
              <a:t>Államadósság/GDP 2010-2013 közötti mozgása</a:t>
            </a:r>
            <a:endParaRPr lang="hu-HU" sz="28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29626"/>
            <a:ext cx="5552122" cy="354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958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/>
          <a:lstStyle/>
          <a:p>
            <a:r>
              <a:rPr lang="hu-HU" sz="2800" b="1" dirty="0" smtClean="0"/>
              <a:t>Államadósság/GDP</a:t>
            </a:r>
            <a:r>
              <a:rPr lang="hu-HU" sz="2800" b="1" dirty="0"/>
              <a:t> </a:t>
            </a:r>
            <a:r>
              <a:rPr lang="hu-HU" sz="2800" b="1" dirty="0" smtClean="0"/>
              <a:t>„dinamika” 2010-2013 között, Vö. magyar és mediterrán adatokat</a:t>
            </a:r>
            <a:endParaRPr lang="hu-HU" sz="28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1"/>
            <a:ext cx="5480114" cy="36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49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r>
              <a:rPr lang="hu-HU" sz="3600" b="1" dirty="0" smtClean="0"/>
              <a:t>Kikerültünk a túlzott deficit eljárásból, 2013</a:t>
            </a:r>
            <a:endParaRPr lang="hu-HU" sz="3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9"/>
            <a:ext cx="5398803" cy="339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52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/>
          <a:lstStyle/>
          <a:p>
            <a:r>
              <a:rPr lang="hu-HU" sz="2800" b="1" dirty="0" smtClean="0"/>
              <a:t>Magyar reformok és innovációk, majd a következő ábrában a további kihívásokról</a:t>
            </a:r>
            <a:br>
              <a:rPr lang="hu-HU" sz="2800" b="1" dirty="0" smtClean="0"/>
            </a:br>
            <a:r>
              <a:rPr lang="hu-HU" sz="3200" b="1" dirty="0"/>
              <a:t/>
            </a:r>
            <a:br>
              <a:rPr lang="hu-HU" sz="3200" b="1" dirty="0"/>
            </a:br>
            <a:r>
              <a:rPr lang="hu-HU" sz="3200" b="1" dirty="0" smtClean="0"/>
              <a:t/>
            </a:r>
            <a:br>
              <a:rPr lang="hu-HU" sz="3200" b="1" dirty="0" smtClean="0"/>
            </a:br>
            <a:endParaRPr lang="hu-HU" sz="3200" dirty="0"/>
          </a:p>
        </p:txBody>
      </p:sp>
      <p:pic>
        <p:nvPicPr>
          <p:cNvPr id="6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52" y="1733550"/>
            <a:ext cx="898366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63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772400" cy="1470025"/>
          </a:xfrm>
        </p:spPr>
        <p:txBody>
          <a:bodyPr/>
          <a:lstStyle/>
          <a:p>
            <a:r>
              <a:rPr lang="hu-HU" b="1" dirty="0" err="1"/>
              <a:t>Challenges</a:t>
            </a:r>
            <a:r>
              <a:rPr lang="hu-HU" b="1" dirty="0"/>
              <a:t> and </a:t>
            </a:r>
            <a:r>
              <a:rPr lang="hu-HU" b="1" dirty="0" err="1" smtClean="0"/>
              <a:t>Contraints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 </a:t>
            </a:r>
            <a:endParaRPr lang="hu-HU" dirty="0"/>
          </a:p>
        </p:txBody>
      </p:sp>
      <p:pic>
        <p:nvPicPr>
          <p:cNvPr id="5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75" y="1268413"/>
            <a:ext cx="8253413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50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2400" cy="2162671"/>
          </a:xfrm>
        </p:spPr>
        <p:txBody>
          <a:bodyPr/>
          <a:lstStyle/>
          <a:p>
            <a:pPr algn="ctr"/>
            <a:r>
              <a:rPr lang="hu-HU" b="1" dirty="0" smtClean="0"/>
              <a:t>Bővebben a magyar </a:t>
            </a:r>
            <a:r>
              <a:rPr lang="hu-HU" b="1" dirty="0" err="1" smtClean="0"/>
              <a:t>unorthodoxiákról</a:t>
            </a:r>
            <a:r>
              <a:rPr lang="hu-HU" dirty="0">
                <a:cs typeface="Arial" pitchFamily="34" charset="0"/>
              </a:rPr>
              <a:t/>
            </a:r>
            <a:br>
              <a:rPr lang="hu-HU" dirty="0">
                <a:cs typeface="Arial" pitchFamily="34" charset="0"/>
              </a:rPr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827584" y="256490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err="1">
                <a:hlinkClick r:id="rId2"/>
              </a:rPr>
              <a:t>Contact</a:t>
            </a:r>
            <a:r>
              <a:rPr lang="hu-HU" sz="1400" dirty="0">
                <a:hlinkClick r:id="rId2"/>
              </a:rPr>
              <a:t>: </a:t>
            </a:r>
            <a:r>
              <a:rPr lang="hu-HU" sz="1400" dirty="0" err="1">
                <a:hlinkClick r:id="rId2"/>
              </a:rPr>
              <a:t>Lentner.Csaba</a:t>
            </a:r>
            <a:r>
              <a:rPr lang="hu-HU" sz="1400" dirty="0">
                <a:hlinkClick r:id="rId2"/>
              </a:rPr>
              <a:t>@</a:t>
            </a:r>
            <a:r>
              <a:rPr lang="hu-HU" sz="1400" dirty="0" err="1">
                <a:hlinkClick r:id="rId2"/>
              </a:rPr>
              <a:t>uni-nke.hu</a:t>
            </a:r>
            <a:endParaRPr lang="hu-HU" sz="1400" dirty="0"/>
          </a:p>
          <a:p>
            <a:r>
              <a:rPr lang="hu-HU" sz="1400" dirty="0" err="1">
                <a:hlinkClick r:id="rId3"/>
              </a:rPr>
              <a:t>www.lentnercsaba.com</a:t>
            </a:r>
            <a:endParaRPr lang="hu-HU" sz="1400" dirty="0"/>
          </a:p>
          <a:p>
            <a:r>
              <a:rPr lang="hu-HU" sz="2000" b="1" u="sng" dirty="0" err="1"/>
              <a:t>Studies</a:t>
            </a:r>
            <a:r>
              <a:rPr lang="hu-HU" sz="2000" b="1" u="sng" dirty="0"/>
              <a:t> </a:t>
            </a:r>
            <a:r>
              <a:rPr lang="hu-HU" sz="2000" b="1" u="sng" dirty="0" err="1"/>
              <a:t>about</a:t>
            </a:r>
            <a:r>
              <a:rPr lang="hu-HU" sz="2000" b="1" u="sng" dirty="0"/>
              <a:t> </a:t>
            </a:r>
            <a:r>
              <a:rPr lang="hu-HU" sz="2000" b="1" u="sng" dirty="0" err="1"/>
              <a:t>Hungarian</a:t>
            </a:r>
            <a:r>
              <a:rPr lang="hu-HU" sz="2000" b="1" u="sng" dirty="0"/>
              <a:t> </a:t>
            </a:r>
            <a:r>
              <a:rPr lang="hu-HU" sz="2000" b="1" u="sng" dirty="0" err="1"/>
              <a:t>Reforms</a:t>
            </a:r>
            <a:r>
              <a:rPr lang="hu-HU" sz="2000" b="1" u="sng" dirty="0"/>
              <a:t> </a:t>
            </a:r>
            <a:r>
              <a:rPr lang="hu-HU" sz="2000" b="1" u="sng" dirty="0" err="1"/>
              <a:t>by</a:t>
            </a:r>
            <a:r>
              <a:rPr lang="hu-HU" sz="2000" b="1" u="sng" dirty="0"/>
              <a:t> Prof. Dr. LENTNER, </a:t>
            </a:r>
            <a:r>
              <a:rPr lang="hu-HU" sz="2000" b="1" u="sng" dirty="0" err="1"/>
              <a:t>Cs</a:t>
            </a:r>
            <a:r>
              <a:rPr lang="hu-HU" sz="2000" b="1" u="sng" dirty="0"/>
              <a:t>.</a:t>
            </a:r>
          </a:p>
          <a:p>
            <a:r>
              <a:rPr lang="hu-HU" sz="1400" b="1" dirty="0"/>
              <a:t>HISTORIC AND SCIENTIFIC OVERVIEW OF STATE ROLE IN</a:t>
            </a:r>
            <a:r>
              <a:rPr lang="hu-HU" sz="1400" dirty="0"/>
              <a:t> </a:t>
            </a:r>
            <a:r>
              <a:rPr lang="hu-HU" sz="1400" b="1" dirty="0"/>
              <a:t>ECONOMIC POLICIES - PRESENTED THROUGH THE EXAMPLE OF HUNGARY </a:t>
            </a:r>
            <a:r>
              <a:rPr lang="hu-HU" sz="1400" b="1" dirty="0" err="1"/>
              <a:t>In</a:t>
            </a:r>
            <a:r>
              <a:rPr lang="hu-HU" sz="1400" b="1" dirty="0"/>
              <a:t>. </a:t>
            </a:r>
            <a:r>
              <a:rPr lang="hu-HU" sz="1400" b="1" dirty="0" err="1"/>
              <a:t>Visznik</a:t>
            </a:r>
            <a:r>
              <a:rPr lang="hu-HU" sz="1400" b="1" dirty="0"/>
              <a:t>, </a:t>
            </a:r>
            <a:r>
              <a:rPr lang="hu-HU" sz="1400" b="1" dirty="0" err="1"/>
              <a:t>Ukraine</a:t>
            </a:r>
            <a:r>
              <a:rPr lang="hu-HU" sz="1400" b="1" dirty="0"/>
              <a:t>, </a:t>
            </a:r>
            <a:r>
              <a:rPr lang="hu-HU" sz="1400" b="1" dirty="0" err="1"/>
              <a:t>Kiyv</a:t>
            </a:r>
            <a:r>
              <a:rPr lang="hu-HU" sz="1400" b="1" dirty="0"/>
              <a:t>, </a:t>
            </a:r>
            <a:r>
              <a:rPr lang="hu-HU" sz="1400" dirty="0"/>
              <a:t>УДК 378:811.111 (073), </a:t>
            </a:r>
            <a:r>
              <a:rPr lang="hu-HU" sz="1400" dirty="0" err="1"/>
              <a:t>core.kmi.open.ac.uk</a:t>
            </a:r>
            <a:r>
              <a:rPr lang="hu-HU" sz="1400" dirty="0"/>
              <a:t>/</a:t>
            </a:r>
            <a:r>
              <a:rPr lang="hu-HU" sz="1400" dirty="0" err="1"/>
              <a:t>download</a:t>
            </a:r>
            <a:r>
              <a:rPr lang="hu-HU" sz="1400" dirty="0"/>
              <a:t>/</a:t>
            </a:r>
            <a:r>
              <a:rPr lang="hu-HU" sz="1400" dirty="0" err="1"/>
              <a:t>pdf</a:t>
            </a:r>
            <a:r>
              <a:rPr lang="hu-HU" sz="1400" dirty="0"/>
              <a:t>/18209.pdf‎</a:t>
            </a:r>
          </a:p>
          <a:p>
            <a:r>
              <a:rPr lang="hu-HU" sz="1400" dirty="0"/>
              <a:t>Hungary </a:t>
            </a:r>
            <a:r>
              <a:rPr lang="hu-HU" sz="1400" dirty="0" err="1"/>
              <a:t>in</a:t>
            </a:r>
            <a:r>
              <a:rPr lang="hu-HU" sz="1400" dirty="0"/>
              <a:t> 2025, </a:t>
            </a:r>
            <a:r>
              <a:rPr lang="hu-HU" sz="1400" dirty="0" err="1"/>
              <a:t>In</a:t>
            </a:r>
            <a:r>
              <a:rPr lang="hu-HU" sz="1400" dirty="0"/>
              <a:t>. World </a:t>
            </a:r>
            <a:r>
              <a:rPr lang="hu-HU" sz="1400" dirty="0" err="1"/>
              <a:t>Futures</a:t>
            </a:r>
            <a:r>
              <a:rPr lang="hu-HU" sz="1400" dirty="0"/>
              <a:t> </a:t>
            </a:r>
            <a:r>
              <a:rPr lang="hu-HU" sz="1400" dirty="0" err="1"/>
              <a:t>Studies</a:t>
            </a:r>
            <a:r>
              <a:rPr lang="hu-HU" sz="1400" dirty="0"/>
              <a:t>, Vol.35 No. 3-4 </a:t>
            </a:r>
            <a:r>
              <a:rPr lang="hu-HU" sz="1400" dirty="0">
                <a:hlinkClick r:id="rId4"/>
              </a:rPr>
              <a:t>http://www.ssoar.info/ssoar/handle/document/21669</a:t>
            </a:r>
            <a:endParaRPr lang="hu-HU" sz="1400" dirty="0"/>
          </a:p>
          <a:p>
            <a:r>
              <a:rPr lang="hu-HU" sz="1400" dirty="0"/>
              <a:t>A </a:t>
            </a:r>
            <a:r>
              <a:rPr lang="hu-HU" sz="1400" dirty="0" err="1"/>
              <a:t>Few</a:t>
            </a:r>
            <a:r>
              <a:rPr lang="hu-HU" sz="1400" dirty="0"/>
              <a:t> </a:t>
            </a:r>
            <a:r>
              <a:rPr lang="hu-HU" sz="1400" dirty="0" err="1"/>
              <a:t>Historic</a:t>
            </a:r>
            <a:r>
              <a:rPr lang="hu-HU" sz="1400" dirty="0"/>
              <a:t> and International </a:t>
            </a:r>
            <a:r>
              <a:rPr lang="hu-HU" sz="1400" dirty="0" err="1"/>
              <a:t>Aspects</a:t>
            </a:r>
            <a:r>
              <a:rPr lang="hu-HU" sz="1400" dirty="0"/>
              <a:t> of </a:t>
            </a:r>
            <a:r>
              <a:rPr lang="hu-HU" sz="1400" dirty="0" err="1"/>
              <a:t>the</a:t>
            </a:r>
            <a:r>
              <a:rPr lang="hu-HU" sz="1400" dirty="0"/>
              <a:t> </a:t>
            </a:r>
            <a:r>
              <a:rPr lang="hu-HU" sz="1400" dirty="0" err="1"/>
              <a:t>Hungarian</a:t>
            </a:r>
            <a:r>
              <a:rPr lang="hu-HU" sz="1400" dirty="0"/>
              <a:t> </a:t>
            </a:r>
            <a:r>
              <a:rPr lang="hu-HU" sz="1400" dirty="0" err="1"/>
              <a:t>Economic</a:t>
            </a:r>
            <a:r>
              <a:rPr lang="hu-HU" sz="1400" dirty="0"/>
              <a:t> </a:t>
            </a:r>
            <a:r>
              <a:rPr lang="hu-HU" sz="1400" dirty="0" err="1"/>
              <a:t>Crisis</a:t>
            </a:r>
            <a:r>
              <a:rPr lang="hu-HU" sz="1400" dirty="0"/>
              <a:t> and </a:t>
            </a:r>
            <a:r>
              <a:rPr lang="hu-HU" sz="1400" dirty="0" err="1"/>
              <a:t>Crisis</a:t>
            </a:r>
            <a:r>
              <a:rPr lang="hu-HU" sz="1400" dirty="0"/>
              <a:t> </a:t>
            </a:r>
            <a:r>
              <a:rPr lang="hu-HU" sz="1400" dirty="0" err="1"/>
              <a:t>Managent</a:t>
            </a:r>
            <a:r>
              <a:rPr lang="hu-HU" sz="1400" dirty="0"/>
              <a:t>, </a:t>
            </a:r>
            <a:r>
              <a:rPr lang="hu-HU" sz="1400" dirty="0" err="1"/>
              <a:t>In</a:t>
            </a:r>
            <a:r>
              <a:rPr lang="hu-HU" sz="1400" dirty="0"/>
              <a:t>. Public </a:t>
            </a:r>
            <a:r>
              <a:rPr lang="hu-HU" sz="1400" dirty="0" err="1"/>
              <a:t>Finance</a:t>
            </a:r>
            <a:r>
              <a:rPr lang="hu-HU" sz="1400" dirty="0"/>
              <a:t> </a:t>
            </a:r>
            <a:r>
              <a:rPr lang="hu-HU" sz="1400" dirty="0" err="1"/>
              <a:t>Quaterly</a:t>
            </a:r>
            <a:r>
              <a:rPr lang="hu-HU" sz="1400" dirty="0"/>
              <a:t>, </a:t>
            </a:r>
            <a:r>
              <a:rPr lang="hu-HU" sz="1400" dirty="0" err="1"/>
              <a:t>Vol</a:t>
            </a:r>
            <a:r>
              <a:rPr lang="hu-HU" sz="1400" dirty="0"/>
              <a:t>. LV No. 3. pp. 561-585, Hungary, </a:t>
            </a:r>
            <a:r>
              <a:rPr lang="hu-HU" sz="1400" dirty="0" err="1"/>
              <a:t>State</a:t>
            </a:r>
            <a:r>
              <a:rPr lang="hu-HU" sz="1400" dirty="0"/>
              <a:t> Audit Office </a:t>
            </a:r>
            <a:r>
              <a:rPr lang="hu-HU" sz="1400" dirty="0">
                <a:hlinkClick r:id="rId5"/>
              </a:rPr>
              <a:t>http://www.asz.hu/public-finance-quarterly/2010/volume-lv2010-third-issue/pfq-10-3.pdf</a:t>
            </a:r>
            <a:endParaRPr lang="hu-HU" sz="1400" dirty="0"/>
          </a:p>
          <a:p>
            <a:r>
              <a:rPr lang="hu-HU" sz="1400" dirty="0"/>
              <a:t>The </a:t>
            </a:r>
            <a:r>
              <a:rPr lang="hu-HU" sz="1400" dirty="0" err="1"/>
              <a:t>Competitiviness</a:t>
            </a:r>
            <a:r>
              <a:rPr lang="hu-HU" sz="1400" dirty="0"/>
              <a:t> of </a:t>
            </a:r>
            <a:r>
              <a:rPr lang="hu-HU" sz="1400" dirty="0" err="1"/>
              <a:t>Hungarian</a:t>
            </a:r>
            <a:r>
              <a:rPr lang="hu-HU" sz="1400" dirty="0"/>
              <a:t> University </a:t>
            </a:r>
            <a:r>
              <a:rPr lang="hu-HU" sz="1400" dirty="0" err="1"/>
              <a:t>Based</a:t>
            </a:r>
            <a:r>
              <a:rPr lang="hu-HU" sz="1400" dirty="0"/>
              <a:t> </a:t>
            </a:r>
            <a:r>
              <a:rPr lang="hu-HU" sz="1400" dirty="0" err="1"/>
              <a:t>Knowledge</a:t>
            </a:r>
            <a:r>
              <a:rPr lang="hu-HU" sz="1400" dirty="0"/>
              <a:t> </a:t>
            </a:r>
            <a:r>
              <a:rPr lang="hu-HU" sz="1400" dirty="0" err="1"/>
              <a:t>Centres</a:t>
            </a:r>
            <a:r>
              <a:rPr lang="hu-HU" sz="1400" dirty="0"/>
              <a:t> </a:t>
            </a:r>
            <a:r>
              <a:rPr lang="hu-HU" sz="1400" dirty="0" err="1"/>
              <a:t>in</a:t>
            </a:r>
            <a:r>
              <a:rPr lang="hu-HU" sz="1400" dirty="0"/>
              <a:t> European </a:t>
            </a:r>
            <a:r>
              <a:rPr lang="hu-HU" sz="1400" dirty="0" err="1"/>
              <a:t>Economic</a:t>
            </a:r>
            <a:r>
              <a:rPr lang="hu-HU" sz="1400" dirty="0"/>
              <a:t> and </a:t>
            </a:r>
            <a:r>
              <a:rPr lang="hu-HU" sz="1400" dirty="0" err="1"/>
              <a:t>Higher</a:t>
            </a:r>
            <a:r>
              <a:rPr lang="hu-HU" sz="1400" dirty="0"/>
              <a:t> Education </a:t>
            </a:r>
            <a:r>
              <a:rPr lang="hu-HU" sz="1400" dirty="0" err="1"/>
              <a:t>Area</a:t>
            </a:r>
            <a:r>
              <a:rPr lang="hu-HU" sz="1400" dirty="0"/>
              <a:t> </a:t>
            </a:r>
            <a:r>
              <a:rPr lang="hu-HU" sz="1400" dirty="0" err="1"/>
              <a:t>In</a:t>
            </a:r>
            <a:r>
              <a:rPr lang="hu-HU" sz="1400" dirty="0"/>
              <a:t>. </a:t>
            </a:r>
            <a:r>
              <a:rPr lang="hu-HU" sz="1400" dirty="0" err="1"/>
              <a:t>Transformations</a:t>
            </a:r>
            <a:r>
              <a:rPr lang="hu-HU" sz="1400" dirty="0"/>
              <a:t> </a:t>
            </a:r>
            <a:r>
              <a:rPr lang="hu-HU" sz="1400" dirty="0" err="1"/>
              <a:t>in</a:t>
            </a:r>
            <a:r>
              <a:rPr lang="hu-HU" sz="1400" dirty="0"/>
              <a:t> Business and </a:t>
            </a:r>
            <a:r>
              <a:rPr lang="hu-HU" sz="1400" dirty="0" err="1"/>
              <a:t>Economics</a:t>
            </a:r>
            <a:r>
              <a:rPr lang="hu-HU" sz="1400" dirty="0"/>
              <a:t>, </a:t>
            </a:r>
            <a:r>
              <a:rPr lang="hu-HU" sz="1400" dirty="0" err="1"/>
              <a:t>Vol</a:t>
            </a:r>
            <a:r>
              <a:rPr lang="hu-HU" sz="1400" dirty="0"/>
              <a:t>. 6 No. 2 pp. 87-99. </a:t>
            </a:r>
            <a:r>
              <a:rPr lang="hu-HU" sz="1400" dirty="0" err="1"/>
              <a:t>Lithuania</a:t>
            </a:r>
            <a:r>
              <a:rPr lang="hu-HU" sz="1400" dirty="0"/>
              <a:t> </a:t>
            </a:r>
            <a:r>
              <a:rPr lang="hu-HU" sz="1400" dirty="0">
                <a:hlinkClick r:id="rId6"/>
              </a:rPr>
              <a:t>http://</a:t>
            </a:r>
            <a:r>
              <a:rPr lang="hu-HU" sz="1400" dirty="0" smtClean="0">
                <a:hlinkClick r:id="rId6"/>
              </a:rPr>
              <a:t>www.ssoar.info/ssoar/handle/document/21599</a:t>
            </a:r>
            <a:endParaRPr lang="hu-HU" sz="1400" dirty="0" smtClean="0"/>
          </a:p>
          <a:p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xmlns="" val="38091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496" y="3843796"/>
            <a:ext cx="3204000" cy="196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73112"/>
            <a:ext cx="8820472" cy="21967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1200" b="1" dirty="0" smtClean="0"/>
              <a:t>Kínai lassulás kockázata és a </a:t>
            </a:r>
            <a:r>
              <a:rPr lang="en-US" sz="1200" b="1" dirty="0" smtClean="0"/>
              <a:t>Fed</a:t>
            </a:r>
            <a:r>
              <a:rPr lang="hu-HU" sz="1200" b="1" dirty="0" err="1" smtClean="0"/>
              <a:t>-tapering</a:t>
            </a:r>
            <a:r>
              <a:rPr lang="hu-HU" sz="1200" b="1" dirty="0" smtClean="0"/>
              <a:t> súlyosan érintette azon feltörekvő piacokat, ahol</a:t>
            </a:r>
            <a:r>
              <a:rPr lang="en-US" sz="1200" b="1" dirty="0" smtClean="0"/>
              <a:t>:</a:t>
            </a:r>
          </a:p>
          <a:p>
            <a:pPr marL="355442" indent="-17772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1200" b="1" dirty="0" smtClean="0"/>
              <a:t>a külső sérülékenység</a:t>
            </a:r>
            <a:r>
              <a:rPr lang="en-US" sz="1200" b="1" dirty="0" smtClean="0"/>
              <a:t>, </a:t>
            </a:r>
            <a:r>
              <a:rPr lang="hu-HU" sz="1200" b="1" dirty="0" smtClean="0"/>
              <a:t>a politikai kockázat</a:t>
            </a:r>
            <a:r>
              <a:rPr lang="en-US" sz="1200" b="1" dirty="0" smtClean="0"/>
              <a:t>, </a:t>
            </a:r>
            <a:r>
              <a:rPr lang="hu-HU" sz="1200" b="1" dirty="0" smtClean="0"/>
              <a:t>ill. a monetáris lazítási ciklus és/vagy az intézményi hitelesség kérdéses</a:t>
            </a:r>
            <a:endParaRPr lang="en-US" sz="1200" b="1" dirty="0" smtClean="0"/>
          </a:p>
          <a:p>
            <a:pPr marL="355442" indent="-17772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1200" b="1" dirty="0" smtClean="0"/>
              <a:t>Kikényszerített kamatemelések </a:t>
            </a:r>
            <a:r>
              <a:rPr lang="en-US" sz="1200" b="1" dirty="0" smtClean="0"/>
              <a:t>(TK, RSA, IND)</a:t>
            </a:r>
          </a:p>
          <a:p>
            <a:pPr marL="355442" indent="-17772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hu-HU" sz="1200" b="1" dirty="0" smtClean="0"/>
              <a:t>Év elejétől 12 </a:t>
            </a:r>
            <a:r>
              <a:rPr lang="hu-HU" sz="1200" b="1" dirty="0" err="1" smtClean="0"/>
              <a:t>mrd</a:t>
            </a:r>
            <a:r>
              <a:rPr lang="hu-HU" sz="1200" b="1" dirty="0" smtClean="0"/>
              <a:t> USD-t vontak ki feltörekvő piaci kötvényalapokból → nyomás a helyi devizákon</a:t>
            </a:r>
            <a:endParaRPr lang="en-US" sz="12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1200" b="1" dirty="0" smtClean="0"/>
              <a:t>Óvatos befektető pozicionálás és kockázatkerülés vélhetően lassan fordul</a:t>
            </a:r>
            <a:endParaRPr lang="en-US" sz="1200" b="1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200" b="1" dirty="0" smtClean="0"/>
              <a:t>USA javuló makro adatai vélhetően további lassításra sarkalják a </a:t>
            </a:r>
            <a:r>
              <a:rPr lang="hu-HU" sz="1200" b="1" dirty="0" err="1" smtClean="0"/>
              <a:t>Fed-et</a:t>
            </a:r>
            <a:endParaRPr lang="hu-HU" sz="1200" b="1" dirty="0" smtClean="0"/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200" b="1" dirty="0" err="1" smtClean="0"/>
              <a:t>Mo</a:t>
            </a:r>
            <a:r>
              <a:rPr lang="hu-HU" sz="1200" b="1" dirty="0" smtClean="0"/>
              <a:t>. egyensúlyi mutatói sokat javultak, de a magas eladósodottság és a régiós konfliktus miatt a HUF alulteljesített, probléma az EU-orosz konfliktus</a:t>
            </a:r>
            <a:endParaRPr lang="en-US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02B72-DBBB-4E80-8DE0-141C92B711C8}" type="slidenum">
              <a:rPr lang="en-US" u="none" smtClean="0"/>
              <a:pPr>
                <a:defRPr/>
              </a:pPr>
              <a:t>17</a:t>
            </a:fld>
            <a:endParaRPr lang="en-US" u="none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358906"/>
            <a:ext cx="3312368" cy="245844"/>
          </a:xfrm>
          <a:prstGeom prst="rect">
            <a:avLst/>
          </a:prstGeom>
          <a:solidFill>
            <a:srgbClr val="FF0000"/>
          </a:solidFill>
        </p:spPr>
        <p:txBody>
          <a:bodyPr wrap="square" lIns="91060" tIns="45533" rIns="91060" bIns="45533">
            <a:spAutoFit/>
          </a:bodyPr>
          <a:lstStyle/>
          <a:p>
            <a:pPr algn="ctr" defTabSz="911226">
              <a:defRPr/>
            </a:pPr>
            <a:r>
              <a:rPr lang="hu-HU" sz="1000" b="1" dirty="0" smtClean="0">
                <a:solidFill>
                  <a:srgbClr val="FFFFFF"/>
                </a:solidFill>
                <a:latin typeface="Arial"/>
              </a:rPr>
              <a:t>Deviza árfolyamok YTD alakulása </a:t>
            </a:r>
            <a:r>
              <a:rPr lang="hu-HU" sz="800" b="1" dirty="0" smtClean="0">
                <a:solidFill>
                  <a:srgbClr val="FFFFFF"/>
                </a:solidFill>
                <a:latin typeface="Arial"/>
              </a:rPr>
              <a:t>(/EUR)</a:t>
            </a:r>
            <a:r>
              <a:rPr lang="hu-HU" sz="1000" b="1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5616" y="3358900"/>
            <a:ext cx="3312368" cy="273630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36" tIns="45569" rIns="91136" bIns="45569" numCol="1" rtlCol="0" anchor="t" anchorCtr="0" compatLnSpc="1">
            <a:prstTxWarp prst="textNoShape">
              <a:avLst/>
            </a:prstTxWarp>
          </a:bodyPr>
          <a:lstStyle/>
          <a:p>
            <a:pPr defTabSz="911389" eaLnBrk="0" hangingPunct="0"/>
            <a:endParaRPr lang="en-US" sz="800" dirty="0">
              <a:solidFill>
                <a:srgbClr val="000000"/>
              </a:solidFill>
              <a:latin typeface="Arial"/>
              <a:cs typeface="Osaka" pitchFamily="1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3357012"/>
            <a:ext cx="3240360" cy="253643"/>
          </a:xfrm>
          <a:prstGeom prst="rect">
            <a:avLst/>
          </a:prstGeom>
          <a:solidFill>
            <a:srgbClr val="FF0000"/>
          </a:solidFill>
        </p:spPr>
        <p:txBody>
          <a:bodyPr wrap="square" lIns="91102" tIns="45553" rIns="91102" bIns="45553">
            <a:spAutoFit/>
          </a:bodyPr>
          <a:lstStyle/>
          <a:p>
            <a:pPr algn="ctr" defTabSz="911226">
              <a:defRPr/>
            </a:pPr>
            <a:r>
              <a:rPr lang="hu-HU" sz="1000" b="1" dirty="0" smtClean="0">
                <a:solidFill>
                  <a:srgbClr val="FFFFFF"/>
                </a:solidFill>
                <a:latin typeface="Arial"/>
              </a:rPr>
              <a:t>Tőkeáramlás feltörekvő piacok </a:t>
            </a:r>
            <a:r>
              <a:rPr lang="hu-HU" sz="1000" b="1" dirty="0" err="1" smtClean="0">
                <a:solidFill>
                  <a:srgbClr val="FFFFFF"/>
                </a:solidFill>
                <a:latin typeface="Arial"/>
              </a:rPr>
              <a:t>kötvényalajaiba</a:t>
            </a:r>
            <a:endParaRPr lang="en-US" sz="1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796136" y="3356994"/>
            <a:ext cx="3240360" cy="273821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76" tIns="45589" rIns="91176" bIns="45589" numCol="1" rtlCol="0" anchor="t" anchorCtr="0" compatLnSpc="1">
            <a:prstTxWarp prst="textNoShape">
              <a:avLst/>
            </a:prstTxWarp>
          </a:bodyPr>
          <a:lstStyle/>
          <a:p>
            <a:pPr defTabSz="911795" eaLnBrk="0" hangingPunct="0"/>
            <a:endParaRPr lang="en-US" sz="800" dirty="0">
              <a:solidFill>
                <a:srgbClr val="000000"/>
              </a:solidFill>
              <a:latin typeface="Arial"/>
              <a:cs typeface="Osaka" pitchFamily="1" charset="-128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093638" y="6379863"/>
            <a:ext cx="2879743" cy="17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204" tIns="18204" rIns="0" bIns="0">
            <a:spAutoFit/>
          </a:bodyPr>
          <a:lstStyle/>
          <a:p>
            <a:pPr defTabSz="911226"/>
            <a:r>
              <a:rPr lang="hu-HU" sz="10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Forrás</a:t>
            </a:r>
            <a:r>
              <a:rPr lang="en-US" sz="10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: </a:t>
            </a:r>
            <a:r>
              <a:rPr lang="hu-HU" sz="10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EKB, </a:t>
            </a:r>
            <a:r>
              <a:rPr lang="hu-HU" sz="1000" i="1" dirty="0" err="1" smtClean="0">
                <a:solidFill>
                  <a:srgbClr val="000000"/>
                </a:solidFill>
                <a:latin typeface="Arial"/>
                <a:cs typeface="Arial" pitchFamily="34" charset="0"/>
              </a:rPr>
              <a:t>Bloomberg</a:t>
            </a:r>
            <a:r>
              <a:rPr lang="hu-HU" sz="10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, IMF, </a:t>
            </a:r>
            <a:r>
              <a:rPr lang="en-US" sz="1000" i="1" dirty="0">
                <a:solidFill>
                  <a:srgbClr val="000000"/>
                </a:solidFill>
                <a:latin typeface="Arial"/>
                <a:cs typeface="Arial" pitchFamily="34" charset="0"/>
              </a:rPr>
              <a:t>UniCredit Research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588224" y="3646932"/>
            <a:ext cx="2406643" cy="215403"/>
          </a:xfrm>
          <a:prstGeom prst="rect">
            <a:avLst/>
          </a:prstGeom>
        </p:spPr>
        <p:txBody>
          <a:bodyPr wrap="none" lIns="35984" tIns="45700" rIns="35984" bIns="45700">
            <a:spAutoFit/>
          </a:bodyPr>
          <a:lstStyle/>
          <a:p>
            <a:pPr algn="r" defTabSz="913993" fontAlgn="auto">
              <a:spcBef>
                <a:spcPts val="0"/>
              </a:spcBef>
              <a:spcAft>
                <a:spcPts val="0"/>
              </a:spcAft>
            </a:pPr>
            <a:r>
              <a:rPr lang="hu-HU" sz="800" b="1" dirty="0" smtClean="0">
                <a:solidFill>
                  <a:srgbClr val="000000"/>
                </a:solidFill>
                <a:latin typeface="Arial"/>
              </a:rPr>
              <a:t>Heti tőkeáramlás 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(</a:t>
            </a:r>
            <a:r>
              <a:rPr lang="hu-HU" sz="800" b="1" dirty="0" smtClean="0">
                <a:solidFill>
                  <a:srgbClr val="000000"/>
                </a:solidFill>
                <a:latin typeface="Arial"/>
              </a:rPr>
              <a:t>4hetes mozgóátlag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, USD</a:t>
            </a:r>
            <a:r>
              <a:rPr lang="hu-HU" sz="8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m</a:t>
            </a:r>
            <a:r>
              <a:rPr lang="hu-HU" sz="800" b="1" dirty="0" err="1" smtClean="0">
                <a:solidFill>
                  <a:srgbClr val="000000"/>
                </a:solidFill>
                <a:latin typeface="Arial"/>
              </a:rPr>
              <a:t>io</a:t>
            </a:r>
            <a:r>
              <a:rPr lang="en-US" sz="800" b="1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8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8693708" y="4459990"/>
            <a:ext cx="360000" cy="64807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defTabSz="914237" eaLnBrk="0" hangingPunct="0"/>
            <a:endParaRPr lang="hu-HU" sz="800" dirty="0" smtClean="0">
              <a:solidFill>
                <a:srgbClr val="000000"/>
              </a:solidFill>
              <a:cs typeface="Osaka" pitchFamily="1" charset="-128"/>
            </a:endParaRPr>
          </a:p>
        </p:txBody>
      </p:sp>
      <p:pic>
        <p:nvPicPr>
          <p:cNvPr id="36" name="Picture 35" descr="De tényleg, mi a fene folyik itt?!"/>
          <p:cNvPicPr/>
          <p:nvPr/>
        </p:nvPicPr>
        <p:blipFill>
          <a:blip r:embed="rId3" cstate="print"/>
          <a:srcRect l="17117" t="18893" b="5782"/>
          <a:stretch>
            <a:fillRect/>
          </a:stretch>
        </p:blipFill>
        <p:spPr bwMode="auto">
          <a:xfrm>
            <a:off x="4473502" y="3646930"/>
            <a:ext cx="1296000" cy="24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 bwMode="auto">
          <a:xfrm>
            <a:off x="4464482" y="3358900"/>
            <a:ext cx="1296000" cy="273630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36" tIns="45569" rIns="91136" bIns="45569" numCol="1" rtlCol="0" anchor="t" anchorCtr="0" compatLnSpc="1">
            <a:prstTxWarp prst="textNoShape">
              <a:avLst/>
            </a:prstTxWarp>
          </a:bodyPr>
          <a:lstStyle/>
          <a:p>
            <a:pPr defTabSz="911389" eaLnBrk="0" hangingPunct="0"/>
            <a:endParaRPr lang="en-US" sz="800" dirty="0">
              <a:solidFill>
                <a:srgbClr val="000000"/>
              </a:solidFill>
              <a:latin typeface="Arial"/>
              <a:cs typeface="Osaka" pitchFamily="1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73756" y="3360632"/>
            <a:ext cx="1296000" cy="245844"/>
          </a:xfrm>
          <a:prstGeom prst="rect">
            <a:avLst/>
          </a:prstGeom>
          <a:solidFill>
            <a:srgbClr val="FF0000"/>
          </a:solidFill>
        </p:spPr>
        <p:txBody>
          <a:bodyPr wrap="square" lIns="0" tIns="45533" rIns="0" bIns="45533">
            <a:spAutoFit/>
          </a:bodyPr>
          <a:lstStyle/>
          <a:p>
            <a:pPr algn="ctr" defTabSz="911226">
              <a:defRPr/>
            </a:pPr>
            <a:r>
              <a:rPr lang="hu-HU" sz="1000" b="1" dirty="0" smtClean="0">
                <a:solidFill>
                  <a:srgbClr val="FFFFFF"/>
                </a:solidFill>
                <a:latin typeface="Arial"/>
              </a:rPr>
              <a:t>C/A 2014 </a:t>
            </a:r>
            <a:r>
              <a:rPr lang="hu-HU" sz="800" b="1" dirty="0" smtClean="0">
                <a:solidFill>
                  <a:srgbClr val="FFFFFF"/>
                </a:solidFill>
                <a:latin typeface="Arial"/>
              </a:rPr>
              <a:t>(GDP %-ában)</a:t>
            </a:r>
            <a:endParaRPr lang="en-US" sz="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92098" y="5942308"/>
            <a:ext cx="108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-8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1132" y="5944074"/>
            <a:ext cx="108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-6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59044" y="5942308"/>
            <a:ext cx="108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-4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58804" y="5951186"/>
            <a:ext cx="108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-2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73844" y="5952660"/>
            <a:ext cx="108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0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72112" y="5951186"/>
            <a:ext cx="108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2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43746" y="5951186"/>
            <a:ext cx="108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4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31174" y="5761796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TK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99722" y="5627643"/>
            <a:ext cx="216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SRB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43658" y="5519140"/>
            <a:ext cx="216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SA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16018" y="5392878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CL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51530" y="5267122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IN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14658" y="5150220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PL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24522" y="5023962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BR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33414" y="4906578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IO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95546" y="4781302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RO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994184" y="4655042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CZ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03066" y="4537660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MX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74084" y="4411400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AG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76074" y="4295002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HR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27352" y="4169246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TH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53494" y="4051864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HU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71250" y="3926588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VE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80114" y="3790946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RU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616626" y="3665192"/>
            <a:ext cx="1440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smtClean="0">
                <a:solidFill>
                  <a:srgbClr val="000000"/>
                </a:solidFill>
                <a:latin typeface="Arial"/>
              </a:rPr>
              <a:t>CH</a:t>
            </a:r>
            <a:endParaRPr lang="hu-HU" sz="7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508870" y="4033604"/>
            <a:ext cx="1224136" cy="144016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4" tIns="45712" rIns="91424" bIns="45712" numCol="1" rtlCol="0" anchor="t" anchorCtr="0" compatLnSpc="1">
            <a:prstTxWarp prst="textNoShape">
              <a:avLst/>
            </a:prstTxWarp>
          </a:bodyPr>
          <a:lstStyle/>
          <a:p>
            <a:pPr defTabSz="914237" eaLnBrk="0" hangingPunct="0"/>
            <a:endParaRPr lang="hu-HU" sz="800" dirty="0" smtClean="0">
              <a:solidFill>
                <a:srgbClr val="000000"/>
              </a:solidFill>
              <a:cs typeface="Osaka" pitchFamily="1" charset="-12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83568" y="188640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Nemzetközi kitekintés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- Éles fordulat a feltörekvő piacok kockázati megítélésében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 l="1378" t="3076" r="2947" b="3077"/>
          <a:stretch>
            <a:fillRect/>
          </a:stretch>
        </p:blipFill>
        <p:spPr bwMode="auto">
          <a:xfrm>
            <a:off x="1144494" y="3711406"/>
            <a:ext cx="3240000" cy="209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1121" t="3077" r="2751" b="3076"/>
          <a:stretch>
            <a:fillRect/>
          </a:stretch>
        </p:blipFill>
        <p:spPr bwMode="auto">
          <a:xfrm>
            <a:off x="5145064" y="3734284"/>
            <a:ext cx="3744000" cy="22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808310" cy="244827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1400" b="1" dirty="0" smtClean="0"/>
              <a:t>Lassú és töredezett fellendülés az Euro-zónában (+ orosz-ukrán konfliktus)</a:t>
            </a:r>
          </a:p>
          <a:p>
            <a:pPr>
              <a:lnSpc>
                <a:spcPct val="150000"/>
              </a:lnSpc>
            </a:pPr>
            <a:r>
              <a:rPr lang="hu-HU" sz="1400" b="1" dirty="0" smtClean="0"/>
              <a:t>Deflációs veszélyek mérsékeltek, de tartósan alacsony lehet az infláció (Februárban 0.8%, azóta is akörüli vs. 2%-os cél)</a:t>
            </a:r>
          </a:p>
          <a:p>
            <a:pPr>
              <a:lnSpc>
                <a:spcPct val="150000"/>
              </a:lnSpc>
            </a:pPr>
            <a:r>
              <a:rPr lang="hu-HU" sz="1400" b="1" dirty="0" smtClean="0"/>
              <a:t>Konvencionális vs. nem-konvencionális intézkedések = monetáris kondíciók vs. transzmissziós mechanizmusok? – Mario </a:t>
            </a:r>
            <a:r>
              <a:rPr lang="hu-HU" sz="1400" b="1" dirty="0" err="1" smtClean="0"/>
              <a:t>Draghi</a:t>
            </a:r>
            <a:r>
              <a:rPr lang="hu-HU" sz="1400" b="1" dirty="0" smtClean="0"/>
              <a:t> 400 </a:t>
            </a:r>
            <a:r>
              <a:rPr lang="hu-HU" sz="1400" b="1" dirty="0" err="1" smtClean="0"/>
              <a:t>md</a:t>
            </a:r>
            <a:r>
              <a:rPr lang="hu-HU" sz="1400" b="1" dirty="0" smtClean="0"/>
              <a:t> EUR élénkítő csomagja, 2014 nyara + alapkamat </a:t>
            </a:r>
            <a:r>
              <a:rPr lang="hu-HU" sz="1400" b="1" dirty="0" err="1" smtClean="0"/>
              <a:t>csökk</a:t>
            </a:r>
            <a:r>
              <a:rPr lang="hu-HU" sz="1400" b="1" dirty="0" smtClean="0"/>
              <a:t>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1400" b="1" dirty="0" smtClean="0"/>
              <a:t>Nagy különbségek a </a:t>
            </a:r>
            <a:r>
              <a:rPr lang="hu-HU" sz="1400" b="1" dirty="0" err="1" smtClean="0"/>
              <a:t>Core</a:t>
            </a:r>
            <a:r>
              <a:rPr lang="hu-HU" sz="1400" b="1" dirty="0" smtClean="0"/>
              <a:t> vs. Periféria országok hitelkondícióiban → vágás már nem segít!</a:t>
            </a:r>
          </a:p>
          <a:p>
            <a:pPr>
              <a:lnSpc>
                <a:spcPct val="150000"/>
              </a:lnSpc>
            </a:pPr>
            <a:r>
              <a:rPr lang="hu-HU" sz="1400" b="1" dirty="0" smtClean="0"/>
              <a:t>EBA AQR/Stressz teszt eredmények további mérlegleépüléshez vezethetnek, Európában megváltozik a bankhitel szerepe (Siemens, VW </a:t>
            </a:r>
            <a:r>
              <a:rPr lang="hu-HU" sz="1400" b="1" dirty="0" err="1" smtClean="0"/>
              <a:t>Gruppe</a:t>
            </a:r>
            <a:r>
              <a:rPr lang="hu-HU" sz="1400" b="1" dirty="0" smtClean="0"/>
              <a:t>)</a:t>
            </a:r>
          </a:p>
          <a:p>
            <a:pPr>
              <a:lnSpc>
                <a:spcPct val="150000"/>
              </a:lnSpc>
            </a:pPr>
            <a:endParaRPr lang="en-US" sz="14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5102B-3C43-4A00-AF5B-086D339A9B70}" type="slidenum">
              <a:rPr lang="en-US" u="none" smtClean="0"/>
              <a:pPr>
                <a:defRPr/>
              </a:pPr>
              <a:t>18</a:t>
            </a:fld>
            <a:endParaRPr lang="en-US" u="none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3356994"/>
            <a:ext cx="3888432" cy="226591"/>
          </a:xfrm>
          <a:prstGeom prst="rect">
            <a:avLst/>
          </a:prstGeom>
          <a:solidFill>
            <a:srgbClr val="FF0000"/>
          </a:solidFill>
        </p:spPr>
        <p:txBody>
          <a:bodyPr wrap="square" lIns="91060" tIns="36000" rIns="91060" bIns="36000" anchor="ctr" anchorCtr="0">
            <a:spAutoFit/>
          </a:bodyPr>
          <a:lstStyle/>
          <a:p>
            <a:pPr algn="ctr" defTabSz="911226">
              <a:defRPr/>
            </a:pPr>
            <a:r>
              <a:rPr lang="hu-HU" sz="1000" b="1" dirty="0" smtClean="0">
                <a:solidFill>
                  <a:srgbClr val="FFFFFF"/>
                </a:solidFill>
                <a:latin typeface="Arial"/>
              </a:rPr>
              <a:t>Euro-zóna bankok mérlege </a:t>
            </a:r>
            <a:r>
              <a:rPr lang="en-US" sz="1000" b="1" dirty="0" smtClean="0">
                <a:solidFill>
                  <a:srgbClr val="FFFFFF"/>
                </a:solidFill>
                <a:latin typeface="Arial"/>
              </a:rPr>
              <a:t>2012 / 2013</a:t>
            </a:r>
            <a:endParaRPr lang="en-US" sz="1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76056" y="3356995"/>
            <a:ext cx="3888432" cy="266429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36" tIns="45569" rIns="91136" bIns="45569" numCol="1" rtlCol="0" anchor="t" anchorCtr="0" compatLnSpc="1">
            <a:prstTxWarp prst="textNoShape">
              <a:avLst/>
            </a:prstTxWarp>
          </a:bodyPr>
          <a:lstStyle/>
          <a:p>
            <a:pPr defTabSz="911389" eaLnBrk="0" hangingPunct="0"/>
            <a:endParaRPr lang="en-US" sz="800" dirty="0">
              <a:solidFill>
                <a:srgbClr val="000000"/>
              </a:solidFill>
              <a:latin typeface="Arial"/>
              <a:cs typeface="Osaka" pitchFamily="1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8" y="6233588"/>
            <a:ext cx="7776860" cy="246155"/>
          </a:xfrm>
          <a:prstGeom prst="rect">
            <a:avLst/>
          </a:prstGeom>
        </p:spPr>
        <p:txBody>
          <a:bodyPr wrap="square" lIns="91374" tIns="45687" rIns="91374" bIns="45687">
            <a:spAutoFit/>
          </a:bodyPr>
          <a:lstStyle/>
          <a:p>
            <a:pPr defTabSz="911226"/>
            <a:r>
              <a:rPr lang="hu-HU" sz="10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Forrás</a:t>
            </a:r>
            <a:r>
              <a:rPr lang="en-US" sz="10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: E</a:t>
            </a:r>
            <a:r>
              <a:rPr lang="hu-HU" sz="10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K</a:t>
            </a:r>
            <a:r>
              <a:rPr lang="en-US" sz="1000" i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B</a:t>
            </a:r>
            <a:endParaRPr lang="en-US" sz="1000" i="1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3356996"/>
            <a:ext cx="3888432" cy="245844"/>
          </a:xfrm>
          <a:prstGeom prst="rect">
            <a:avLst/>
          </a:prstGeom>
          <a:solidFill>
            <a:srgbClr val="FF0000"/>
          </a:solidFill>
        </p:spPr>
        <p:txBody>
          <a:bodyPr wrap="square" lIns="91060" tIns="45533" rIns="91060" bIns="45533">
            <a:spAutoFit/>
          </a:bodyPr>
          <a:lstStyle/>
          <a:p>
            <a:pPr algn="ctr" defTabSz="911226">
              <a:defRPr/>
            </a:pPr>
            <a:r>
              <a:rPr lang="hu-HU" sz="1000" b="1" dirty="0" smtClean="0">
                <a:solidFill>
                  <a:srgbClr val="800000"/>
                </a:solidFill>
                <a:latin typeface="Arial"/>
              </a:rPr>
              <a:t>Alapkamat</a:t>
            </a:r>
            <a:r>
              <a:rPr lang="hu-HU" sz="1000" b="1" dirty="0" smtClean="0">
                <a:solidFill>
                  <a:srgbClr val="FFFFFF"/>
                </a:solidFill>
                <a:latin typeface="Arial"/>
              </a:rPr>
              <a:t> és </a:t>
            </a:r>
            <a:r>
              <a:rPr lang="hu-HU" sz="1000" b="1" dirty="0" smtClean="0">
                <a:solidFill>
                  <a:srgbClr val="00B0F0"/>
                </a:solidFill>
                <a:latin typeface="Arial"/>
              </a:rPr>
              <a:t>infláció </a:t>
            </a:r>
            <a:r>
              <a:rPr lang="hu-HU" sz="1000" b="1" dirty="0" smtClean="0">
                <a:solidFill>
                  <a:srgbClr val="FFFFFF"/>
                </a:solidFill>
                <a:latin typeface="Arial"/>
              </a:rPr>
              <a:t>az Euro-zónában</a:t>
            </a:r>
            <a:endParaRPr lang="en-US" sz="10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15616" y="3356995"/>
            <a:ext cx="3888432" cy="266429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136" tIns="45569" rIns="91136" bIns="45569" numCol="1" rtlCol="0" anchor="t" anchorCtr="0" compatLnSpc="1">
            <a:prstTxWarp prst="textNoShape">
              <a:avLst/>
            </a:prstTxWarp>
          </a:bodyPr>
          <a:lstStyle/>
          <a:p>
            <a:pPr defTabSz="911389" eaLnBrk="0" hangingPunct="0"/>
            <a:endParaRPr lang="en-US" sz="800" dirty="0">
              <a:solidFill>
                <a:srgbClr val="000000"/>
              </a:solidFill>
              <a:latin typeface="Arial"/>
              <a:cs typeface="Osaka" pitchFamily="1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55210" y="3590574"/>
            <a:ext cx="468000" cy="180411"/>
          </a:xfrm>
          <a:prstGeom prst="rect">
            <a:avLst/>
          </a:prstGeom>
          <a:noFill/>
        </p:spPr>
        <p:txBody>
          <a:bodyPr wrap="square" lIns="0" tIns="35993" rIns="0" bIns="35993" rtlCol="0" anchor="ctr" anchorCtr="0">
            <a:spAutoFit/>
          </a:bodyPr>
          <a:lstStyle/>
          <a:p>
            <a:pPr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700" b="1" dirty="0" err="1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mrd</a:t>
            </a:r>
            <a:r>
              <a:rPr lang="hu-HU" sz="7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 EUR</a:t>
            </a:r>
            <a:endParaRPr lang="hu-HU" sz="700" b="1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6518" y="3681773"/>
            <a:ext cx="468000" cy="211188"/>
          </a:xfrm>
          <a:prstGeom prst="rect">
            <a:avLst/>
          </a:prstGeom>
          <a:noFill/>
        </p:spPr>
        <p:txBody>
          <a:bodyPr wrap="square" lIns="35993" tIns="35993" rIns="35993" bIns="35993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9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32 695</a:t>
            </a:r>
            <a:endParaRPr lang="hu-HU" sz="900" b="1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15426" y="3763919"/>
            <a:ext cx="468000" cy="211188"/>
          </a:xfrm>
          <a:prstGeom prst="rect">
            <a:avLst/>
          </a:prstGeom>
          <a:noFill/>
        </p:spPr>
        <p:txBody>
          <a:bodyPr wrap="square" lIns="35993" tIns="35993" rIns="35993" bIns="35993" rtlCol="0">
            <a:spAutoFit/>
          </a:bodyPr>
          <a:lstStyle/>
          <a:p>
            <a:pPr algn="ctr" defTabSz="914237" fontAlgn="auto">
              <a:spcBef>
                <a:spcPts val="0"/>
              </a:spcBef>
              <a:spcAft>
                <a:spcPts val="0"/>
              </a:spcAft>
            </a:pPr>
            <a:r>
              <a:rPr lang="hu-HU" sz="9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30 453</a:t>
            </a:r>
            <a:endParaRPr lang="hu-HU" sz="900" b="1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6283314" y="5260704"/>
            <a:ext cx="61200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283314" y="4794152"/>
            <a:ext cx="61200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6283314" y="4459990"/>
            <a:ext cx="61200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6366948" y="5234070"/>
            <a:ext cx="396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5993" numCol="1" rtlCol="0" anchor="t" anchorCtr="0" compatLnSpc="1">
            <a:prstTxWarp prst="textNoShape">
              <a:avLst/>
            </a:prstTxWarp>
          </a:bodyPr>
          <a:lstStyle/>
          <a:p>
            <a:pPr algn="ctr" defTabSz="914237" eaLnBrk="0" hangingPunct="0"/>
            <a:r>
              <a:rPr lang="hu-HU" sz="800" b="1" dirty="0" smtClean="0">
                <a:solidFill>
                  <a:srgbClr val="FF0000"/>
                </a:solidFill>
                <a:cs typeface="Osaka" pitchFamily="1" charset="-128"/>
              </a:rPr>
              <a:t>-3.8%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6366948" y="4433610"/>
            <a:ext cx="396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5993" numCol="1" rtlCol="0" anchor="t" anchorCtr="0" compatLnSpc="1">
            <a:prstTxWarp prst="textNoShape">
              <a:avLst/>
            </a:prstTxWarp>
          </a:bodyPr>
          <a:lstStyle/>
          <a:p>
            <a:pPr algn="ctr" defTabSz="914237" eaLnBrk="0" hangingPunct="0"/>
            <a:r>
              <a:rPr lang="hu-HU" sz="800" b="1" dirty="0" smtClean="0">
                <a:solidFill>
                  <a:srgbClr val="FF0000"/>
                </a:solidFill>
                <a:cs typeface="Osaka" pitchFamily="1" charset="-128"/>
              </a:rPr>
              <a:t>-3.8%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6375574" y="4766534"/>
            <a:ext cx="396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5993" numCol="1" rtlCol="0" anchor="t" anchorCtr="0" compatLnSpc="1">
            <a:prstTxWarp prst="textNoShape">
              <a:avLst/>
            </a:prstTxWarp>
          </a:bodyPr>
          <a:lstStyle/>
          <a:p>
            <a:pPr algn="ctr" defTabSz="914237" eaLnBrk="0" hangingPunct="0"/>
            <a:r>
              <a:rPr lang="hu-HU" sz="800" b="1" dirty="0" smtClean="0">
                <a:solidFill>
                  <a:srgbClr val="FF0000"/>
                </a:solidFill>
                <a:cs typeface="Osaka" pitchFamily="1" charset="-128"/>
              </a:rPr>
              <a:t>-9.4%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6283314" y="3839820"/>
            <a:ext cx="61200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Oval 36"/>
          <p:cNvSpPr/>
          <p:nvPr/>
        </p:nvSpPr>
        <p:spPr bwMode="auto">
          <a:xfrm>
            <a:off x="6366948" y="3813440"/>
            <a:ext cx="396000" cy="180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35993" numCol="1" rtlCol="0" anchor="t" anchorCtr="0" compatLnSpc="1">
            <a:prstTxWarp prst="textNoShape">
              <a:avLst/>
            </a:prstTxWarp>
          </a:bodyPr>
          <a:lstStyle/>
          <a:p>
            <a:pPr algn="ctr" defTabSz="914237" eaLnBrk="0" hangingPunct="0"/>
            <a:r>
              <a:rPr lang="hu-HU" sz="800" b="1" dirty="0" smtClean="0">
                <a:solidFill>
                  <a:srgbClr val="FF0000"/>
                </a:solidFill>
                <a:cs typeface="Osaka" pitchFamily="1" charset="-128"/>
              </a:rPr>
              <a:t>-6.9%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5536" y="260648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Nemzetközi kitekintés - Kihívások előtt az EKB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 l="1378" r="4515" b="3962"/>
          <a:stretch>
            <a:fillRect/>
          </a:stretch>
        </p:blipFill>
        <p:spPr bwMode="auto">
          <a:xfrm>
            <a:off x="1245006" y="3619157"/>
            <a:ext cx="3600000" cy="237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9525"/>
            <a:ext cx="9086850" cy="906463"/>
          </a:xfrm>
          <a:noFill/>
        </p:spPr>
        <p:txBody>
          <a:bodyPr lIns="91440" tIns="45720" rIns="91440" bIns="45720">
            <a:noAutofit/>
          </a:bodyPr>
          <a:lstStyle/>
          <a:p>
            <a:pPr>
              <a:spcAft>
                <a:spcPts val="0"/>
              </a:spcAft>
            </a:pPr>
            <a:r>
              <a:rPr lang="hu-HU" sz="1800" b="1" dirty="0" smtClean="0">
                <a:solidFill>
                  <a:schemeClr val="tx1"/>
                </a:solidFill>
              </a:rPr>
              <a:t>II. HAZAI AKTUALITÁSOK</a:t>
            </a:r>
            <a:r>
              <a:rPr kumimoji="1" lang="en-US" sz="1800" b="1" dirty="0" smtClean="0">
                <a:solidFill>
                  <a:schemeClr val="tx1"/>
                </a:solidFill>
              </a:rPr>
              <a:t/>
            </a:r>
            <a:br>
              <a:rPr kumimoji="1" lang="en-US" sz="1800" b="1" dirty="0" smtClean="0">
                <a:solidFill>
                  <a:schemeClr val="tx1"/>
                </a:solidFill>
              </a:rPr>
            </a:br>
            <a:r>
              <a:rPr kumimoji="1" lang="en-US" sz="1800" b="1" dirty="0" smtClean="0">
                <a:solidFill>
                  <a:schemeClr val="tx1"/>
                </a:solidFill>
              </a:rPr>
              <a:t>- </a:t>
            </a:r>
            <a:r>
              <a:rPr kumimoji="1" lang="hu-HU" sz="1800" b="1" dirty="0" smtClean="0">
                <a:solidFill>
                  <a:schemeClr val="tx1"/>
                </a:solidFill>
              </a:rPr>
              <a:t>Megtanultuk a leckét: elkerültük </a:t>
            </a:r>
            <a:r>
              <a:rPr lang="hu-HU" sz="1800" b="1" dirty="0" smtClean="0">
                <a:solidFill>
                  <a:schemeClr val="tx1"/>
                </a:solidFill>
              </a:rPr>
              <a:t>a választási évekre jellemző hiány elszaladását</a:t>
            </a:r>
            <a:br>
              <a:rPr lang="hu-HU" sz="1800" b="1" dirty="0" smtClean="0">
                <a:solidFill>
                  <a:schemeClr val="tx1"/>
                </a:solidFill>
              </a:rPr>
            </a:br>
            <a:r>
              <a:rPr lang="hu-HU" sz="1800" b="1" dirty="0" smtClean="0">
                <a:solidFill>
                  <a:schemeClr val="tx1"/>
                </a:solidFill>
              </a:rPr>
              <a:t>- A költségvetési trendforduló gazdaságtörténeti jelentőségű!!! </a:t>
            </a:r>
            <a:endParaRPr kumimoji="1" lang="en-US" sz="18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187624" y="980728"/>
          <a:ext cx="7789375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D5969-1AE9-4F85-93FE-9D34F01A981F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1043558" y="6309320"/>
            <a:ext cx="3960490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hu-HU" sz="1000" i="1" dirty="0" smtClean="0"/>
              <a:t>Forrás</a:t>
            </a:r>
            <a:r>
              <a:rPr lang="en-US" sz="1000" i="1" dirty="0" smtClean="0"/>
              <a:t>: </a:t>
            </a:r>
            <a:r>
              <a:rPr lang="hu-HU" sz="1000" i="1" dirty="0" smtClean="0"/>
              <a:t>KSH, NGM (PM); ESA Standard </a:t>
            </a:r>
            <a:endParaRPr lang="en-US" sz="1000" i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117320" y="1052736"/>
            <a:ext cx="7919176" cy="482453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51" tIns="45625" rIns="91251" bIns="45625" numCol="1" rtlCol="0" anchor="t" anchorCtr="0" compatLnSpc="1">
            <a:prstTxWarp prst="textNoShape">
              <a:avLst/>
            </a:prstTxWarp>
          </a:bodyPr>
          <a:lstStyle/>
          <a:p>
            <a:pPr defTabSz="912527" eaLnBrk="0" hangingPunct="0"/>
            <a:endParaRPr lang="hu-HU" sz="800" dirty="0" smtClean="0">
              <a:solidFill>
                <a:srgbClr val="000000"/>
              </a:solidFill>
              <a:latin typeface="Arial"/>
              <a:cs typeface="Osaka" pitchFamily="1" charset="-128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117320" y="1052736"/>
            <a:ext cx="7919176" cy="27670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91144" tIns="45573" rIns="91144" bIns="45573">
            <a:spAutoFit/>
          </a:bodyPr>
          <a:lstStyle/>
          <a:p>
            <a:pPr algn="ctr" defTabSz="863083">
              <a:defRPr/>
            </a:pPr>
            <a:r>
              <a:rPr lang="hu-HU" b="1" dirty="0" smtClean="0">
                <a:solidFill>
                  <a:srgbClr val="FFFFFF"/>
                </a:solidFill>
                <a:latin typeface="Arial"/>
                <a:cs typeface="+mn-cs"/>
              </a:rPr>
              <a:t>Államháztartási hiány a </a:t>
            </a:r>
            <a:r>
              <a:rPr lang="en-US" b="1" dirty="0" smtClean="0">
                <a:solidFill>
                  <a:srgbClr val="FFFFFF"/>
                </a:solidFill>
                <a:latin typeface="Arial"/>
                <a:cs typeface="+mn-cs"/>
              </a:rPr>
              <a:t>GDP</a:t>
            </a:r>
            <a:r>
              <a:rPr lang="hu-HU" b="1" dirty="0" smtClean="0">
                <a:solidFill>
                  <a:srgbClr val="FFFFFF"/>
                </a:solidFill>
                <a:latin typeface="Arial"/>
                <a:cs typeface="+mn-cs"/>
              </a:rPr>
              <a:t> %-ában</a:t>
            </a:r>
            <a:endParaRPr lang="en-US" b="1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06124" y="1484784"/>
            <a:ext cx="7772400" cy="1470025"/>
          </a:xfrm>
        </p:spPr>
        <p:txBody>
          <a:bodyPr/>
          <a:lstStyle/>
          <a:p>
            <a:r>
              <a:rPr lang="hu-HU" dirty="0" smtClean="0"/>
              <a:t>Előadás vázlat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99592" y="2852936"/>
            <a:ext cx="6184776" cy="2785864"/>
          </a:xfrm>
        </p:spPr>
        <p:txBody>
          <a:bodyPr/>
          <a:lstStyle/>
          <a:p>
            <a:r>
              <a:rPr lang="hu-HU" sz="2400" dirty="0" smtClean="0"/>
              <a:t>1. A felzárkózásunk dinamikája – HU Vö. EU</a:t>
            </a:r>
          </a:p>
          <a:p>
            <a:r>
              <a:rPr lang="hu-HU" sz="2400" dirty="0" smtClean="0"/>
              <a:t>2. Magyar </a:t>
            </a:r>
            <a:r>
              <a:rPr lang="hu-HU" sz="2400" dirty="0" err="1" smtClean="0"/>
              <a:t>Unorthodox</a:t>
            </a:r>
            <a:r>
              <a:rPr lang="hu-HU" sz="2400" dirty="0" smtClean="0"/>
              <a:t>, </a:t>
            </a:r>
            <a:r>
              <a:rPr lang="hu-HU" sz="2400" dirty="0" err="1" smtClean="0"/>
              <a:t>Neworthodox</a:t>
            </a:r>
            <a:r>
              <a:rPr lang="hu-HU" sz="2400" dirty="0" smtClean="0"/>
              <a:t> Eszközök 2010-től Vö. EU </a:t>
            </a:r>
            <a:r>
              <a:rPr lang="hu-HU" sz="2400" dirty="0" err="1" smtClean="0"/>
              <a:t>Orthodoxiák</a:t>
            </a:r>
            <a:r>
              <a:rPr lang="hu-HU" sz="2400" dirty="0" smtClean="0"/>
              <a:t> </a:t>
            </a:r>
          </a:p>
          <a:p>
            <a:r>
              <a:rPr lang="hu-HU" sz="2400" dirty="0" smtClean="0"/>
              <a:t>3. Pénzpiaci státusok, kilátások: EU- HU</a:t>
            </a:r>
          </a:p>
          <a:p>
            <a:r>
              <a:rPr lang="hu-HU" sz="2400" dirty="0" smtClean="0"/>
              <a:t>4. Reálszektor problematika, közszolgáltató vállalatok - vállalkozás folytatás alapelve, nemzeti támogatások tilalmának megítélése (EU jog), eszmetörténeti alapok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1916424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0890" y="4096122"/>
            <a:ext cx="3780000" cy="19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454" y="116632"/>
            <a:ext cx="7671521" cy="717592"/>
          </a:xfrm>
        </p:spPr>
        <p:txBody>
          <a:bodyPr>
            <a:normAutofit fontScale="90000"/>
          </a:bodyPr>
          <a:lstStyle/>
          <a:p>
            <a:r>
              <a:rPr lang="hu-HU" sz="2000" b="1" dirty="0" smtClean="0"/>
              <a:t>Bankszektor folyamatok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- </a:t>
            </a:r>
            <a:r>
              <a:rPr lang="hu-HU" sz="2000" b="1" dirty="0" smtClean="0"/>
              <a:t>Nemzetközi összehasonlításban nálunk a </a:t>
            </a:r>
            <a:r>
              <a:rPr lang="hu-HU" sz="2000" b="1" dirty="0" err="1" smtClean="0"/>
              <a:t>delevereging</a:t>
            </a:r>
            <a:r>
              <a:rPr lang="hu-HU" sz="2000" b="1" dirty="0" smtClean="0"/>
              <a:t> erőteljesebb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090974"/>
            <a:ext cx="788508" cy="456897"/>
          </a:xfrm>
        </p:spPr>
        <p:txBody>
          <a:bodyPr/>
          <a:lstStyle/>
          <a:p>
            <a:pPr>
              <a:defRPr/>
            </a:pPr>
            <a:fld id="{C0302B72-DBBB-4E80-8DE0-141C92B711C8}" type="slidenum">
              <a:rPr lang="en-GB" sz="1200" smtClean="0"/>
              <a:pPr>
                <a:defRPr/>
              </a:pPr>
              <a:t>20</a:t>
            </a:fld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23976" y="6237312"/>
            <a:ext cx="8208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Megjegyzés:Adózás előtti eredménnyel számolva;* kiigazítva egy nagybank 80 </a:t>
            </a:r>
            <a:r>
              <a:rPr lang="hu-HU" sz="9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mrd</a:t>
            </a:r>
            <a:r>
              <a:rPr lang="hu-HU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Ft-os </a:t>
            </a:r>
            <a:r>
              <a:rPr lang="hu-HU" sz="9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tőkeemlésével</a:t>
            </a:r>
            <a:r>
              <a:rPr lang="hu-HU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ill. teljes bankadó (120 </a:t>
            </a:r>
            <a:r>
              <a:rPr lang="hu-HU" sz="9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mrd</a:t>
            </a:r>
            <a:r>
              <a:rPr lang="hu-HU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az egyéb ráfordításoknál</a:t>
            </a:r>
          </a:p>
          <a:p>
            <a:r>
              <a:rPr lang="hu-HU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Forrás</a:t>
            </a:r>
            <a:r>
              <a:rPr lang="en-US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MNB, UniCredit CEE </a:t>
            </a:r>
            <a:r>
              <a:rPr lang="en-US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Strategic Analysis</a:t>
            </a:r>
            <a:endParaRPr lang="en-US" sz="1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061198" y="980728"/>
            <a:ext cx="3888432" cy="2613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91144" tIns="45573" rIns="91144" bIns="45573">
            <a:spAutoFit/>
          </a:bodyPr>
          <a:lstStyle/>
          <a:p>
            <a:pPr algn="ctr" defTabSz="863083">
              <a:defRPr/>
            </a:pPr>
            <a:r>
              <a:rPr lang="hu-HU" sz="1100" b="1" dirty="0" smtClean="0">
                <a:solidFill>
                  <a:srgbClr val="FFFFFF"/>
                </a:solidFill>
                <a:latin typeface="Arial"/>
                <a:cs typeface="+mn-cs"/>
              </a:rPr>
              <a:t>Vállalati hitelek nemzetközi összehasonlításban </a:t>
            </a:r>
            <a:endParaRPr lang="hu-HU" sz="1100" b="1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61198" y="980728"/>
            <a:ext cx="3888432" cy="295232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51" tIns="45625" rIns="91251" bIns="45625" numCol="1" rtlCol="0" anchor="t" anchorCtr="0" compatLnSpc="1">
            <a:prstTxWarp prst="textNoShape">
              <a:avLst/>
            </a:prstTxWarp>
          </a:bodyPr>
          <a:lstStyle/>
          <a:p>
            <a:pPr defTabSz="912527" eaLnBrk="0" hangingPunct="0"/>
            <a:endParaRPr lang="hu-HU" sz="800" dirty="0" smtClean="0">
              <a:solidFill>
                <a:srgbClr val="000000"/>
              </a:solidFill>
              <a:latin typeface="Arial"/>
              <a:cs typeface="Osaka" pitchFamily="1" charset="-128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b="7534"/>
          <a:stretch>
            <a:fillRect/>
          </a:stretch>
        </p:blipFill>
        <p:spPr bwMode="auto">
          <a:xfrm>
            <a:off x="5080247" y="1268755"/>
            <a:ext cx="3852000" cy="266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129333" y="980728"/>
            <a:ext cx="3888432" cy="2613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91144" tIns="45573" rIns="91144" bIns="45573">
            <a:spAutoFit/>
          </a:bodyPr>
          <a:lstStyle/>
          <a:p>
            <a:pPr algn="ctr" defTabSz="863083">
              <a:defRPr/>
            </a:pPr>
            <a:r>
              <a:rPr lang="hu-HU" sz="1100" b="1" dirty="0" smtClean="0">
                <a:solidFill>
                  <a:srgbClr val="FFFFFF"/>
                </a:solidFill>
                <a:latin typeface="Arial"/>
                <a:cs typeface="+mn-cs"/>
              </a:rPr>
              <a:t>Lakossági hitelek nemzetközi összehasonlításban </a:t>
            </a:r>
            <a:endParaRPr lang="hu-HU" sz="1100" b="1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129333" y="980728"/>
            <a:ext cx="3888432" cy="295232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51" tIns="45625" rIns="91251" bIns="45625" numCol="1" rtlCol="0" anchor="t" anchorCtr="0" compatLnSpc="1">
            <a:prstTxWarp prst="textNoShape">
              <a:avLst/>
            </a:prstTxWarp>
          </a:bodyPr>
          <a:lstStyle/>
          <a:p>
            <a:pPr defTabSz="912527" eaLnBrk="0" hangingPunct="0"/>
            <a:endParaRPr lang="hu-HU" sz="800" dirty="0" smtClean="0">
              <a:solidFill>
                <a:srgbClr val="000000"/>
              </a:solidFill>
              <a:latin typeface="Arial"/>
              <a:cs typeface="Osaka" pitchFamily="1" charset="-128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 b="10626"/>
          <a:stretch>
            <a:fillRect/>
          </a:stretch>
        </p:blipFill>
        <p:spPr bwMode="auto">
          <a:xfrm>
            <a:off x="1152525" y="1273526"/>
            <a:ext cx="3852000" cy="261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ounded Rectangular Callout 17"/>
          <p:cNvSpPr/>
          <p:nvPr/>
        </p:nvSpPr>
        <p:spPr bwMode="auto">
          <a:xfrm>
            <a:off x="8157542" y="2564904"/>
            <a:ext cx="360040" cy="216024"/>
          </a:xfrm>
          <a:prstGeom prst="wedgeRoundRectCallout">
            <a:avLst>
              <a:gd name="adj1" fmla="val 10914"/>
              <a:gd name="adj2" fmla="val 8013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6000" rIns="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NHP I.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107457" y="3966964"/>
            <a:ext cx="3888432" cy="21240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51" tIns="45625" rIns="91251" bIns="45625" numCol="1" rtlCol="0" anchor="t" anchorCtr="0" compatLnSpc="1">
            <a:prstTxWarp prst="textNoShape">
              <a:avLst/>
            </a:prstTxWarp>
          </a:bodyPr>
          <a:lstStyle/>
          <a:p>
            <a:pPr defTabSz="912527" eaLnBrk="0" hangingPunct="0"/>
            <a:endParaRPr lang="hu-HU" sz="800" dirty="0" smtClean="0">
              <a:solidFill>
                <a:srgbClr val="000000"/>
              </a:solidFill>
              <a:latin typeface="Arial"/>
              <a:cs typeface="Osaka" pitchFamily="1" charset="-128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3116982" y="3965596"/>
            <a:ext cx="3888432" cy="180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 defTabSz="863083">
              <a:defRPr/>
            </a:pPr>
            <a:r>
              <a:rPr lang="hu-HU" sz="1050" b="1" dirty="0" smtClean="0">
                <a:solidFill>
                  <a:srgbClr val="FFFFFF"/>
                </a:solidFill>
                <a:latin typeface="Arial"/>
                <a:cs typeface="+mn-cs"/>
              </a:rPr>
              <a:t>Jövedelmezőség nemzetközi összehasonlításban </a:t>
            </a:r>
            <a:endParaRPr lang="hu-HU" sz="1050" b="1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37062" y="4869160"/>
            <a:ext cx="288032" cy="50405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989190" y="4672186"/>
            <a:ext cx="288032" cy="50405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71521" cy="692695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Háztartások állampapír állományának és bankbetéteinek alakulása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hu-HU" sz="2000" b="1" dirty="0" smtClean="0"/>
              <a:t>- </a:t>
            </a:r>
            <a:r>
              <a:rPr lang="hu-HU" sz="2000" b="1" dirty="0" smtClean="0">
                <a:solidFill>
                  <a:schemeClr val="tx1"/>
                </a:solidFill>
              </a:rPr>
              <a:t>kumulatív nettó változás 2010 év vége óta  </a:t>
            </a:r>
            <a:endParaRPr lang="en-US" sz="200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363694" y="6611779"/>
            <a:ext cx="17803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Forrás</a:t>
            </a:r>
            <a:r>
              <a:rPr lang="en-US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u-HU" sz="1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MNB</a:t>
            </a:r>
            <a:endParaRPr lang="en-US" sz="1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090976"/>
            <a:ext cx="788508" cy="456897"/>
          </a:xfrm>
          <a:prstGeom prst="rect">
            <a:avLst/>
          </a:prstGeom>
          <a:noFill/>
        </p:spPr>
        <p:txBody>
          <a:bodyPr/>
          <a:lstStyle/>
          <a:p>
            <a:pPr defTabSz="966788"/>
            <a:fld id="{E4A89134-445A-4CE3-8958-125EC4D8DFD6}" type="slidenum">
              <a:rPr lang="it-IT" sz="1200" smtClean="0"/>
              <a:pPr defTabSz="966788"/>
              <a:t>21</a:t>
            </a:fld>
            <a:endParaRPr lang="it-IT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23528" y="4549676"/>
            <a:ext cx="853244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50000"/>
              </a:lnSpc>
              <a:buClr>
                <a:srgbClr val="C00000"/>
              </a:buClr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Válsággal a fogyasztási- megtakarítási döntések megváltoztak, az óvatossági motívumok felerősödtek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(alacsony forinthitel kamatok viszont új veszélyt jelenthetnek Vö. MNB hitelfelvételt korlátozó intézkedései)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kezdetéig a friss megtakarítások nyertesei a bankbetétek voltak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azonban a végtörlesztés egyszeri hatása megtörte a trendet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975" indent="-180975">
              <a:lnSpc>
                <a:spcPct val="150000"/>
              </a:lnSpc>
              <a:buClr>
                <a:srgbClr val="C00000"/>
              </a:buClr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kamatcsökkentési periódussal valamint az ÁKK lakossági termékfejlesztéseivel a betéti volumenek lejtőre kerültek; a kormány előtt ott az olasz és japán példa!  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115616" y="1052736"/>
            <a:ext cx="7920880" cy="2613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91144" tIns="45573" rIns="91144" bIns="45573">
            <a:spAutoFit/>
          </a:bodyPr>
          <a:lstStyle/>
          <a:p>
            <a:pPr algn="ctr" defTabSz="863083">
              <a:defRPr/>
            </a:pPr>
            <a:r>
              <a:rPr lang="hu-HU" sz="1100" b="1" dirty="0" smtClean="0">
                <a:solidFill>
                  <a:srgbClr val="FFFFFF"/>
                </a:solidFill>
                <a:latin typeface="Arial"/>
                <a:cs typeface="+mn-cs"/>
              </a:rPr>
              <a:t>Háztartások megtakarításai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+mn-cs"/>
              </a:rPr>
              <a:t>: </a:t>
            </a:r>
            <a:r>
              <a:rPr lang="hu-HU" sz="1100" b="1" dirty="0" smtClean="0">
                <a:solidFill>
                  <a:srgbClr val="FFFFFF"/>
                </a:solidFill>
                <a:latin typeface="Arial"/>
                <a:cs typeface="+mn-cs"/>
              </a:rPr>
              <a:t>Állampapírok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+mn-cs"/>
              </a:rPr>
              <a:t>vs. </a:t>
            </a:r>
            <a:r>
              <a:rPr lang="hu-HU" sz="1100" b="1" dirty="0" smtClean="0">
                <a:solidFill>
                  <a:srgbClr val="FFFFFF"/>
                </a:solidFill>
                <a:latin typeface="Arial"/>
                <a:cs typeface="+mn-cs"/>
              </a:rPr>
              <a:t>betétek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+mn-cs"/>
              </a:rPr>
              <a:t>(2010 Dec=100%)</a:t>
            </a:r>
            <a:endParaRPr lang="en-US" sz="1100" b="1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15616" y="1052736"/>
            <a:ext cx="7920880" cy="3456384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51" tIns="45625" rIns="91251" bIns="45625" numCol="1" rtlCol="0" anchor="t" anchorCtr="0" compatLnSpc="1">
            <a:prstTxWarp prst="textNoShape">
              <a:avLst/>
            </a:prstTxWarp>
          </a:bodyPr>
          <a:lstStyle/>
          <a:p>
            <a:pPr defTabSz="912527" eaLnBrk="0" hangingPunct="0"/>
            <a:endParaRPr lang="hu-HU" sz="800" dirty="0" smtClean="0">
              <a:solidFill>
                <a:srgbClr val="000000"/>
              </a:solidFill>
              <a:latin typeface="Arial"/>
              <a:cs typeface="Osaka" pitchFamily="1" charset="-128"/>
            </a:endParaRPr>
          </a:p>
        </p:txBody>
      </p:sp>
      <p:graphicFrame>
        <p:nvGraphicFramePr>
          <p:cNvPr id="13" name="Content Placeholder 9"/>
          <p:cNvGraphicFramePr>
            <a:graphicFrameLocks noGrp="1"/>
          </p:cNvGraphicFramePr>
          <p:nvPr>
            <p:ph idx="1"/>
          </p:nvPr>
        </p:nvGraphicFramePr>
        <p:xfrm>
          <a:off x="1208584" y="1340768"/>
          <a:ext cx="7827912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6"/>
          <p:cNvGraphicFramePr>
            <a:graphicFrameLocks noGrp="1"/>
          </p:cNvGraphicFramePr>
          <p:nvPr>
            <p:ph idx="1"/>
          </p:nvPr>
        </p:nvGraphicFramePr>
        <p:xfrm>
          <a:off x="1187624" y="1484784"/>
          <a:ext cx="7697529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20" y="144017"/>
            <a:ext cx="7671521" cy="692695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Vállalatok adósság jellegű kötelezettségei</a:t>
            </a:r>
            <a:br>
              <a:rPr lang="hu-HU" sz="2000" b="1" dirty="0" smtClean="0"/>
            </a:br>
            <a:r>
              <a:rPr lang="en-US" sz="2000" b="1" dirty="0" smtClean="0"/>
              <a:t>- </a:t>
            </a:r>
            <a:r>
              <a:rPr lang="hu-HU" sz="2000" b="1" dirty="0" smtClean="0"/>
              <a:t>Túlnyomó részt külföldről (Euróban) finanszírozva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11779"/>
            <a:ext cx="3788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000" i="1" dirty="0">
                <a:solidFill>
                  <a:srgbClr val="000000"/>
                </a:solidFill>
                <a:cs typeface="Arial" pitchFamily="34" charset="0"/>
              </a:rPr>
              <a:t>Forrás: MNB</a:t>
            </a:r>
            <a:endParaRPr lang="en-US" sz="1000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090974"/>
            <a:ext cx="788508" cy="456897"/>
          </a:xfrm>
          <a:prstGeom prst="rect">
            <a:avLst/>
          </a:prstGeom>
          <a:noFill/>
        </p:spPr>
        <p:txBody>
          <a:bodyPr/>
          <a:lstStyle/>
          <a:p>
            <a:pPr defTabSz="966788"/>
            <a:fld id="{E4A89134-445A-4CE3-8958-125EC4D8DFD6}" type="slidenum">
              <a:rPr lang="it-IT" smtClean="0"/>
              <a:pPr defTabSz="966788"/>
              <a:t>22</a:t>
            </a:fld>
            <a:endParaRPr lang="it-IT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55576" y="5001081"/>
            <a:ext cx="7843333" cy="15327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■"/>
            </a:pPr>
            <a:r>
              <a:rPr lang="hu-H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Vállalatok adósságállomány kis mértékben nőtt 2013-ban elsősorban anyavállalati finanszírozás miatt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indent="-18097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■"/>
            </a:pPr>
            <a:r>
              <a:rPr lang="hu-H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Forinthitelek </a:t>
            </a:r>
            <a:r>
              <a:rPr lang="hu-H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megugrása elsősorban az NHP </a:t>
            </a:r>
            <a:r>
              <a:rPr lang="hu-H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I.-hez</a:t>
            </a:r>
            <a:r>
              <a:rPr lang="hu-H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köthető</a:t>
            </a:r>
          </a:p>
          <a:p>
            <a:pPr marL="180975" lvl="0" indent="-180975">
              <a:lnSpc>
                <a:spcPct val="130000"/>
              </a:lnSpc>
              <a:buClr>
                <a:srgbClr val="FF0000"/>
              </a:buClr>
              <a:buFont typeface="Arial" pitchFamily="34" charset="0"/>
              <a:buChar char="■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De facto az Euró zónában vagyunk!? (A monetáris politika játéktere nominális)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6144" y="1177106"/>
            <a:ext cx="598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sz="1050" b="1" dirty="0">
                <a:solidFill>
                  <a:srgbClr val="000000">
                    <a:lumMod val="65000"/>
                    <a:lumOff val="35000"/>
                  </a:srgbClr>
                </a:solidFill>
                <a:cs typeface="Arial" pitchFamily="34" charset="0"/>
              </a:rPr>
              <a:t>Mrd Ft</a:t>
            </a:r>
            <a:endParaRPr lang="en-US" sz="1050" b="1" dirty="0">
              <a:solidFill>
                <a:srgbClr val="000000">
                  <a:lumMod val="65000"/>
                  <a:lumOff val="35000"/>
                </a:srgbClr>
              </a:solidFill>
              <a:cs typeface="Arial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115616" y="980728"/>
            <a:ext cx="7920880" cy="2613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91144" tIns="45573" rIns="91144" bIns="45573">
            <a:spAutoFit/>
          </a:bodyPr>
          <a:lstStyle/>
          <a:p>
            <a:pPr algn="ctr" defTabSz="863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100" b="1" dirty="0">
                <a:solidFill>
                  <a:srgbClr val="FFFFFF"/>
                </a:solidFill>
              </a:rPr>
              <a:t>Nem pénzügyi vállalatok adóssága</a:t>
            </a:r>
            <a:endParaRPr lang="en-US" sz="1100" b="1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15616" y="980728"/>
            <a:ext cx="7920880" cy="388843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51" tIns="45625" rIns="91251" bIns="45625" numCol="1" rtlCol="0" anchor="t" anchorCtr="0" compatLnSpc="1">
            <a:prstTxWarp prst="textNoShape">
              <a:avLst/>
            </a:prstTxWarp>
          </a:bodyPr>
          <a:lstStyle/>
          <a:p>
            <a:pPr defTabSz="912527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800" dirty="0">
              <a:solidFill>
                <a:srgbClr val="000000"/>
              </a:solidFill>
              <a:cs typeface="Osaka" pitchFamily="1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422928" y="2046222"/>
            <a:ext cx="432048" cy="2304256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1200" u="sng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2400" y="1556792"/>
            <a:ext cx="828000" cy="442035"/>
          </a:xfrm>
          <a:prstGeom prst="rect">
            <a:avLst/>
          </a:prstGeom>
          <a:noFill/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1200" b="1" dirty="0">
                <a:solidFill>
                  <a:srgbClr val="FF0000"/>
                </a:solidFill>
              </a:rPr>
              <a:t>84% devizában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454" y="332656"/>
            <a:ext cx="7671521" cy="573575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A központi bank vezetőinek figyelmébe…</a:t>
            </a:r>
            <a:endParaRPr lang="hu-HU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000000"/>
                </a:solidFill>
              </a:rPr>
              <a:t>Egy, egységet alkotó bankrendszer van, aminek az MNB az első szintjét képezi;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000000"/>
                </a:solidFill>
              </a:rPr>
              <a:t>Az elmúlt év elévülhetetlen sikeres lépéseket hozott:</a:t>
            </a:r>
          </a:p>
          <a:p>
            <a:pPr lvl="2">
              <a:lnSpc>
                <a:spcPct val="150000"/>
              </a:lnSpc>
            </a:pPr>
            <a:r>
              <a:rPr lang="hu-HU" sz="1600" dirty="0" smtClean="0">
                <a:solidFill>
                  <a:srgbClr val="000000"/>
                </a:solidFill>
              </a:rPr>
              <a:t>Alap kamat csökkenő trend </a:t>
            </a:r>
            <a:r>
              <a:rPr lang="hu-HU" sz="1600" dirty="0" err="1" smtClean="0">
                <a:solidFill>
                  <a:srgbClr val="000000"/>
                </a:solidFill>
              </a:rPr>
              <a:t>végigvitele</a:t>
            </a:r>
            <a:r>
              <a:rPr lang="hu-HU" sz="1600" dirty="0" smtClean="0">
                <a:solidFill>
                  <a:srgbClr val="000000"/>
                </a:solidFill>
              </a:rPr>
              <a:t>; </a:t>
            </a:r>
          </a:p>
          <a:p>
            <a:pPr lvl="2">
              <a:lnSpc>
                <a:spcPct val="150000"/>
              </a:lnSpc>
            </a:pPr>
            <a:r>
              <a:rPr lang="hu-HU" sz="1600" dirty="0" smtClean="0">
                <a:solidFill>
                  <a:srgbClr val="000000"/>
                </a:solidFill>
              </a:rPr>
              <a:t>Növekedési Hitel Program; (bővítés az NHP </a:t>
            </a:r>
            <a:r>
              <a:rPr lang="hu-HU" sz="1600" dirty="0" err="1" smtClean="0">
                <a:solidFill>
                  <a:srgbClr val="000000"/>
                </a:solidFill>
              </a:rPr>
              <a:t>II.-ben</a:t>
            </a:r>
            <a:r>
              <a:rPr lang="hu-HU" sz="1600" dirty="0" smtClean="0">
                <a:solidFill>
                  <a:srgbClr val="000000"/>
                </a:solidFill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000000"/>
                </a:solidFill>
              </a:rPr>
              <a:t>A CHF </a:t>
            </a:r>
            <a:r>
              <a:rPr lang="hu-HU" sz="2000" dirty="0" err="1" smtClean="0">
                <a:solidFill>
                  <a:srgbClr val="000000"/>
                </a:solidFill>
              </a:rPr>
              <a:t>mortgage</a:t>
            </a:r>
            <a:r>
              <a:rPr lang="hu-HU" sz="2000" dirty="0" smtClean="0">
                <a:solidFill>
                  <a:srgbClr val="000000"/>
                </a:solidFill>
              </a:rPr>
              <a:t> probléma </a:t>
            </a:r>
            <a:r>
              <a:rPr lang="hu-HU" sz="2000" u="sng" dirty="0" smtClean="0">
                <a:solidFill>
                  <a:srgbClr val="000000"/>
                </a:solidFill>
              </a:rPr>
              <a:t>fokozatos</a:t>
            </a:r>
            <a:r>
              <a:rPr lang="hu-HU" sz="2000" dirty="0" smtClean="0">
                <a:solidFill>
                  <a:srgbClr val="000000"/>
                </a:solidFill>
              </a:rPr>
              <a:t> kivezetése közérdek; A központi banknak, mint a magyar bankrendszer tagjának kötelessége a stabilitási szempontok képviselete!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000000"/>
                </a:solidFill>
              </a:rPr>
              <a:t>A mikro-felügyeleti és fogyasztóvédelmi funkció gyakorlása konzultációval és prevencióval kell, hogy kezdődjön minden esetben; ez is családon belüli probléma.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02B72-DBBB-4E80-8DE0-141C92B711C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4E682-5300-4530-9319-B03134095B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547664" y="1124744"/>
            <a:ext cx="6264696" cy="1440160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11200" dist="419100" dir="9240000" sx="103000" sy="103000" algn="ctr" rotWithShape="0">
              <a:srgbClr val="000000">
                <a:alpha val="37000"/>
              </a:srgbClr>
            </a:outerShdw>
          </a:effectLst>
          <a:scene3d>
            <a:camera prst="orthographicFront"/>
            <a:lightRig rig="threePt" dir="t"/>
          </a:scene3d>
          <a:sp3d extrusionH="25400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124744"/>
            <a:ext cx="40739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GLOB</a:t>
            </a: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KIHÍVÁSOK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POLITI</a:t>
            </a: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KAI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ELIT VS. </a:t>
            </a: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PÉNZÜGYI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ELIT</a:t>
            </a:r>
          </a:p>
          <a:p>
            <a:pPr algn="ctr">
              <a:buFont typeface="Arial" pitchFamily="34" charset="0"/>
              <a:buChar char="•"/>
            </a:pP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SZIGORÚBB SZABÁLYOZÓI KERETEK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ERŐSEBB FOGYASZTÓVÉDELEM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95536" y="2636912"/>
            <a:ext cx="3168352" cy="172819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11200" dist="419100" dir="9240000" sx="103000" sy="103000" algn="ctr" rotWithShape="0">
              <a:srgbClr val="000000">
                <a:alpha val="37000"/>
              </a:srgbClr>
            </a:outerShdw>
          </a:effectLst>
          <a:scene3d>
            <a:camera prst="orthographicFront"/>
            <a:lightRig rig="threePt" dir="t"/>
          </a:scene3d>
          <a:sp3d extrusionH="25400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996952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hu-HU" sz="1600" b="1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MEGSZŰNŐ LIKVIDITÁS IMPORT; ÉS A MEGLÉVŐ LIKVIDITÁS EGY RÉSZE „SOVEREIGN RISK”-BEN!</a:t>
            </a:r>
            <a:endParaRPr lang="en-US" sz="1600" b="1" dirty="0" smtClean="0">
              <a:latin typeface="Times New Roman" pitchFamily="18" charset="0"/>
              <a:ea typeface="ＭＳ Ｐゴシック" pitchFamily="1" charset="-128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3501008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b="1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HAZAI KIHÍVÁSOK</a:t>
            </a:r>
            <a:endParaRPr lang="en-US" sz="1800" b="1" dirty="0" smtClean="0">
              <a:latin typeface="Times New Roman" pitchFamily="18" charset="0"/>
              <a:ea typeface="ＭＳ Ｐゴシック" pitchFamily="1" charset="-128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940152" y="2852936"/>
            <a:ext cx="3203848" cy="158417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11200" dist="419100" dir="9240000" sx="103000" sy="103000" algn="ctr" rotWithShape="0">
              <a:srgbClr val="000000">
                <a:alpha val="37000"/>
              </a:srgbClr>
            </a:outerShdw>
          </a:effectLst>
          <a:scene3d>
            <a:camera prst="orthographicFront"/>
            <a:lightRig rig="threePt" dir="t"/>
          </a:scene3d>
          <a:sp3d extrusionH="25400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28184" y="2996952"/>
            <a:ext cx="2701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hu-HU" sz="1600" b="1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TÁRSADALOM ÉS</a:t>
            </a:r>
            <a:r>
              <a:rPr lang="en-US" sz="1600" b="1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 </a:t>
            </a:r>
            <a:r>
              <a:rPr lang="hu-HU" sz="1600" b="1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POLITIKA OKOZTA REPUTÁCIÓS KOCKÁZATOK </a:t>
            </a:r>
            <a:endParaRPr lang="en-US" sz="1600" b="1" dirty="0" smtClean="0">
              <a:latin typeface="Times New Roman" pitchFamily="18" charset="0"/>
              <a:ea typeface="ＭＳ Ｐゴシック" pitchFamily="1" charset="-128"/>
              <a:cs typeface="Times New Roman" pitchFamily="18" charset="0"/>
            </a:endParaRPr>
          </a:p>
          <a:p>
            <a:pPr algn="ctr" eaLnBrk="0" hangingPunct="0"/>
            <a:r>
              <a:rPr lang="hu-HU" sz="1600" b="1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ÚJRA ÉPÍTIK A </a:t>
            </a:r>
            <a:r>
              <a:rPr lang="en-US" sz="1600" b="1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STATUS QUO</a:t>
            </a:r>
            <a:r>
              <a:rPr lang="hu-HU" sz="1600" b="1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T</a:t>
            </a:r>
            <a:endParaRPr lang="en-US" sz="1600" b="1" dirty="0" smtClean="0">
              <a:latin typeface="Times New Roman" pitchFamily="18" charset="0"/>
              <a:ea typeface="ＭＳ Ｐゴシック" pitchFamily="1" charset="-128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611560" y="4581128"/>
            <a:ext cx="3600400" cy="1656184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11200" dist="419100" dir="9240000" sx="103000" sy="103000" algn="ctr" rotWithShape="0">
              <a:srgbClr val="000000">
                <a:alpha val="37000"/>
              </a:srgbClr>
            </a:outerShdw>
          </a:effectLst>
          <a:scene3d>
            <a:camera prst="orthographicFront"/>
            <a:lightRig rig="threePt" dir="t"/>
          </a:scene3d>
          <a:sp3d extrusionH="25400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932040" y="4437112"/>
            <a:ext cx="3024336" cy="158417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11200" dist="419100" dir="9240000" sx="103000" sy="103000" algn="ctr" rotWithShape="0">
              <a:srgbClr val="000000">
                <a:alpha val="37000"/>
              </a:srgbClr>
            </a:outerShdw>
          </a:effectLst>
          <a:scene3d>
            <a:camera prst="orthographicFront"/>
            <a:lightRig rig="threePt" dir="t"/>
          </a:scene3d>
          <a:sp3d extrusionH="25400"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4725144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hu-HU" sz="1600" b="1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CSÖKKENŐ BEVÉTELI BÁZIS</a:t>
            </a:r>
            <a:endParaRPr lang="en-US" sz="1600" b="1" dirty="0" smtClean="0">
              <a:latin typeface="Times New Roman" pitchFamily="18" charset="0"/>
              <a:ea typeface="ＭＳ Ｐゴシック" pitchFamily="1" charset="-128"/>
              <a:cs typeface="Times New Roman" pitchFamily="18" charset="0"/>
            </a:endParaRPr>
          </a:p>
          <a:p>
            <a:pPr algn="ctr" eaLnBrk="0" hangingPunct="0"/>
            <a:r>
              <a:rPr lang="en-US" sz="1600" b="1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(</a:t>
            </a:r>
            <a:r>
              <a:rPr lang="hu-HU" sz="1600" b="1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JELZÁLOG HITELEZÉS</a:t>
            </a:r>
            <a:r>
              <a:rPr lang="en-US" sz="1600" b="1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; </a:t>
            </a:r>
            <a:r>
              <a:rPr lang="hu-HU" sz="1600" b="1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ÖNKORMÁNYZATI ÉS INGATLAN FINANSZÍROZÁS; ALAPKAMAT CSÖKKENÉSE)</a:t>
            </a:r>
            <a:endParaRPr lang="en-US" sz="1600" b="1" dirty="0" smtClean="0">
              <a:latin typeface="Times New Roman" pitchFamily="18" charset="0"/>
              <a:ea typeface="ＭＳ Ｐゴシック" pitchFamily="1" charset="-128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92080" y="4653136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latin typeface="Times New Roman" pitchFamily="18" charset="0"/>
                <a:ea typeface="ＭＳ Ｐゴシック" pitchFamily="1" charset="-128"/>
                <a:cs typeface="Times New Roman" pitchFamily="18" charset="0"/>
              </a:rPr>
              <a:t>HOSSZÚ TÁVÚ ADÓ ÉS JÁRULÉK TEHER A BANKI KÖLTSÉGEK KÖZÖTT</a:t>
            </a:r>
            <a:endParaRPr lang="en-US" sz="1600" b="1" dirty="0" smtClean="0">
              <a:latin typeface="Times New Roman" pitchFamily="18" charset="0"/>
              <a:ea typeface="ＭＳ Ｐゴシック" pitchFamily="1" charset="-128"/>
              <a:cs typeface="Times New Roman" pitchFamily="18" charset="0"/>
            </a:endParaRPr>
          </a:p>
        </p:txBody>
      </p:sp>
      <p:sp>
        <p:nvSpPr>
          <p:cNvPr id="36" name="Title 35"/>
          <p:cNvSpPr txBox="1">
            <a:spLocks noGrp="1"/>
          </p:cNvSpPr>
          <p:nvPr>
            <p:ph type="title"/>
          </p:nvPr>
        </p:nvSpPr>
        <p:spPr>
          <a:xfrm>
            <a:off x="486439" y="301879"/>
            <a:ext cx="85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Vezetői összefoglaló </a:t>
            </a:r>
            <a:r>
              <a:rPr lang="en-US" sz="2400" b="1" dirty="0" smtClean="0"/>
              <a:t>– </a:t>
            </a:r>
            <a:r>
              <a:rPr lang="hu-HU" sz="2400" b="1" dirty="0" smtClean="0"/>
              <a:t>New </a:t>
            </a:r>
            <a:r>
              <a:rPr lang="hu-HU" sz="2400" b="1" dirty="0" err="1" smtClean="0"/>
              <a:t>ortodoxy</a:t>
            </a:r>
            <a:r>
              <a:rPr lang="hu-HU" sz="2400" b="1" dirty="0" smtClean="0"/>
              <a:t> a magyar bankrendszerben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6093296"/>
            <a:ext cx="669674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kern="0" dirty="0" smtClean="0">
                <a:latin typeface="Times New Roman" pitchFamily="18" charset="0"/>
                <a:cs typeface="Times New Roman" pitchFamily="18" charset="0"/>
              </a:rPr>
              <a:t>∑</a:t>
            </a:r>
            <a:r>
              <a:rPr lang="hu-HU" sz="2000" b="1" kern="0" dirty="0" smtClean="0">
                <a:latin typeface="Times New Roman" pitchFamily="18" charset="0"/>
                <a:cs typeface="Times New Roman" pitchFamily="18" charset="0"/>
              </a:rPr>
              <a:t> Kiegyezés 2016!</a:t>
            </a:r>
          </a:p>
          <a:p>
            <a:pPr algn="ctr"/>
            <a:r>
              <a:rPr lang="hu-HU" sz="2000" b="1" kern="0" baseline="-25000" dirty="0" smtClean="0">
                <a:latin typeface="Times New Roman" pitchFamily="18" charset="0"/>
                <a:cs typeface="Times New Roman" pitchFamily="18" charset="0"/>
              </a:rPr>
              <a:t>(1848 + 1867 = EGY)</a:t>
            </a:r>
            <a:endParaRPr lang="hu-HU" sz="20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  <p:bldP spid="30" grpId="0" animBg="1"/>
      <p:bldP spid="31" grpId="0"/>
      <p:bldP spid="32" grpId="0" animBg="1"/>
      <p:bldP spid="33" grpId="0" animBg="1"/>
      <p:bldP spid="34" grpId="0"/>
      <p:bldP spid="35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0454" r="18373" b="6250"/>
          <a:stretch>
            <a:fillRect/>
          </a:stretch>
        </p:blipFill>
        <p:spPr bwMode="auto">
          <a:xfrm>
            <a:off x="0" y="-1"/>
            <a:ext cx="9144000" cy="690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0454" r="18373" b="6250"/>
          <a:stretch>
            <a:fillRect/>
          </a:stretch>
        </p:blipFill>
        <p:spPr bwMode="auto">
          <a:xfrm>
            <a:off x="0" y="-1"/>
            <a:ext cx="9144000" cy="690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 </a:t>
            </a:r>
            <a:r>
              <a:rPr lang="hu-HU" b="1" dirty="0"/>
              <a:t>Közös Agrárpolitika költségvetése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104456"/>
          </a:xfrm>
        </p:spPr>
        <p:txBody>
          <a:bodyPr>
            <a:noAutofit/>
          </a:bodyPr>
          <a:lstStyle/>
          <a:p>
            <a:r>
              <a:rPr lang="hu-HU" sz="1800" dirty="0" smtClean="0"/>
              <a:t>Az </a:t>
            </a:r>
            <a:r>
              <a:rPr lang="hu-HU" sz="1800" b="1" dirty="0"/>
              <a:t>EU közös költségvetésének főösszege a 7 évre vonatkozóan 960 milliárd euró, ami 3,5%-kal, ezen belül a KAP költségvetése pedig 11%-kal (421-ről 373 milliárd euróra csökkent és már 28 tagország között oszlik meg) kevesebb mint 2007-2013, de továbbra is a második legnagyobb kiadási tétel maradt. </a:t>
            </a:r>
            <a:endParaRPr lang="hu-HU" sz="1800" b="1" dirty="0" smtClean="0"/>
          </a:p>
          <a:p>
            <a:r>
              <a:rPr lang="hu-HU" sz="1800" dirty="0" smtClean="0"/>
              <a:t>Ennek </a:t>
            </a:r>
            <a:r>
              <a:rPr lang="hu-HU" sz="1800" dirty="0"/>
              <a:t>ellenére, </a:t>
            </a:r>
            <a:r>
              <a:rPr lang="hu-HU" sz="1800" b="1" dirty="0"/>
              <a:t>2014 és 2020 között, az előző időszakhoz képest, emelkedik a hazai mezőgazdasági támogatások összege </a:t>
            </a:r>
          </a:p>
          <a:p>
            <a:r>
              <a:rPr lang="hu-HU" sz="1800" dirty="0" smtClean="0"/>
              <a:t>Magyarország </a:t>
            </a:r>
            <a:r>
              <a:rPr lang="hu-HU" sz="1800" b="1" dirty="0"/>
              <a:t>éves közvetlen támogatási kerete közel 1.270-1.274 millió euró </a:t>
            </a:r>
            <a:r>
              <a:rPr lang="hu-HU" sz="1800" b="1" dirty="0" smtClean="0"/>
              <a:t>lesz</a:t>
            </a:r>
          </a:p>
          <a:p>
            <a:r>
              <a:rPr lang="hu-HU" sz="1800" dirty="0" smtClean="0"/>
              <a:t>Magyarország </a:t>
            </a:r>
            <a:r>
              <a:rPr lang="hu-HU" sz="1800" b="1" dirty="0"/>
              <a:t>éves vidékfejlesztési kerete közel 490 millió euró lesz </a:t>
            </a:r>
            <a:endParaRPr lang="hu-HU" sz="1800" b="1" dirty="0" smtClean="0"/>
          </a:p>
          <a:p>
            <a:r>
              <a:rPr lang="hu-HU" sz="1800" dirty="0" smtClean="0"/>
              <a:t>Magyarország </a:t>
            </a:r>
            <a:r>
              <a:rPr lang="hu-HU" sz="1800" dirty="0"/>
              <a:t>aránya a KAP kedvezményezettek során 2,4%-ről 3,2%-ra emelkedett. </a:t>
            </a:r>
            <a:endParaRPr lang="hu-HU" sz="1800" dirty="0" smtClean="0"/>
          </a:p>
          <a:p>
            <a:r>
              <a:rPr lang="hu-HU" sz="1800" dirty="0" smtClean="0"/>
              <a:t>A </a:t>
            </a:r>
            <a:r>
              <a:rPr lang="hu-HU" sz="1800" dirty="0"/>
              <a:t>tagállamok közötti külső kiegyenlítés nem befolyásolja hazánk helyzetét, </a:t>
            </a:r>
            <a:endParaRPr lang="hu-HU" sz="1800" dirty="0" smtClean="0"/>
          </a:p>
          <a:p>
            <a:r>
              <a:rPr lang="hu-HU" sz="1800" dirty="0" smtClean="0"/>
              <a:t>2014 </a:t>
            </a:r>
            <a:r>
              <a:rPr lang="hu-HU" sz="1800" dirty="0"/>
              <a:t>átmeneti év lesz a 2013-as támogatási szabályok alkalmazásával. </a:t>
            </a:r>
          </a:p>
          <a:p>
            <a:endParaRPr lang="hu-H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43951" r="17819" b="38764"/>
          <a:stretch>
            <a:fillRect/>
          </a:stretch>
        </p:blipFill>
        <p:spPr bwMode="auto">
          <a:xfrm>
            <a:off x="0" y="5157192"/>
            <a:ext cx="918558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39552" y="1052737"/>
            <a:ext cx="7918648" cy="4447966"/>
          </a:xfrm>
        </p:spPr>
        <p:txBody>
          <a:bodyPr/>
          <a:lstStyle/>
          <a:p>
            <a:r>
              <a:rPr lang="hu-HU" dirty="0" smtClean="0"/>
              <a:t>Köszönöm a megtisztelő figyelmet!</a:t>
            </a:r>
            <a:br>
              <a:rPr lang="hu-HU" dirty="0" smtClean="0"/>
            </a:br>
            <a:r>
              <a:rPr lang="hu-HU" sz="3600" dirty="0" err="1" smtClean="0">
                <a:hlinkClick r:id="rId2"/>
              </a:rPr>
              <a:t>www.lentnercsaba.com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err="1" smtClean="0">
                <a:hlinkClick r:id="rId3"/>
              </a:rPr>
              <a:t>lentner.csaba</a:t>
            </a:r>
            <a:r>
              <a:rPr lang="hu-HU" sz="3600" dirty="0" smtClean="0">
                <a:hlinkClick r:id="rId3"/>
              </a:rPr>
              <a:t>@</a:t>
            </a:r>
            <a:r>
              <a:rPr lang="hu-HU" sz="3600" dirty="0" err="1" smtClean="0">
                <a:hlinkClick r:id="rId3"/>
              </a:rPr>
              <a:t>uni-nke.hu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>
                <a:hlinkClick r:id="rId4"/>
              </a:rPr>
              <a:t>https</a:t>
            </a:r>
            <a:r>
              <a:rPr lang="hu-HU" sz="3600" dirty="0">
                <a:hlinkClick r:id="rId4"/>
              </a:rPr>
              <a:t>://</a:t>
            </a:r>
            <a:r>
              <a:rPr lang="hu-HU" sz="3600" dirty="0" smtClean="0">
                <a:hlinkClick r:id="rId4"/>
              </a:rPr>
              <a:t>vm.mtmt.hu/search/slist.php?lang=0&amp;AuthorID=10008404</a:t>
            </a:r>
            <a:r>
              <a:rPr lang="hu-HU" sz="3600" dirty="0" smtClean="0"/>
              <a:t/>
            </a:r>
            <a:br>
              <a:rPr lang="hu-HU" sz="3600" dirty="0" smtClean="0"/>
            </a:b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A magyar EU integráció dinamikája Vö. közép-európai térség országai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22624" y="3574752"/>
            <a:ext cx="8229600" cy="39163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1026" name="Picture 2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276872"/>
            <a:ext cx="5391150" cy="4467225"/>
          </a:xfrm>
          <a:prstGeom prst="rect">
            <a:avLst/>
          </a:prstGeom>
          <a:noFill/>
          <a:ln w="9525">
            <a:solidFill>
              <a:srgbClr val="000000"/>
            </a:solidFill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656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470025"/>
          </a:xfrm>
        </p:spPr>
        <p:txBody>
          <a:bodyPr/>
          <a:lstStyle/>
          <a:p>
            <a:pPr algn="ctr"/>
            <a:r>
              <a:rPr lang="hu-HU" sz="3200" b="1" dirty="0"/>
              <a:t>K</a:t>
            </a:r>
            <a:r>
              <a:rPr lang="hu-HU" sz="3200" b="1" dirty="0" smtClean="0"/>
              <a:t>ormányzati szervekbe vetett társadalmi bizalom, OECD, </a:t>
            </a:r>
            <a:r>
              <a:rPr lang="hu-HU" sz="3200" b="1" dirty="0"/>
              <a:t>2009</a:t>
            </a:r>
            <a:endParaRPr lang="hu-HU" sz="3200" dirty="0"/>
          </a:p>
        </p:txBody>
      </p:sp>
      <p:pic>
        <p:nvPicPr>
          <p:cNvPr id="4" name="Kép helye 6" descr="slide-1-63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575" r="7575"/>
          <a:stretch>
            <a:fillRect/>
          </a:stretch>
        </p:blipFill>
        <p:spPr>
          <a:xfrm>
            <a:off x="683568" y="2132856"/>
            <a:ext cx="4320480" cy="4176464"/>
          </a:xfrm>
        </p:spPr>
      </p:pic>
      <p:pic>
        <p:nvPicPr>
          <p:cNvPr id="6" name="Tartalom helye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19268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930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pPr algn="ctr"/>
            <a:r>
              <a:rPr lang="hu-HU" sz="3200" b="1" dirty="0" smtClean="0"/>
              <a:t>Államadósság/GDP </a:t>
            </a:r>
            <a:r>
              <a:rPr lang="hu-HU" sz="3200" b="1" dirty="0"/>
              <a:t>1998-2013, </a:t>
            </a:r>
            <a:r>
              <a:rPr lang="hu-HU" sz="3200" b="1" dirty="0" smtClean="0"/>
              <a:t>Magyarország</a:t>
            </a:r>
            <a:endParaRPr lang="hu-HU" sz="3200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00209"/>
            <a:ext cx="6200194" cy="39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99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080120"/>
          </a:xfrm>
        </p:spPr>
        <p:txBody>
          <a:bodyPr/>
          <a:lstStyle/>
          <a:p>
            <a:pPr algn="ctr"/>
            <a:r>
              <a:rPr lang="hu-HU" sz="3600" b="1" dirty="0" smtClean="0"/>
              <a:t>Új magyar közpénzügyi rendszertan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992888" cy="4176464"/>
          </a:xfrm>
        </p:spPr>
        <p:txBody>
          <a:bodyPr/>
          <a:lstStyle/>
          <a:p>
            <a:endParaRPr lang="hu-HU" sz="2000" dirty="0"/>
          </a:p>
          <a:p>
            <a:pPr lvl="0"/>
            <a:r>
              <a:rPr lang="hu-HU" sz="2000" dirty="0"/>
              <a:t> </a:t>
            </a:r>
          </a:p>
          <a:p>
            <a:endParaRPr lang="hu-HU" sz="2000" dirty="0"/>
          </a:p>
          <a:p>
            <a:endParaRPr lang="hu-HU" dirty="0"/>
          </a:p>
        </p:txBody>
      </p:sp>
      <p:pic>
        <p:nvPicPr>
          <p:cNvPr id="5" name="Tartalom helye 3" descr="Figure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3384" y="2420888"/>
            <a:ext cx="5760640" cy="377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016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980729"/>
            <a:ext cx="7772400" cy="936104"/>
          </a:xfrm>
        </p:spPr>
        <p:txBody>
          <a:bodyPr/>
          <a:lstStyle/>
          <a:p>
            <a:pPr algn="ctr"/>
            <a:r>
              <a:rPr lang="hu-HU" sz="3600" b="1" dirty="0" smtClean="0"/>
              <a:t>A strukturális reformok </a:t>
            </a:r>
            <a:r>
              <a:rPr lang="hu-HU" sz="3600" b="1" dirty="0" err="1" smtClean="0"/>
              <a:t>paradoxona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848872" cy="4248472"/>
          </a:xfrm>
        </p:spPr>
        <p:txBody>
          <a:bodyPr/>
          <a:lstStyle/>
          <a:p>
            <a:pPr algn="just"/>
            <a:r>
              <a:rPr lang="hu-HU" altLang="hu-HU" sz="2800" i="1" dirty="0"/>
              <a:t>Strukturális reformok nélkül középtávon nem érhető el fenntartható GDP növekedés, magas foglalkoztatási szint és pénzügyi egyensúly.</a:t>
            </a:r>
          </a:p>
          <a:p>
            <a:pPr algn="ctr">
              <a:spcBef>
                <a:spcPct val="0"/>
              </a:spcBef>
            </a:pPr>
            <a:r>
              <a:rPr lang="hu-HU" altLang="hu-HU" sz="2800" i="1" dirty="0"/>
              <a:t>De:</a:t>
            </a:r>
          </a:p>
          <a:p>
            <a:pPr algn="just">
              <a:spcBef>
                <a:spcPct val="0"/>
              </a:spcBef>
            </a:pPr>
            <a:r>
              <a:rPr lang="hu-HU" altLang="hu-HU" sz="2800" i="1" dirty="0"/>
              <a:t>A reformok az első években többet visznek, mint hoznak, ezért vagy hitelből /nem lehet/, vagy megszorító programokból /belső ellenállást vált ki/ vagy tehermegosztással /külső ellentétet vált ki/ kell a reformokhoz pénzügyi forrást biztosítani.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dirty="0" smtClean="0"/>
          </a:p>
          <a:p>
            <a:pPr algn="just">
              <a:spcAft>
                <a:spcPts val="0"/>
              </a:spcAft>
            </a:pPr>
            <a:r>
              <a:rPr lang="hu-HU" sz="2400" dirty="0" smtClean="0"/>
              <a:t> </a:t>
            </a:r>
            <a:endParaRPr lang="en-GB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21445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052737"/>
            <a:ext cx="7772400" cy="1296144"/>
          </a:xfrm>
        </p:spPr>
        <p:txBody>
          <a:bodyPr/>
          <a:lstStyle/>
          <a:p>
            <a:pPr algn="ctr"/>
            <a:r>
              <a:rPr lang="hu-HU" sz="3200" b="1" dirty="0" err="1"/>
              <a:t>Orthodox</a:t>
            </a:r>
            <a:r>
              <a:rPr lang="hu-HU" sz="3200" b="1" dirty="0"/>
              <a:t> </a:t>
            </a:r>
            <a:r>
              <a:rPr lang="hu-HU" sz="3200" b="1" dirty="0" smtClean="0"/>
              <a:t>(Hagyományos) Válság menedzsment </a:t>
            </a:r>
            <a:endParaRPr lang="hu-HU" sz="3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8136904" cy="38884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algn="ctr">
              <a:spcBef>
                <a:spcPts val="0"/>
              </a:spcBef>
              <a:defRPr/>
            </a:pPr>
            <a:r>
              <a:rPr lang="hu-HU" sz="2400" dirty="0"/>
              <a:t> Strukturális reformok</a:t>
            </a:r>
          </a:p>
          <a:p>
            <a:pPr algn="ctr">
              <a:spcBef>
                <a:spcPts val="0"/>
              </a:spcBef>
              <a:defRPr/>
            </a:pPr>
            <a:r>
              <a:rPr lang="hu-HU" sz="2400" dirty="0"/>
              <a:t>+</a:t>
            </a:r>
          </a:p>
          <a:p>
            <a:pPr algn="ctr">
              <a:spcBef>
                <a:spcPts val="0"/>
              </a:spcBef>
              <a:defRPr/>
            </a:pPr>
            <a:r>
              <a:rPr lang="hu-HU" sz="2400" dirty="0"/>
              <a:t>Megszorító </a:t>
            </a:r>
            <a:r>
              <a:rPr lang="hu-HU" sz="2400" dirty="0" smtClean="0"/>
              <a:t>programok =</a:t>
            </a:r>
            <a:endParaRPr lang="hu-HU" sz="2400" dirty="0"/>
          </a:p>
          <a:p>
            <a:pPr algn="ctr">
              <a:spcBef>
                <a:spcPts val="0"/>
              </a:spcBef>
              <a:defRPr/>
            </a:pPr>
            <a:endParaRPr lang="hu-HU" sz="2400" dirty="0"/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400" dirty="0"/>
              <a:t>KUDARC</a:t>
            </a:r>
          </a:p>
          <a:p>
            <a:pPr algn="just">
              <a:spcBef>
                <a:spcPts val="0"/>
              </a:spcBef>
              <a:defRPr/>
            </a:pPr>
            <a:r>
              <a:rPr lang="hu-HU" sz="2400" i="1" dirty="0"/>
              <a:t>A megszorító programok politikai instabilitást okoznak, meggyengülnek és/vagy megbuknak a kormányok, ezért lassulnak és/vagy leállnak a strukturális reformok.</a:t>
            </a:r>
          </a:p>
          <a:p>
            <a:pPr lvl="0" algn="ctr">
              <a:spcBef>
                <a:spcPts val="0"/>
              </a:spcBef>
            </a:pPr>
            <a:endParaRPr lang="en-GB" sz="2400" dirty="0"/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xmlns="" val="20875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980729"/>
            <a:ext cx="7772400" cy="1224136"/>
          </a:xfrm>
        </p:spPr>
        <p:txBody>
          <a:bodyPr/>
          <a:lstStyle/>
          <a:p>
            <a:pPr algn="ctr"/>
            <a:r>
              <a:rPr lang="hu-HU" sz="3200" b="1" dirty="0" err="1" smtClean="0"/>
              <a:t>Unorthodox</a:t>
            </a:r>
            <a:r>
              <a:rPr lang="hu-HU" sz="3200" b="1" dirty="0" smtClean="0"/>
              <a:t> (Magyar) Krízis Menedzsment  </a:t>
            </a:r>
            <a:endParaRPr lang="hu-HU" sz="32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8064896" cy="3816424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hu-HU" sz="2400" dirty="0" smtClean="0"/>
              <a:t> </a:t>
            </a:r>
            <a:r>
              <a:rPr lang="hu-HU" altLang="hu-HU" sz="2400" dirty="0"/>
              <a:t>Strukturális reformok</a:t>
            </a:r>
          </a:p>
          <a:p>
            <a:pPr algn="ctr">
              <a:spcBef>
                <a:spcPct val="0"/>
              </a:spcBef>
            </a:pPr>
            <a:r>
              <a:rPr lang="hu-HU" altLang="hu-HU" sz="2400" dirty="0"/>
              <a:t>+</a:t>
            </a:r>
          </a:p>
          <a:p>
            <a:pPr algn="ctr">
              <a:spcBef>
                <a:spcPct val="0"/>
              </a:spcBef>
            </a:pPr>
            <a:r>
              <a:rPr lang="hu-HU" altLang="hu-HU" sz="2400" dirty="0" smtClean="0"/>
              <a:t>Tehermegosztás =</a:t>
            </a:r>
            <a:endParaRPr lang="hu-HU" altLang="hu-HU" sz="2400" dirty="0"/>
          </a:p>
          <a:p>
            <a:pPr>
              <a:spcBef>
                <a:spcPct val="0"/>
              </a:spcBef>
            </a:pPr>
            <a:endParaRPr lang="hu-HU" altLang="hu-HU" sz="2400" dirty="0"/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u-HU" altLang="hu-HU" sz="2400" dirty="0"/>
              <a:t>S I K E R</a:t>
            </a:r>
          </a:p>
          <a:p>
            <a:pPr algn="just">
              <a:spcBef>
                <a:spcPct val="0"/>
              </a:spcBef>
            </a:pPr>
            <a:r>
              <a:rPr lang="hu-HU" altLang="hu-HU" sz="2400" i="1" dirty="0"/>
              <a:t>A tehermegosztás megőrzi a politikai stabilitást, így a kormányok időt nyernek a strukturális reformokra majd hosszútávon fenntartható pénzügyi egyensúlyt teremtenek.</a:t>
            </a:r>
          </a:p>
          <a:p>
            <a:pPr algn="ctr">
              <a:spcBef>
                <a:spcPts val="0"/>
              </a:spcBef>
            </a:pPr>
            <a:endParaRPr lang="en-GB" sz="2400" dirty="0"/>
          </a:p>
          <a:p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xmlns="" val="41251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KE_kozpont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NKE_kozponti</Template>
  <TotalTime>1683</TotalTime>
  <Words>1419</Words>
  <Application>Microsoft Office PowerPoint</Application>
  <PresentationFormat>Diavetítés a képernyőre (4:3 oldalarány)</PresentationFormat>
  <Paragraphs>212</Paragraphs>
  <Slides>28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NKE_kozponti</vt:lpstr>
      <vt:lpstr>Magyarország és az Európai Unió közpénzügyi kapcsolatai – költségvetési és monetáris perspektívák</vt:lpstr>
      <vt:lpstr>Előadás vázlat </vt:lpstr>
      <vt:lpstr>A magyar EU integráció dinamikája Vö. közép-európai térség országai</vt:lpstr>
      <vt:lpstr>Kormányzati szervekbe vetett társadalmi bizalom, OECD, 2009</vt:lpstr>
      <vt:lpstr>Államadósság/GDP 1998-2013, Magyarország</vt:lpstr>
      <vt:lpstr>Új magyar közpénzügyi rendszertan</vt:lpstr>
      <vt:lpstr>A strukturális reformok paradoxona</vt:lpstr>
      <vt:lpstr>Orthodox (Hagyományos) Válság menedzsment </vt:lpstr>
      <vt:lpstr>Unorthodox (Magyar) Krízis Menedzsment  </vt:lpstr>
      <vt:lpstr>Unorthodox (Magyar) Monetáris Politika</vt:lpstr>
      <vt:lpstr>Államadósság/GDP 2010-2013 közötti mozgása</vt:lpstr>
      <vt:lpstr>Államadósság/GDP „dinamika” 2010-2013 között, Vö. magyar és mediterrán adatokat</vt:lpstr>
      <vt:lpstr>Kikerültünk a túlzott deficit eljárásból, 2013</vt:lpstr>
      <vt:lpstr>Magyar reformok és innovációk, majd a következő ábrában a további kihívásokról   </vt:lpstr>
      <vt:lpstr>Challenges and Contraints  </vt:lpstr>
      <vt:lpstr>Bővebben a magyar unorthodoxiákról </vt:lpstr>
      <vt:lpstr>17. dia</vt:lpstr>
      <vt:lpstr>18. dia</vt:lpstr>
      <vt:lpstr>II. HAZAI AKTUALITÁSOK - Megtanultuk a leckét: elkerültük a választási évekre jellemző hiány elszaladását - A költségvetési trendforduló gazdaságtörténeti jelentőségű!!! </vt:lpstr>
      <vt:lpstr>Bankszektor folyamatok  - Nemzetközi összehasonlításban nálunk a delevereging erőteljesebb</vt:lpstr>
      <vt:lpstr>Háztartások állampapír állományának és bankbetéteinek alakulása - kumulatív nettó változás 2010 év vége óta  </vt:lpstr>
      <vt:lpstr>Vállalatok adósság jellegű kötelezettségei - Túlnyomó részt külföldről (Euróban) finanszírozva</vt:lpstr>
      <vt:lpstr>A központi bank vezetőinek figyelmébe…</vt:lpstr>
      <vt:lpstr>Vezetői összefoglaló – New ortodoxy a magyar bankrendszerben</vt:lpstr>
      <vt:lpstr>25. dia</vt:lpstr>
      <vt:lpstr>26. dia</vt:lpstr>
      <vt:lpstr>A Közös Agrárpolitika költségvetése</vt:lpstr>
      <vt:lpstr>Köszönöm a megtisztelő figyelmet! www.lentnercsaba.com lentner.csaba@uni-nke.hu  https://vm.mtmt.hu/search/slist.php?lang=0&amp;AuthorID=10008404 </vt:lpstr>
    </vt:vector>
  </TitlesOfParts>
  <Company>NKE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NUPS_Kína minta</dc:title>
  <dc:creator>kissb</dc:creator>
  <cp:lastModifiedBy>terika</cp:lastModifiedBy>
  <cp:revision>116</cp:revision>
  <cp:lastPrinted>2013-10-14T11:01:07Z</cp:lastPrinted>
  <dcterms:created xsi:type="dcterms:W3CDTF">2013-02-20T09:39:27Z</dcterms:created>
  <dcterms:modified xsi:type="dcterms:W3CDTF">2014-09-11T11:29:34Z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NUPS_Kína minta</vt:lpwstr>
  </property>
  <property fmtid="{D5CDD505-2E9C-101B-9397-08002B2CF9AE}" pid="3" name="SlideDescription">
    <vt:lpwstr/>
  </property>
</Properties>
</file>