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256" r:id="rId3"/>
    <p:sldId id="258" r:id="rId4"/>
    <p:sldId id="259" r:id="rId5"/>
    <p:sldId id="260" r:id="rId6"/>
    <p:sldId id="257" r:id="rId7"/>
    <p:sldId id="265" r:id="rId8"/>
    <p:sldId id="266" r:id="rId9"/>
    <p:sldId id="261" r:id="rId10"/>
    <p:sldId id="262" r:id="rId11"/>
    <p:sldId id="263" r:id="rId12"/>
    <p:sldId id="267" r:id="rId13"/>
    <p:sldId id="285" r:id="rId14"/>
    <p:sldId id="264" r:id="rId15"/>
    <p:sldId id="275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7" r:id="rId32"/>
    <p:sldId id="288" r:id="rId33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FBBFE-644E-4BC1-91A0-84FECB1FBE87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22FF-D8FB-4045-B4A2-9C3F0D099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21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558E-1FDA-4F04-99F0-B123442D2F94}" type="datetimeFigureOut">
              <a:rPr lang="hu-HU" smtClean="0"/>
              <a:t>2014.09.04.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3184-2F48-45B3-AF32-BAEDD3A93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0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5B77FA3-3A7C-4AE1-B1E9-B40D70EB641A}" type="slidenum">
              <a:rPr lang="hu-HU">
                <a:latin typeface="Arial" charset="0"/>
              </a:rPr>
              <a:pPr eaLnBrk="1" hangingPunct="1"/>
              <a:t>11</a:t>
            </a:fld>
            <a:endParaRPr lang="hu-HU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4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211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04942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6308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Nagy József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Protokollról napjainkban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9286-606D-424E-8813-D915A7F171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491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2D0843-6A83-4924-B9A3-A1C4E92D0709}" type="slidenum">
              <a:rPr lang="hu-HU" smtClean="0"/>
              <a:pPr algn="ctr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140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171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3456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0435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8227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4415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31587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8860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2014.09.04.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Nagy József : a  protokollról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C12D0843-6A83-4924-B9A3-A1C4E92D0709}" type="slidenum">
              <a:rPr lang="hu-HU" smtClean="0"/>
              <a:pPr algn="ctr"/>
              <a:t>‹#›</a:t>
            </a:fld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0772"/>
            <a:ext cx="1187624" cy="106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9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 dirty="0">
              <a:latin typeface="Arial" charset="0"/>
            </a:endParaRPr>
          </a:p>
        </p:txBody>
      </p:sp>
      <p:sp>
        <p:nvSpPr>
          <p:cNvPr id="1536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 dirty="0">
              <a:latin typeface="Arial" charset="0"/>
            </a:endParaRPr>
          </a:p>
        </p:txBody>
      </p:sp>
      <p:sp>
        <p:nvSpPr>
          <p:cNvPr id="1536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D509669-0574-4C7D-A798-602C4DD8376F}" type="slidenum">
              <a:rPr lang="hu-HU">
                <a:latin typeface="Arial" charset="0"/>
              </a:rPr>
              <a:pPr eaLnBrk="1" hangingPunct="1"/>
              <a:t>10</a:t>
            </a:fld>
            <a:endParaRPr lang="hu-HU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Viselkedés 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 smtClean="0"/>
              <a:t>PASSZÍV ELEMEK (Külső jegyek)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u="sng" dirty="0" smtClean="0"/>
              <a:t>Adottságok </a:t>
            </a:r>
            <a:r>
              <a:rPr lang="hu-HU" sz="2800" b="1" dirty="0" smtClean="0"/>
              <a:t>(nehezen változtathatók)</a:t>
            </a:r>
          </a:p>
          <a:p>
            <a:pPr lvl="1" eaLnBrk="1" hangingPunct="1">
              <a:lnSpc>
                <a:spcPct val="80000"/>
              </a:lnSpc>
            </a:pPr>
            <a:r>
              <a:rPr lang="hu-HU" b="1" dirty="0" smtClean="0"/>
              <a:t>Testalkat </a:t>
            </a:r>
          </a:p>
          <a:p>
            <a:pPr lvl="1" eaLnBrk="1" hangingPunct="1">
              <a:lnSpc>
                <a:spcPct val="80000"/>
              </a:lnSpc>
            </a:pPr>
            <a:r>
              <a:rPr lang="hu-HU" b="1" dirty="0" smtClean="0"/>
              <a:t>Testtartás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b="1" dirty="0" smtClean="0"/>
              <a:t>Mozgás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b="1" dirty="0" smtClean="0"/>
              <a:t>Hanglejtés, tájszólás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dirty="0" smtClean="0"/>
              <a:t>Megjelenés (gyorsan alakítható)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 smtClean="0"/>
              <a:t>Nemzeti sajátosságok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dirty="0" smtClean="0"/>
              <a:t>Öltözködés – hajviselet – ápoltság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dirty="0" smtClean="0"/>
              <a:t>Dresszkódok tartalma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68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 dirty="0">
              <a:latin typeface="Arial" charset="0"/>
            </a:endParaRPr>
          </a:p>
        </p:txBody>
      </p:sp>
      <p:sp>
        <p:nvSpPr>
          <p:cNvPr id="16387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 dirty="0">
              <a:latin typeface="Arial" charset="0"/>
            </a:endParaRPr>
          </a:p>
        </p:txBody>
      </p:sp>
      <p:sp>
        <p:nvSpPr>
          <p:cNvPr id="1638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B7690D-D5BF-425A-9F70-AD7B4B13B625}" type="slidenum">
              <a:rPr lang="hu-HU">
                <a:latin typeface="Arial" charset="0"/>
              </a:rPr>
              <a:pPr eaLnBrk="1" hangingPunct="1"/>
              <a:t>11</a:t>
            </a:fld>
            <a:endParaRPr lang="hu-HU">
              <a:latin typeface="Arial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0" dirty="0" smtClean="0">
                <a:solidFill>
                  <a:srgbClr val="339966"/>
                </a:solidFill>
                <a:latin typeface="Calibri" pitchFamily="34" charset="0"/>
                <a:cs typeface="Calibri" pitchFamily="34" charset="0"/>
              </a:rPr>
              <a:t>TESTTARTÁS</a:t>
            </a:r>
            <a:r>
              <a:rPr lang="hu-HU" sz="4000" b="0" dirty="0" smtClean="0">
                <a:solidFill>
                  <a:srgbClr val="339966"/>
                </a:solidFill>
                <a:latin typeface="Calibri" pitchFamily="34" charset="0"/>
                <a:cs typeface="Calibri" pitchFamily="34" charset="0"/>
              </a:rPr>
              <a:t> és MOZGÁS</a:t>
            </a:r>
            <a:br>
              <a:rPr lang="hu-HU" sz="4000" b="0" dirty="0" smtClean="0">
                <a:solidFill>
                  <a:srgbClr val="339966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4000" b="0" dirty="0" smtClean="0">
                <a:solidFill>
                  <a:srgbClr val="339966"/>
                </a:solidFill>
                <a:latin typeface="Calibri" pitchFamily="34" charset="0"/>
                <a:cs typeface="Calibri" pitchFamily="34" charset="0"/>
              </a:rPr>
              <a:t>szokások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ÁLLÁS n</a:t>
            </a:r>
            <a:r>
              <a:rPr lang="hu-HU" b="1" dirty="0" err="1" smtClean="0">
                <a:latin typeface="Calibri" pitchFamily="34" charset="0"/>
                <a:cs typeface="Calibri" pitchFamily="34" charset="0"/>
              </a:rPr>
              <a:t>yíl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t,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zárt</a:t>
            </a:r>
            <a:endParaRPr lang="hu-HU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b="1" dirty="0" smtClean="0">
                <a:latin typeface="Calibri" pitchFamily="34" charset="0"/>
                <a:cs typeface="Calibri" pitchFamily="34" charset="0"/>
              </a:rPr>
              <a:t>+ Kezek helyzete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b="1" dirty="0" smtClean="0">
                <a:latin typeface="Calibri" pitchFamily="34" charset="0"/>
                <a:cs typeface="Calibri" pitchFamily="34" charset="0"/>
              </a:rPr>
              <a:t>! </a:t>
            </a:r>
          </a:p>
          <a:p>
            <a:pPr>
              <a:lnSpc>
                <a:spcPct val="90000"/>
              </a:lnSpc>
            </a:pPr>
            <a:r>
              <a:rPr lang="hu-HU" b="1" dirty="0" smtClean="0">
                <a:latin typeface="Calibri" pitchFamily="34" charset="0"/>
                <a:cs typeface="Calibri" pitchFamily="34" charset="0"/>
              </a:rPr>
              <a:t>NÉZÉS</a:t>
            </a:r>
          </a:p>
          <a:p>
            <a:pPr lvl="2">
              <a:lnSpc>
                <a:spcPct val="90000"/>
              </a:lnSpc>
            </a:pPr>
            <a:r>
              <a:rPr lang="hu-HU" b="1" dirty="0" smtClean="0">
                <a:latin typeface="Calibri" pitchFamily="34" charset="0"/>
                <a:cs typeface="Calibri" pitchFamily="34" charset="0"/>
              </a:rPr>
              <a:t>Figyelmes, figyelő, mustráló, ellenséges, szigorú,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hu-HU" b="1" dirty="0" smtClean="0">
                <a:latin typeface="Calibri" pitchFamily="34" charset="0"/>
                <a:cs typeface="Calibri" pitchFamily="34" charset="0"/>
              </a:rPr>
              <a:t> üres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JÁRÁS</a:t>
            </a:r>
            <a:r>
              <a:rPr lang="hu-HU" b="1" dirty="0" smtClean="0">
                <a:latin typeface="Calibri" pitchFamily="34" charset="0"/>
                <a:cs typeface="Calibri" pitchFamily="34" charset="0"/>
              </a:rPr>
              <a:t>, kísérés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ÜLÉS – s</a:t>
            </a:r>
            <a:r>
              <a:rPr lang="hu-HU" b="1" dirty="0" err="1">
                <a:latin typeface="Calibri" pitchFamily="34" charset="0"/>
                <a:cs typeface="Calibri" pitchFamily="34" charset="0"/>
              </a:rPr>
              <a:t>ú</a:t>
            </a:r>
            <a:r>
              <a:rPr lang="hu-HU" b="1" dirty="0" err="1" smtClean="0">
                <a:latin typeface="Calibri" pitchFamily="34" charset="0"/>
                <a:cs typeface="Calibri" pitchFamily="34" charset="0"/>
              </a:rPr>
              <a:t>ly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pont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helye</a:t>
            </a:r>
            <a:r>
              <a:rPr lang="hu-HU" b="1" dirty="0" smtClean="0">
                <a:latin typeface="Calibri" pitchFamily="34" charset="0"/>
                <a:cs typeface="Calibri" pitchFamily="34" charset="0"/>
              </a:rPr>
              <a:t>, lábak helyzete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1700808"/>
            <a:ext cx="5730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Internet\AppData\Local\Microsoft\Windows\Temporary Internet Files\Content.IE5\Q007VE5M\MC9002124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72439"/>
            <a:ext cx="118872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nternet\AppData\Local\Microsoft\Windows\Temporary Internet Files\Content.IE5\GOZWTWKL\MC9002123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512200" cy="13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03_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2" b="8726"/>
          <a:stretch/>
        </p:blipFill>
        <p:spPr bwMode="auto">
          <a:xfrm>
            <a:off x="477416" y="2076718"/>
            <a:ext cx="7884368" cy="31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59632" y="92145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Cambria" pitchFamily="18" charset="0"/>
              </a:rPr>
              <a:t>Ülésmódok hölgyeknek</a:t>
            </a:r>
            <a:endParaRPr lang="hu-HU" sz="3600" b="1" dirty="0">
              <a:latin typeface="Cambria" pitchFamily="18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99592" y="156778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 A.                       B.                            C.                     D.                                 E.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931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13</a:t>
            </a:fld>
            <a:endParaRPr lang="hu-HU"/>
          </a:p>
        </p:txBody>
      </p:sp>
      <p:pic>
        <p:nvPicPr>
          <p:cNvPr id="5" name="Picture 2" descr="C:\Users\Internet\Desktop\JÓSKA MAPPÁI\Protokoll oktatása\protfotók\a_Opening Ceremony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4"/>
          <a:stretch/>
        </p:blipFill>
        <p:spPr bwMode="auto">
          <a:xfrm>
            <a:off x="1177528" y="2348880"/>
            <a:ext cx="6788944" cy="31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77528" y="1052736"/>
            <a:ext cx="678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ÁLLÁSPOZÍCIÓK  AZ ÚRAKNAK</a:t>
            </a:r>
            <a:endParaRPr lang="hu-HU" sz="32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91680" y="184482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A.                        B.                          C.                    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044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>
              <a:latin typeface="Arial" charset="0"/>
            </a:endParaRPr>
          </a:p>
        </p:txBody>
      </p:sp>
      <p:sp>
        <p:nvSpPr>
          <p:cNvPr id="1536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>
              <a:latin typeface="Arial" charset="0"/>
            </a:endParaRPr>
          </a:p>
        </p:txBody>
      </p:sp>
      <p:sp>
        <p:nvSpPr>
          <p:cNvPr id="1536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D509669-0574-4C7D-A798-602C4DD8376F}" type="slidenum">
              <a:rPr lang="hu-HU">
                <a:latin typeface="Arial" charset="0"/>
              </a:rPr>
              <a:pPr eaLnBrk="1" hangingPunct="1"/>
              <a:t>14</a:t>
            </a:fld>
            <a:endParaRPr lang="hu-HU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Viselkedés 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 smtClean="0"/>
              <a:t>PASSZÍV ELEMEK (Külső jegyek)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dirty="0" smtClean="0"/>
          </a:p>
          <a:p>
            <a:pPr eaLnBrk="1" hangingPunct="1">
              <a:lnSpc>
                <a:spcPct val="80000"/>
              </a:lnSpc>
            </a:pPr>
            <a:r>
              <a:rPr lang="hu-HU" sz="2800" u="sng" dirty="0" smtClean="0"/>
              <a:t>Adottságok </a:t>
            </a:r>
            <a:r>
              <a:rPr lang="hu-HU" sz="2800" dirty="0" smtClean="0"/>
              <a:t>(nehezen változtathatók)</a:t>
            </a:r>
          </a:p>
          <a:p>
            <a:pPr lvl="1" eaLnBrk="1" hangingPunct="1">
              <a:lnSpc>
                <a:spcPct val="80000"/>
              </a:lnSpc>
            </a:pPr>
            <a:r>
              <a:rPr lang="hu-HU" dirty="0" smtClean="0"/>
              <a:t>Testalkat </a:t>
            </a:r>
          </a:p>
          <a:p>
            <a:pPr lvl="1" eaLnBrk="1" hangingPunct="1">
              <a:lnSpc>
                <a:spcPct val="80000"/>
              </a:lnSpc>
            </a:pPr>
            <a:r>
              <a:rPr lang="hu-HU" dirty="0" smtClean="0"/>
              <a:t>Testtartás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dirty="0" smtClean="0"/>
              <a:t>Mozgás</a:t>
            </a:r>
          </a:p>
          <a:p>
            <a:pPr lvl="1" eaLnBrk="1" hangingPunct="1">
              <a:lnSpc>
                <a:spcPct val="80000"/>
              </a:lnSpc>
            </a:pPr>
            <a:r>
              <a:rPr lang="hu-HU" dirty="0" smtClean="0"/>
              <a:t>Hanglejtés, tájszólás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dirty="0" smtClean="0"/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/>
              <a:t>Megjelenés (gyorsan alakítható)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b="1" dirty="0" smtClean="0"/>
              <a:t>Nemzeti sajátosságok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b="1" dirty="0" smtClean="0"/>
              <a:t>Öltözködés – hajviselet –  testfestés és testékszerek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75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hu-HU" dirty="0" smtClean="0"/>
              <a:t>Helyes öltözködés </a:t>
            </a:r>
            <a:br>
              <a:rPr lang="hu-HU" dirty="0" smtClean="0"/>
            </a:br>
            <a:r>
              <a:rPr lang="hu-HU" dirty="0" smtClean="0"/>
              <a:t>azaz a visszafogott elegancia </a:t>
            </a:r>
            <a:endParaRPr lang="hu-HU" dirty="0"/>
          </a:p>
        </p:txBody>
      </p:sp>
      <p:pic>
        <p:nvPicPr>
          <p:cNvPr id="8194" name="Picture 2" descr="C:\Users\Internet\Desktop\JÓSKA MAPPÁI\Protokoll oktatása\Dress code és öltözék illemtan   Fashionfave - Online divatmagazin_files\fa5d4dbf1edcb873eab0ac7482877dc4_thumb_20140629103426candiceswanepoeldiorblackdress1-542x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7"/>
            <a:ext cx="3602532" cy="36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47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megjelenés csapdái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legfrissebb divat hajszolása</a:t>
            </a:r>
          </a:p>
          <a:p>
            <a:r>
              <a:rPr lang="hu-HU" dirty="0" smtClean="0"/>
              <a:t>Túl-ékszerezés</a:t>
            </a:r>
          </a:p>
          <a:p>
            <a:r>
              <a:rPr lang="hu-HU" dirty="0" smtClean="0"/>
              <a:t>Rossz szín és mintaválasztás</a:t>
            </a:r>
          </a:p>
          <a:p>
            <a:r>
              <a:rPr lang="hu-HU" dirty="0" smtClean="0"/>
              <a:t>Árulkodó apró hibák</a:t>
            </a:r>
          </a:p>
          <a:p>
            <a:r>
              <a:rPr lang="hu-HU" dirty="0" smtClean="0"/>
              <a:t>A nemi karakter túlhangsúlyozása</a:t>
            </a:r>
          </a:p>
          <a:p>
            <a:r>
              <a:rPr lang="hu-HU" dirty="0" smtClean="0"/>
              <a:t>Alul</a:t>
            </a:r>
            <a:r>
              <a:rPr lang="hu-HU" dirty="0"/>
              <a:t>, vagy </a:t>
            </a:r>
            <a:r>
              <a:rPr lang="hu-HU" dirty="0" smtClean="0"/>
              <a:t>túlöltözés</a:t>
            </a:r>
          </a:p>
          <a:p>
            <a:pPr lvl="1"/>
            <a:r>
              <a:rPr lang="hu-HU" dirty="0" smtClean="0"/>
              <a:t>Mit jelentenek a </a:t>
            </a:r>
            <a:r>
              <a:rPr lang="hu-HU" dirty="0" err="1" smtClean="0"/>
              <a:t>dress-kódok</a:t>
            </a:r>
            <a:r>
              <a:rPr lang="hu-HU" dirty="0" smtClean="0"/>
              <a:t> ?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50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dresskódok</a:t>
            </a:r>
            <a:endParaRPr lang="hu-HU" dirty="0"/>
          </a:p>
        </p:txBody>
      </p:sp>
      <p:pic>
        <p:nvPicPr>
          <p:cNvPr id="1026" name="Picture 2" descr="C:\Users\Internet\Desktop\JÓSKA MAPPÁI\Protokoll oktatása\Dress code és öltözék illemtan   Fashionfave - Online divatmagazin_files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64" y="1600200"/>
            <a:ext cx="4950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35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Internet\Desktop\JÓSKA MAPPÁI\Protokoll oktatása\Dress code és öltözék illemtan   Fashionfave - Online divatmagazin_files\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58" y="1600200"/>
            <a:ext cx="48766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924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Internet\Desktop\JÓSKA MAPPÁI\Protokoll oktatása\Dress code és öltözék illemtan   Fashionfave - Online divatmagazin_files\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8" y="1600200"/>
            <a:ext cx="49553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014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Protokollról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könyvvizsgálóknak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avagy mit érdemes tudni az üzleti élet protokolljáról? </a:t>
            </a:r>
          </a:p>
          <a:p>
            <a:endParaRPr lang="hu-HU" dirty="0"/>
          </a:p>
          <a:p>
            <a:r>
              <a:rPr lang="hu-HU" sz="2600" dirty="0" smtClean="0"/>
              <a:t>Összeállította</a:t>
            </a:r>
            <a:r>
              <a:rPr lang="hu-HU" sz="1800" dirty="0" smtClean="0"/>
              <a:t>:</a:t>
            </a:r>
          </a:p>
          <a:p>
            <a:r>
              <a:rPr lang="hu-HU" sz="3300" b="1" dirty="0" smtClean="0"/>
              <a:t>NAGY JÓZSEF</a:t>
            </a:r>
          </a:p>
          <a:p>
            <a:r>
              <a:rPr lang="hu-HU" sz="3300" dirty="0" smtClean="0"/>
              <a:t>A Magyar Protokollosok Országos Egyesületének</a:t>
            </a:r>
          </a:p>
          <a:p>
            <a:r>
              <a:rPr lang="hu-HU" sz="3300" dirty="0" smtClean="0"/>
              <a:t>Elnöke</a:t>
            </a:r>
          </a:p>
          <a:p>
            <a:endParaRPr lang="hu-HU" sz="3300" dirty="0" smtClean="0"/>
          </a:p>
          <a:p>
            <a:endParaRPr lang="hu-HU" sz="2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12D0843-6A83-4924-B9A3-A1C4E92D0709}" type="slidenum">
              <a:rPr lang="hu-HU" smtClean="0"/>
              <a:pPr algn="ctr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92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Internet\Desktop\JÓSKA MAPPÁI\Protokoll oktatása\Dress code és öltözék illemtan   Fashionfave - Online divatmagazin_files\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21" y="1600200"/>
            <a:ext cx="53995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53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Users\Internet\Desktop\JÓSKA MAPPÁI\Protokoll oktatása\Dress code és öltözék illemtan   Fashionfave - Online divatmagazin_files\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1810544"/>
            <a:ext cx="530542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882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C:\Users\Internet\Desktop\JÓSKA MAPPÁI\Protokoll oktatása\Dress code és öltözék illemtan   Fashionfave - Online divatmagazin_files\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681956"/>
            <a:ext cx="534352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34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C:\Users\Internet\Desktop\JÓSKA MAPPÁI\Protokoll oktatása\Dress code és öltözék illemtan   Fashionfave - Online divatmagazin_files\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53" y="1600200"/>
            <a:ext cx="53462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54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üzleti öltözködést </a:t>
            </a:r>
            <a:br>
              <a:rPr lang="hu-HU" dirty="0" smtClean="0"/>
            </a:br>
            <a:r>
              <a:rPr lang="hu-HU" dirty="0" smtClean="0"/>
              <a:t>meghatározza </a:t>
            </a:r>
            <a:r>
              <a:rPr lang="hu-HU" dirty="0"/>
              <a:t>a funkció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b="1" dirty="0"/>
              <a:t>A hivatali öltözetnek nincs ünnepi jellege, de rendezett, ápolt és visszafogott.</a:t>
            </a:r>
          </a:p>
          <a:p>
            <a:pPr>
              <a:lnSpc>
                <a:spcPct val="90000"/>
              </a:lnSpc>
            </a:pPr>
            <a:r>
              <a:rPr lang="hu-HU" b="1" dirty="0"/>
              <a:t>Fontos eleme, hogy az öltözet, a megjelenés megtiszteli a partnert.</a:t>
            </a:r>
          </a:p>
          <a:p>
            <a:pPr>
              <a:lnSpc>
                <a:spcPct val="90000"/>
              </a:lnSpc>
            </a:pPr>
            <a:r>
              <a:rPr lang="hu-HU" b="1" dirty="0"/>
              <a:t>A ruházat igazodjon az alkalomhoz.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08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4537"/>
            <a:ext cx="8229600" cy="922114"/>
          </a:xfrm>
        </p:spPr>
        <p:txBody>
          <a:bodyPr/>
          <a:lstStyle/>
          <a:p>
            <a:r>
              <a:rPr lang="hu-HU" dirty="0" smtClean="0"/>
              <a:t>A viselkedés összetevői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u-HU" dirty="0" smtClean="0"/>
              <a:t>PASSZÍV ELEMEK</a:t>
            </a:r>
            <a:endParaRPr lang="hu-HU" dirty="0"/>
          </a:p>
          <a:p>
            <a:pPr>
              <a:buNone/>
            </a:pPr>
            <a:r>
              <a:rPr lang="hu-HU" b="1" u="sng" dirty="0"/>
              <a:t>AKTÍV ELEMEK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cselekvéssel ÉS </a:t>
            </a:r>
            <a:r>
              <a:rPr lang="hu-HU" dirty="0" err="1"/>
              <a:t>kommuni-</a:t>
            </a:r>
            <a:endParaRPr lang="hu-HU" dirty="0"/>
          </a:p>
          <a:p>
            <a:pPr>
              <a:buNone/>
            </a:pPr>
            <a:r>
              <a:rPr lang="hu-HU" dirty="0"/>
              <a:t>    </a:t>
            </a:r>
            <a:r>
              <a:rPr lang="hu-HU" dirty="0" err="1"/>
              <a:t>kációval</a:t>
            </a:r>
            <a:r>
              <a:rPr lang="hu-HU" dirty="0"/>
              <a:t> alakulnak ki</a:t>
            </a:r>
          </a:p>
          <a:p>
            <a:r>
              <a:rPr lang="hu-HU" b="1" dirty="0"/>
              <a:t>Köszönés </a:t>
            </a:r>
            <a:r>
              <a:rPr lang="hu-HU" b="1" dirty="0" smtClean="0"/>
              <a:t>- </a:t>
            </a:r>
            <a:r>
              <a:rPr lang="hu-HU" b="1" dirty="0" err="1" smtClean="0"/>
              <a:t>köszönés</a:t>
            </a:r>
            <a:endParaRPr lang="hu-HU" b="1" dirty="0"/>
          </a:p>
          <a:p>
            <a:r>
              <a:rPr lang="hu-HU" b="1" dirty="0"/>
              <a:t>Bemutatkozás - bemutatás</a:t>
            </a:r>
          </a:p>
          <a:p>
            <a:r>
              <a:rPr lang="hu-HU" b="1" dirty="0"/>
              <a:t>Kézfogás - kézcsók - puszi - ölelés</a:t>
            </a:r>
          </a:p>
          <a:p>
            <a:r>
              <a:rPr lang="hu-HU" b="1" dirty="0"/>
              <a:t>Társalgás </a:t>
            </a:r>
            <a:r>
              <a:rPr lang="hu-HU" b="1" dirty="0" smtClean="0"/>
              <a:t>– tegeződés, vagy magázódás</a:t>
            </a:r>
          </a:p>
          <a:p>
            <a:pPr marL="0" indent="0">
              <a:buNone/>
            </a:pPr>
            <a:r>
              <a:rPr lang="hu-HU" b="1" dirty="0" smtClean="0"/>
              <a:t>KI?   KINEK?   KIT?   MIKOR?</a:t>
            </a:r>
            <a:endParaRPr lang="hu-HU" b="1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25</a:t>
            </a:fld>
            <a:endParaRPr lang="hu-HU"/>
          </a:p>
        </p:txBody>
      </p:sp>
      <p:pic>
        <p:nvPicPr>
          <p:cNvPr id="7" name="Picture 5" descr="_IF_18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91" y="3878675"/>
            <a:ext cx="1656309" cy="15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4" y="2204864"/>
            <a:ext cx="1875879" cy="21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26" y="1066651"/>
            <a:ext cx="1622497" cy="18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65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</a:t>
            </a:r>
            <a:endParaRPr lang="hu-HU">
              <a:latin typeface="Arial" charset="0"/>
            </a:endParaRPr>
          </a:p>
        </p:txBody>
      </p:sp>
      <p:sp>
        <p:nvSpPr>
          <p:cNvPr id="51203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Protokollról napjainkban</a:t>
            </a:r>
            <a:endParaRPr lang="hu-HU">
              <a:latin typeface="Arial" charset="0"/>
            </a:endParaRPr>
          </a:p>
        </p:txBody>
      </p:sp>
      <p:sp>
        <p:nvSpPr>
          <p:cNvPr id="5120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26A436-2822-450A-9028-C4A70DAE5142}" type="slidenum">
              <a:rPr lang="hu-HU">
                <a:latin typeface="Arial" charset="0"/>
              </a:rPr>
              <a:pPr eaLnBrk="1" hangingPunct="1"/>
              <a:t>26</a:t>
            </a:fld>
            <a:endParaRPr lang="hu-HU">
              <a:latin typeface="Arial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7467600" cy="5410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hu-HU" sz="4000" dirty="0" smtClean="0"/>
              <a:t>Hivatalos helyzetekben:</a:t>
            </a:r>
          </a:p>
          <a:p>
            <a:pPr eaLnBrk="1" hangingPunct="1"/>
            <a:r>
              <a:rPr lang="hu-HU" sz="4000" dirty="0" smtClean="0"/>
              <a:t>ne használjunk beceneveket, </a:t>
            </a:r>
          </a:p>
          <a:p>
            <a:pPr eaLnBrk="1" hangingPunct="1"/>
            <a:r>
              <a:rPr lang="hu-HU" sz="4000" dirty="0" smtClean="0"/>
              <a:t>ne becézzünk,   </a:t>
            </a:r>
            <a:r>
              <a:rPr lang="hu-HU" sz="4000" dirty="0" smtClean="0">
                <a:solidFill>
                  <a:srgbClr val="FF0000"/>
                </a:solidFill>
              </a:rPr>
              <a:t>drágám, szivi</a:t>
            </a:r>
            <a:r>
              <a:rPr lang="hu-HU" sz="4000" dirty="0" smtClean="0"/>
              <a:t>, stb., </a:t>
            </a:r>
          </a:p>
          <a:p>
            <a:pPr eaLnBrk="1" hangingPunct="1"/>
            <a:r>
              <a:rPr lang="hu-HU" sz="4000" dirty="0" smtClean="0"/>
              <a:t>ne mondjuk azt, hogy </a:t>
            </a:r>
            <a:r>
              <a:rPr lang="hu-HU" sz="4000" dirty="0" smtClean="0">
                <a:solidFill>
                  <a:srgbClr val="FF0000"/>
                </a:solidFill>
              </a:rPr>
              <a:t>oké, </a:t>
            </a:r>
            <a:r>
              <a:rPr lang="hu-HU" sz="4000" dirty="0" err="1" smtClean="0">
                <a:solidFill>
                  <a:srgbClr val="FF0000"/>
                </a:solidFill>
              </a:rPr>
              <a:t>rendicsek</a:t>
            </a:r>
            <a:r>
              <a:rPr lang="hu-HU" sz="4000" dirty="0" smtClean="0"/>
              <a:t>, használjuk inkább az</a:t>
            </a:r>
            <a:r>
              <a:rPr lang="hu-HU" sz="4000" dirty="0" smtClean="0">
                <a:solidFill>
                  <a:schemeClr val="accent2"/>
                </a:solidFill>
              </a:rPr>
              <a:t> </a:t>
            </a:r>
            <a:r>
              <a:rPr lang="hu-HU" sz="4000" dirty="0" smtClean="0">
                <a:solidFill>
                  <a:srgbClr val="FF0000"/>
                </a:solidFill>
              </a:rPr>
              <a:t>igen</a:t>
            </a:r>
            <a:r>
              <a:rPr lang="hu-HU" sz="4000" dirty="0" smtClean="0"/>
              <a:t> vagy a </a:t>
            </a:r>
            <a:r>
              <a:rPr lang="hu-HU" sz="4000" dirty="0" smtClean="0">
                <a:solidFill>
                  <a:srgbClr val="FF0000"/>
                </a:solidFill>
              </a:rPr>
              <a:t>természetesen</a:t>
            </a:r>
            <a:r>
              <a:rPr lang="hu-HU" sz="4000" dirty="0" smtClean="0"/>
              <a:t> kifejezéseket</a:t>
            </a:r>
          </a:p>
          <a:p>
            <a:pPr eaLnBrk="1" hangingPunct="1"/>
            <a:r>
              <a:rPr lang="hu-HU" sz="4000" dirty="0"/>
              <a:t>k</a:t>
            </a:r>
            <a:r>
              <a:rPr lang="hu-HU" sz="4000" dirty="0" smtClean="0"/>
              <a:t>erüljük a szleng kifejezéseket</a:t>
            </a:r>
          </a:p>
          <a:p>
            <a:pPr lvl="1"/>
            <a:r>
              <a:rPr lang="hu-HU" sz="3600" dirty="0" smtClean="0">
                <a:solidFill>
                  <a:srgbClr val="FF0000"/>
                </a:solidFill>
              </a:rPr>
              <a:t>Nagyon bejön, rácuppant, megszívta…</a:t>
            </a:r>
          </a:p>
        </p:txBody>
      </p:sp>
    </p:spTree>
    <p:extLst>
      <p:ext uri="{BB962C8B-B14F-4D97-AF65-F5344CB8AC3E}">
        <p14:creationId xmlns:p14="http://schemas.microsoft.com/office/powerpoint/2010/main" val="187848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Protokoll az elektronikus  kommunikációban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KI ? KINEK ? MIKOR ? HOGYAN ?</a:t>
            </a:r>
          </a:p>
          <a:p>
            <a:r>
              <a:rPr lang="hu-HU" dirty="0" smtClean="0"/>
              <a:t>Telefonálás</a:t>
            </a:r>
          </a:p>
          <a:p>
            <a:pPr lvl="1"/>
            <a:r>
              <a:rPr lang="hu-HU" dirty="0" smtClean="0"/>
              <a:t>Személyesen vagy titkárnővel</a:t>
            </a:r>
            <a:endParaRPr lang="hu-HU" dirty="0"/>
          </a:p>
          <a:p>
            <a:r>
              <a:rPr lang="hu-HU" dirty="0" err="1" smtClean="0"/>
              <a:t>Mobilozás</a:t>
            </a:r>
            <a:endParaRPr lang="hu-HU" dirty="0" smtClean="0"/>
          </a:p>
          <a:p>
            <a:pPr lvl="2"/>
            <a:r>
              <a:rPr lang="hu-HU" dirty="0" smtClean="0"/>
              <a:t>Nem ez az alap eszköz !</a:t>
            </a:r>
          </a:p>
          <a:p>
            <a:pPr lvl="2"/>
            <a:r>
              <a:rPr lang="hu-HU" dirty="0" smtClean="0"/>
              <a:t>SMS, mint a tapintatos kapcsolatfelvevő</a:t>
            </a:r>
          </a:p>
          <a:p>
            <a:r>
              <a:rPr lang="hu-HU" dirty="0" err="1" smtClean="0"/>
              <a:t>Mail-ezés</a:t>
            </a:r>
            <a:endParaRPr lang="hu-HU" dirty="0" smtClean="0"/>
          </a:p>
          <a:p>
            <a:pPr lvl="2"/>
            <a:r>
              <a:rPr lang="hu-HU" dirty="0" smtClean="0"/>
              <a:t>A címzetti listák udvariatlansága</a:t>
            </a:r>
          </a:p>
          <a:p>
            <a:pPr lvl="2"/>
            <a:r>
              <a:rPr lang="hu-HU" dirty="0" smtClean="0"/>
              <a:t>Ki kinek írhat és hova ?</a:t>
            </a:r>
          </a:p>
          <a:p>
            <a:pPr lvl="2"/>
            <a:r>
              <a:rPr lang="hu-HU" dirty="0" smtClean="0"/>
              <a:t>PDF az elegáns és hiteles üzenet</a:t>
            </a:r>
          </a:p>
          <a:p>
            <a:r>
              <a:rPr lang="hu-HU" dirty="0" smtClean="0"/>
              <a:t>Klasszikus protokoll levelet mindig céges papíron!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70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</a:t>
            </a:r>
            <a:endParaRPr lang="hu-HU">
              <a:latin typeface="Arial" charset="0"/>
            </a:endParaRPr>
          </a:p>
        </p:txBody>
      </p:sp>
      <p:sp>
        <p:nvSpPr>
          <p:cNvPr id="5529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Protokollról napjainkban</a:t>
            </a:r>
            <a:endParaRPr lang="hu-HU">
              <a:latin typeface="Arial" charset="0"/>
            </a:endParaRPr>
          </a:p>
        </p:txBody>
      </p:sp>
      <p:sp>
        <p:nvSpPr>
          <p:cNvPr id="5530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CACC3DE-8FAF-4413-B112-7ECE040A77E4}" type="slidenum">
              <a:rPr lang="hu-HU">
                <a:latin typeface="Arial" charset="0"/>
              </a:rPr>
              <a:pPr eaLnBrk="1" hangingPunct="1"/>
              <a:t>28</a:t>
            </a:fld>
            <a:endParaRPr lang="hu-HU">
              <a:latin typeface="Arial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b="0" smtClean="0">
                <a:solidFill>
                  <a:schemeClr val="tx1"/>
                </a:solidFill>
              </a:rPr>
              <a:t>Nők megszólítása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Fontos!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smtClean="0"/>
              <a:t>	Az „asszony” megszólítás nem a családi állapotra utal, hanem az életkorhoz, beosztáshoz, ranghoz illő udvariasság!</a:t>
            </a:r>
          </a:p>
          <a:p>
            <a:pPr eaLnBrk="1" hangingPunct="1">
              <a:lnSpc>
                <a:spcPct val="90000"/>
              </a:lnSpc>
            </a:pPr>
            <a:endParaRPr lang="hu-HU" smtClean="0"/>
          </a:p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Blip>
                <a:blip r:embed="rId2"/>
              </a:buBlip>
            </a:pPr>
            <a:r>
              <a:rPr lang="hu-HU" smtClean="0"/>
              <a:t>Elnök Asszony</a:t>
            </a:r>
          </a:p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Blip>
                <a:blip r:embed="rId2"/>
              </a:buBlip>
            </a:pPr>
            <a:r>
              <a:rPr lang="hu-HU" smtClean="0"/>
              <a:t>Képviselő Asszony</a:t>
            </a:r>
          </a:p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Blip>
                <a:blip r:embed="rId2"/>
              </a:buBlip>
            </a:pPr>
            <a:r>
              <a:rPr lang="hu-HU" smtClean="0"/>
              <a:t>Főosztályvezető  Asszony</a:t>
            </a:r>
          </a:p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Blip>
                <a:blip r:embed="rId2"/>
              </a:buBlip>
            </a:pPr>
            <a:r>
              <a:rPr lang="hu-HU" smtClean="0"/>
              <a:t>Kisasszony/Úrhölgy/Név/(Rang)</a:t>
            </a:r>
          </a:p>
          <a:p>
            <a:pPr eaLnBrk="1" hangingPunct="1">
              <a:lnSpc>
                <a:spcPct val="90000"/>
              </a:lnSpc>
              <a:buSzPct val="50000"/>
            </a:pPr>
            <a:endParaRPr lang="hu-HU" smtClean="0"/>
          </a:p>
        </p:txBody>
      </p:sp>
      <p:pic>
        <p:nvPicPr>
          <p:cNvPr id="55303" name="Picture 4" descr="MCj043033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1854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5" descr="MCj04336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11747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38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Protokoll az üzleti eseményeken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Köszöntési sorrend betartása</a:t>
            </a:r>
          </a:p>
          <a:p>
            <a:pPr lvl="2"/>
            <a:r>
              <a:rPr lang="hu-HU" dirty="0" smtClean="0"/>
              <a:t>Névvel, vagy beosztással</a:t>
            </a:r>
          </a:p>
          <a:p>
            <a:r>
              <a:rPr lang="hu-HU" dirty="0" smtClean="0"/>
              <a:t>Elhelyezkedés az asztalnál</a:t>
            </a:r>
          </a:p>
          <a:p>
            <a:pPr lvl="2"/>
            <a:r>
              <a:rPr lang="hu-HU" dirty="0" smtClean="0"/>
              <a:t>Francia, illetve angol rendben</a:t>
            </a:r>
          </a:p>
          <a:p>
            <a:pPr lvl="2"/>
            <a:r>
              <a:rPr lang="hu-HU" dirty="0" smtClean="0"/>
              <a:t>Középtől kifele csökkenő rangsorban</a:t>
            </a:r>
          </a:p>
          <a:p>
            <a:pPr lvl="2"/>
            <a:r>
              <a:rPr lang="hu-HU" dirty="0" smtClean="0"/>
              <a:t>A helyek elfoglalási sorrendje (leülés)</a:t>
            </a:r>
          </a:p>
          <a:p>
            <a:pPr lvl="2"/>
            <a:r>
              <a:rPr lang="hu-HU" dirty="0" smtClean="0"/>
              <a:t>(névjegykártya csere)</a:t>
            </a:r>
          </a:p>
          <a:p>
            <a:r>
              <a:rPr lang="hu-HU" dirty="0" smtClean="0"/>
              <a:t>Üzleti étkezések</a:t>
            </a:r>
          </a:p>
          <a:p>
            <a:pPr lvl="2"/>
            <a:r>
              <a:rPr lang="hu-HU" dirty="0" smtClean="0"/>
              <a:t>Tálalási formák, terítékek </a:t>
            </a:r>
          </a:p>
          <a:p>
            <a:pPr lvl="2"/>
            <a:r>
              <a:rPr lang="hu-HU" dirty="0" smtClean="0"/>
              <a:t>Az étel és italfogyasztás/kínálás szabályai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89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Protokoll szituációk</a:t>
            </a:r>
            <a:br>
              <a:rPr lang="hu-HU" dirty="0" smtClean="0"/>
            </a:br>
            <a:r>
              <a:rPr lang="hu-HU" sz="2400" dirty="0" smtClean="0"/>
              <a:t>egy könyvvizsgáló életében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Üzleti megbeszélés a megbízó cég vezetőjével</a:t>
            </a:r>
          </a:p>
          <a:p>
            <a:r>
              <a:rPr lang="hu-HU" dirty="0" smtClean="0"/>
              <a:t>Részvétel a partner cég partiján</a:t>
            </a:r>
          </a:p>
          <a:p>
            <a:r>
              <a:rPr lang="hu-HU" dirty="0" smtClean="0"/>
              <a:t>Üzleti ebéd lebonyolítása</a:t>
            </a:r>
          </a:p>
          <a:p>
            <a:r>
              <a:rPr lang="hu-HU" dirty="0" smtClean="0"/>
              <a:t>Gratuláló levél írása a VIP partnernek</a:t>
            </a:r>
          </a:p>
          <a:p>
            <a:r>
              <a:rPr lang="hu-HU" dirty="0" smtClean="0"/>
              <a:t>Karácsonyi üdvözlő ajándék</a:t>
            </a:r>
          </a:p>
          <a:p>
            <a:r>
              <a:rPr lang="hu-HU" dirty="0" smtClean="0"/>
              <a:t>Telefonbeszélgetés a tulajdonos-cégvezetővel</a:t>
            </a:r>
          </a:p>
          <a:p>
            <a:r>
              <a:rPr lang="hu-HU" dirty="0" smtClean="0"/>
              <a:t>Pohárköszöntő egy évfordulón</a:t>
            </a:r>
          </a:p>
          <a:p>
            <a:r>
              <a:rPr lang="hu-HU" dirty="0" smtClean="0"/>
              <a:t>Kondoleálás egy elhunyt kolléga temetésén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9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Protokoll a fehér asztalnál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30</a:t>
            </a:fld>
            <a:endParaRPr lang="hu-HU"/>
          </a:p>
        </p:txBody>
      </p:sp>
      <p:pic>
        <p:nvPicPr>
          <p:cNvPr id="7" name="Picture 5" descr="Prezi_vipeb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65902"/>
            <a:ext cx="2368675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C:\Users\Internet\Desktop\JÓSKA MAPPÁI\Protokoll oktatása\protfotók\CIMG0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92" y="4221088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Internet\Desktop\JÓSKA MAPPÁI\Protokoll oktatása\protfotók\CIMG6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355752" cy="25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275856" y="1988840"/>
            <a:ext cx="196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Majd a szünetben………..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7919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</a:t>
            </a:r>
            <a:endParaRPr lang="hu-HU">
              <a:latin typeface="Arial" charset="0"/>
            </a:endParaRPr>
          </a:p>
        </p:txBody>
      </p:sp>
      <p:sp>
        <p:nvSpPr>
          <p:cNvPr id="66563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Protokollról napjainkban</a:t>
            </a:r>
            <a:endParaRPr lang="hu-HU">
              <a:latin typeface="Arial" charset="0"/>
            </a:endParaRPr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793999D-B24A-47C1-BD52-A5849F002D3E}" type="slidenum">
              <a:rPr lang="hu-HU">
                <a:latin typeface="Arial" charset="0"/>
              </a:rPr>
              <a:pPr eaLnBrk="1" hangingPunct="1"/>
              <a:t>31</a:t>
            </a:fld>
            <a:endParaRPr lang="hu-HU"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750" y="476250"/>
            <a:ext cx="346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800000"/>
                </a:solidFill>
                <a:latin typeface="+mj-lt"/>
              </a:rPr>
              <a:t>Protokoll publikációk</a:t>
            </a:r>
          </a:p>
        </p:txBody>
      </p:sp>
      <p:pic>
        <p:nvPicPr>
          <p:cNvPr id="6" name="Kép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0626" r="8606" b="5901"/>
          <a:stretch>
            <a:fillRect/>
          </a:stretch>
        </p:blipFill>
        <p:spPr bwMode="auto">
          <a:xfrm>
            <a:off x="468313" y="1052513"/>
            <a:ext cx="19605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9581" r="3960" b="6944"/>
          <a:stretch>
            <a:fillRect/>
          </a:stretch>
        </p:blipFill>
        <p:spPr bwMode="auto">
          <a:xfrm>
            <a:off x="4716463" y="1052513"/>
            <a:ext cx="192087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9450" r="12854" b="7076"/>
          <a:stretch>
            <a:fillRect/>
          </a:stretch>
        </p:blipFill>
        <p:spPr bwMode="auto">
          <a:xfrm>
            <a:off x="468313" y="2032000"/>
            <a:ext cx="19431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 descr="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7875" r="10677" b="8652"/>
          <a:stretch>
            <a:fillRect/>
          </a:stretch>
        </p:blipFill>
        <p:spPr bwMode="auto">
          <a:xfrm>
            <a:off x="4716463" y="2133600"/>
            <a:ext cx="1920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 descr="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19780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 descr="1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4726" r="8498" b="11801"/>
          <a:stretch>
            <a:fillRect/>
          </a:stretch>
        </p:blipFill>
        <p:spPr bwMode="auto">
          <a:xfrm>
            <a:off x="468313" y="3573463"/>
            <a:ext cx="1920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2070" b="17056"/>
          <a:stretch>
            <a:fillRect/>
          </a:stretch>
        </p:blipFill>
        <p:spPr bwMode="auto">
          <a:xfrm>
            <a:off x="6875463" y="1052513"/>
            <a:ext cx="19653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7475" r="10896" b="12199"/>
          <a:stretch>
            <a:fillRect/>
          </a:stretch>
        </p:blipFill>
        <p:spPr bwMode="auto">
          <a:xfrm>
            <a:off x="2627313" y="2133600"/>
            <a:ext cx="20161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13" descr="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0" b="21251"/>
          <a:stretch>
            <a:fillRect/>
          </a:stretch>
        </p:blipFill>
        <p:spPr bwMode="auto">
          <a:xfrm>
            <a:off x="6875463" y="2276475"/>
            <a:ext cx="1965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7" descr="secrets-of-the-first-papal-visit-to-hungar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8163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 descr="1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7475" r="6427" b="10626"/>
          <a:stretch>
            <a:fillRect/>
          </a:stretch>
        </p:blipFill>
        <p:spPr bwMode="auto">
          <a:xfrm>
            <a:off x="2627313" y="3573463"/>
            <a:ext cx="19224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/>
          <a:srcRect l="25200" t="30240" r="35951" b="16841"/>
          <a:stretch>
            <a:fillRect/>
          </a:stretch>
        </p:blipFill>
        <p:spPr bwMode="auto">
          <a:xfrm>
            <a:off x="5580063" y="2565400"/>
            <a:ext cx="2706687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75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figyelem 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9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protokoll szituációk kezelését </a:t>
            </a:r>
            <a:br>
              <a:rPr lang="hu-HU" dirty="0" smtClean="0"/>
            </a:br>
            <a:r>
              <a:rPr lang="hu-HU" dirty="0" smtClean="0"/>
              <a:t>meghatározó tényezők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helyszín</a:t>
            </a:r>
          </a:p>
          <a:p>
            <a:pPr lvl="1"/>
            <a:r>
              <a:rPr lang="hu-HU" dirty="0" smtClean="0"/>
              <a:t>Saját – külső</a:t>
            </a:r>
          </a:p>
          <a:p>
            <a:pPr lvl="1"/>
            <a:r>
              <a:rPr lang="hu-HU" dirty="0" smtClean="0"/>
              <a:t>Hazai – külföldi </a:t>
            </a:r>
          </a:p>
          <a:p>
            <a:pPr lvl="1"/>
            <a:r>
              <a:rPr lang="hu-HU" dirty="0" smtClean="0"/>
              <a:t>Iroda – étterem – egyéb nyilvános köztér – rekreációs létesítmény - </a:t>
            </a:r>
            <a:r>
              <a:rPr lang="hu-HU" dirty="0" err="1" smtClean="0"/>
              <a:t>stb</a:t>
            </a:r>
            <a:endParaRPr lang="hu-HU" dirty="0" smtClean="0"/>
          </a:p>
          <a:p>
            <a:r>
              <a:rPr lang="hu-HU" dirty="0" smtClean="0"/>
              <a:t>A napszak</a:t>
            </a:r>
          </a:p>
          <a:p>
            <a:r>
              <a:rPr lang="hu-HU" dirty="0" smtClean="0"/>
              <a:t>A résztvevők perszonális viszonya</a:t>
            </a:r>
          </a:p>
          <a:p>
            <a:pPr lvl="1"/>
            <a:r>
              <a:rPr lang="hu-HU" dirty="0" smtClean="0"/>
              <a:t>Ismertség foka</a:t>
            </a:r>
          </a:p>
          <a:p>
            <a:r>
              <a:rPr lang="hu-HU" dirty="0" smtClean="0"/>
              <a:t>A résztvevők beosztása, neme , kora</a:t>
            </a:r>
          </a:p>
          <a:p>
            <a:pPr lvl="1"/>
            <a:r>
              <a:rPr lang="hu-HU" dirty="0" smtClean="0"/>
              <a:t>Vallási-kulturális identitása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6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protokoll szituációk kezelését </a:t>
            </a:r>
            <a:br>
              <a:rPr lang="hu-HU" dirty="0" smtClean="0"/>
            </a:br>
            <a:r>
              <a:rPr lang="hu-HU" dirty="0" smtClean="0"/>
              <a:t>meghatározó tényezők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Hagyományok, szokások</a:t>
            </a:r>
          </a:p>
          <a:p>
            <a:pPr lvl="1"/>
            <a:r>
              <a:rPr lang="hu-HU" dirty="0" smtClean="0"/>
              <a:t>Illem, azaz az udvarias viselkedés</a:t>
            </a:r>
          </a:p>
          <a:p>
            <a:pPr lvl="2"/>
            <a:r>
              <a:rPr lang="hu-HU" dirty="0" smtClean="0"/>
              <a:t>Tanulható (?)</a:t>
            </a:r>
          </a:p>
          <a:p>
            <a:pPr lvl="2"/>
            <a:r>
              <a:rPr lang="hu-HU" dirty="0" smtClean="0"/>
              <a:t>70% „</a:t>
            </a:r>
            <a:r>
              <a:rPr lang="hu-HU" dirty="0" err="1" smtClean="0"/>
              <a:t>from</a:t>
            </a:r>
            <a:r>
              <a:rPr lang="hu-HU" dirty="0" smtClean="0"/>
              <a:t> house”</a:t>
            </a:r>
          </a:p>
          <a:p>
            <a:pPr lvl="3"/>
            <a:r>
              <a:rPr lang="hu-HU" dirty="0" smtClean="0"/>
              <a:t>„New </a:t>
            </a:r>
            <a:r>
              <a:rPr lang="hu-HU" dirty="0" err="1" smtClean="0"/>
              <a:t>rich</a:t>
            </a:r>
            <a:r>
              <a:rPr lang="hu-HU" dirty="0" smtClean="0"/>
              <a:t> </a:t>
            </a:r>
            <a:r>
              <a:rPr lang="hu-HU" dirty="0" err="1" smtClean="0"/>
              <a:t>generations</a:t>
            </a:r>
            <a:r>
              <a:rPr lang="hu-HU" dirty="0"/>
              <a:t> </a:t>
            </a:r>
            <a:r>
              <a:rPr lang="hu-HU" dirty="0" smtClean="0"/>
              <a:t>(NRG)” …</a:t>
            </a:r>
          </a:p>
          <a:p>
            <a:r>
              <a:rPr lang="hu-HU" dirty="0" smtClean="0"/>
              <a:t>Etikett és a protokoll</a:t>
            </a:r>
          </a:p>
          <a:p>
            <a:pPr lvl="1"/>
            <a:r>
              <a:rPr lang="hu-HU" dirty="0" smtClean="0"/>
              <a:t>Szabályozott formák</a:t>
            </a:r>
          </a:p>
          <a:p>
            <a:pPr lvl="1"/>
            <a:r>
              <a:rPr lang="hu-HU" dirty="0" smtClean="0"/>
              <a:t>Meghatározott rangsorok</a:t>
            </a:r>
          </a:p>
          <a:p>
            <a:pPr lvl="1"/>
            <a:r>
              <a:rPr lang="hu-HU" dirty="0" smtClean="0"/>
              <a:t>Előírt rituálék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0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 dirty="0">
              <a:latin typeface="Arial" charset="0"/>
            </a:endParaRPr>
          </a:p>
        </p:txBody>
      </p:sp>
      <p:sp>
        <p:nvSpPr>
          <p:cNvPr id="1229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 dirty="0">
              <a:latin typeface="Arial" charset="0"/>
            </a:endParaRPr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5993FE-18A5-496A-92DE-3E2E60741CED}" type="slidenum">
              <a:rPr lang="hu-HU">
                <a:latin typeface="Arial" charset="0"/>
              </a:rPr>
              <a:pPr eaLnBrk="1" hangingPunct="1"/>
              <a:t>6</a:t>
            </a:fld>
            <a:endParaRPr lang="hu-HU">
              <a:latin typeface="Arial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Fogalmak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b="1" dirty="0" smtClean="0"/>
              <a:t>Illem</a:t>
            </a:r>
            <a:r>
              <a:rPr lang="hu-HU" dirty="0" smtClean="0"/>
              <a:t>: a társadalmi érintkezés, </a:t>
            </a:r>
            <a:r>
              <a:rPr lang="hu-HU" b="1" dirty="0" smtClean="0"/>
              <a:t>viselkedés</a:t>
            </a:r>
            <a:r>
              <a:rPr lang="hu-HU" dirty="0" smtClean="0"/>
              <a:t> szabályainak összessége</a:t>
            </a:r>
          </a:p>
          <a:p>
            <a:pPr eaLnBrk="1" hangingPunct="1"/>
            <a:r>
              <a:rPr lang="hu-HU" b="1" dirty="0" smtClean="0"/>
              <a:t>Etikett</a:t>
            </a:r>
            <a:r>
              <a:rPr lang="hu-HU" dirty="0" smtClean="0"/>
              <a:t>: a társadalmi érintkezés formáinak megszabott rendszere</a:t>
            </a:r>
          </a:p>
          <a:p>
            <a:r>
              <a:rPr lang="hu-HU" b="1" dirty="0" smtClean="0"/>
              <a:t>Protokoll</a:t>
            </a:r>
            <a:r>
              <a:rPr lang="hu-HU" dirty="0" smtClean="0"/>
              <a:t>: követendő eljárások és rangsorolási szabályok a hivatalos rendezvényeken</a:t>
            </a:r>
          </a:p>
        </p:txBody>
      </p:sp>
    </p:spTree>
    <p:extLst>
      <p:ext uri="{BB962C8B-B14F-4D97-AF65-F5344CB8AC3E}">
        <p14:creationId xmlns:p14="http://schemas.microsoft.com/office/powerpoint/2010/main" val="14011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Protokoll </a:t>
            </a:r>
            <a:br>
              <a:rPr lang="hu-HU" dirty="0" smtClean="0"/>
            </a:br>
            <a:r>
              <a:rPr lang="hu-HU" dirty="0" smtClean="0"/>
              <a:t> előítéletek és előnyök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- </a:t>
            </a:r>
            <a:r>
              <a:rPr lang="hu-HU" dirty="0" smtClean="0"/>
              <a:t>Szükséges rossz – el kell viselni</a:t>
            </a:r>
          </a:p>
          <a:p>
            <a:pPr marL="457200" lvl="1" indent="0">
              <a:buNone/>
            </a:pPr>
            <a:r>
              <a:rPr lang="hu-HU" dirty="0" smtClean="0"/>
              <a:t>		Esetleg szorongást kelt - „mi van ha 			hibázok” érzés</a:t>
            </a:r>
          </a:p>
          <a:p>
            <a:r>
              <a:rPr lang="hu-HU" sz="4800" dirty="0" smtClean="0"/>
              <a:t>- </a:t>
            </a:r>
            <a:r>
              <a:rPr lang="hu-HU" dirty="0" smtClean="0"/>
              <a:t>Ortodox, idejét múlt</a:t>
            </a:r>
          </a:p>
          <a:p>
            <a:r>
              <a:rPr lang="hu-HU" sz="3600" dirty="0" smtClean="0"/>
              <a:t>+ </a:t>
            </a:r>
            <a:r>
              <a:rPr lang="hu-HU" dirty="0" smtClean="0"/>
              <a:t>kis költséggel pozitív benyomást kelt</a:t>
            </a:r>
          </a:p>
          <a:p>
            <a:r>
              <a:rPr lang="hu-HU" sz="3600" dirty="0" smtClean="0"/>
              <a:t>+ </a:t>
            </a:r>
            <a:r>
              <a:rPr lang="hu-HU" dirty="0" smtClean="0"/>
              <a:t>tapintatos üzenet közlő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2014.09.04.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Nagy József : a  protokollról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0843-6A83-4924-B9A3-A1C4E92D070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1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 dirty="0">
              <a:latin typeface="Arial" charset="0"/>
            </a:endParaRPr>
          </a:p>
        </p:txBody>
      </p:sp>
      <p:sp>
        <p:nvSpPr>
          <p:cNvPr id="1229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 dirty="0">
              <a:latin typeface="Arial" charset="0"/>
            </a:endParaRPr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5993FE-18A5-496A-92DE-3E2E60741CED}" type="slidenum">
              <a:rPr lang="hu-HU">
                <a:latin typeface="Arial" charset="0"/>
              </a:rPr>
              <a:pPr eaLnBrk="1" hangingPunct="1"/>
              <a:t>8</a:t>
            </a:fld>
            <a:endParaRPr lang="hu-HU">
              <a:latin typeface="Arial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Fogalmak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b="1" dirty="0" smtClean="0"/>
              <a:t>Illem</a:t>
            </a:r>
            <a:r>
              <a:rPr lang="hu-HU" dirty="0" smtClean="0"/>
              <a:t>: a társadalmi érintkezés, </a:t>
            </a:r>
            <a:r>
              <a:rPr lang="hu-HU" b="1" dirty="0" smtClean="0"/>
              <a:t>viselkedés</a:t>
            </a:r>
            <a:r>
              <a:rPr lang="hu-HU" dirty="0" smtClean="0"/>
              <a:t> szabályainak összesség</a:t>
            </a:r>
          </a:p>
          <a:p>
            <a:pPr marL="0" indent="0" eaLnBrk="1" hangingPunct="1">
              <a:buNone/>
            </a:pPr>
            <a:r>
              <a:rPr lang="hu-HU" b="1" dirty="0" smtClean="0"/>
              <a:t>Etikett</a:t>
            </a:r>
            <a:r>
              <a:rPr lang="hu-HU" dirty="0" smtClean="0"/>
              <a:t>: a társadalmi érintkezés formáinak megszabott rendszere</a:t>
            </a:r>
          </a:p>
          <a:p>
            <a:pPr marL="0" indent="0">
              <a:buNone/>
            </a:pPr>
            <a:r>
              <a:rPr lang="hu-HU" b="1" dirty="0" smtClean="0"/>
              <a:t>Protokoll</a:t>
            </a:r>
            <a:r>
              <a:rPr lang="hu-HU" dirty="0" smtClean="0"/>
              <a:t>: követendő eljárások és rangsorolási szabályok a hivatalos rendezvényeken</a:t>
            </a:r>
          </a:p>
          <a:p>
            <a:pPr marL="0" indent="0">
              <a:buNone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protokoll alapja az illemtudó viselkedés! </a:t>
            </a:r>
          </a:p>
        </p:txBody>
      </p:sp>
    </p:spTree>
    <p:extLst>
      <p:ext uri="{BB962C8B-B14F-4D97-AF65-F5344CB8AC3E}">
        <p14:creationId xmlns:p14="http://schemas.microsoft.com/office/powerpoint/2010/main" val="18093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2014.09.04.</a:t>
            </a:r>
            <a:endParaRPr lang="hu-HU" dirty="0">
              <a:latin typeface="Arial" charset="0"/>
            </a:endParaRPr>
          </a:p>
        </p:txBody>
      </p:sp>
      <p:sp>
        <p:nvSpPr>
          <p:cNvPr id="1433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smtClean="0">
                <a:latin typeface="Arial" charset="0"/>
              </a:rPr>
              <a:t>Nagy József : a  protokollról</a:t>
            </a:r>
            <a:endParaRPr lang="hu-HU" dirty="0">
              <a:latin typeface="Arial" charset="0"/>
            </a:endParaRPr>
          </a:p>
        </p:txBody>
      </p:sp>
      <p:sp>
        <p:nvSpPr>
          <p:cNvPr id="1434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7C1BA2-FBAB-40E4-B478-575C93CE88E6}" type="slidenum">
              <a:rPr lang="hu-HU">
                <a:latin typeface="Arial" charset="0"/>
              </a:rPr>
              <a:pPr eaLnBrk="1" hangingPunct="1"/>
              <a:t>9</a:t>
            </a:fld>
            <a:endParaRPr lang="hu-HU">
              <a:latin typeface="Arial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8487" cy="1943100"/>
          </a:xfrm>
        </p:spPr>
        <p:txBody>
          <a:bodyPr/>
          <a:lstStyle/>
          <a:p>
            <a:pPr eaLnBrk="1" hangingPunct="1"/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>Viselkedés: </a:t>
            </a:r>
            <a:br>
              <a:rPr lang="hu-HU" sz="4000" smtClean="0"/>
            </a:br>
            <a:r>
              <a:rPr lang="hu-HU" sz="4000" smtClean="0"/>
              <a:t>a magatartás formai megnyilvánulása 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3284984"/>
            <a:ext cx="8229600" cy="1689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b="1" dirty="0" smtClean="0"/>
              <a:t>PASSZÍV ELEMEK </a:t>
            </a:r>
            <a:r>
              <a:rPr lang="hu-HU" sz="2800" dirty="0" smtClean="0"/>
              <a:t>és</a:t>
            </a:r>
          </a:p>
          <a:p>
            <a:pPr eaLnBrk="1" hangingPunct="1">
              <a:buFontTx/>
              <a:buNone/>
            </a:pPr>
            <a:r>
              <a:rPr lang="hu-HU" sz="2800" dirty="0" smtClean="0"/>
              <a:t>AKTÍV ELEMEK	</a:t>
            </a:r>
          </a:p>
        </p:txBody>
      </p:sp>
    </p:spTree>
    <p:extLst>
      <p:ext uri="{BB962C8B-B14F-4D97-AF65-F5344CB8AC3E}">
        <p14:creationId xmlns:p14="http://schemas.microsoft.com/office/powerpoint/2010/main" val="6553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822</Words>
  <Application>Microsoft Office PowerPoint</Application>
  <PresentationFormat>Diavetítés a képernyőre (4:3 oldalarány)</PresentationFormat>
  <Paragraphs>254</Paragraphs>
  <Slides>32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PowerPoint bemutató</vt:lpstr>
      <vt:lpstr>Protokollról könyvvizsgálóknak</vt:lpstr>
      <vt:lpstr>Protokoll szituációk egy könyvvizsgáló életében</vt:lpstr>
      <vt:lpstr>A protokoll szituációk kezelését  meghatározó tényezők I.</vt:lpstr>
      <vt:lpstr>A protokoll szituációk kezelését  meghatározó tényezők II.</vt:lpstr>
      <vt:lpstr>Fogalmak</vt:lpstr>
      <vt:lpstr>Protokoll   előítéletek és előnyök</vt:lpstr>
      <vt:lpstr>Fogalmak</vt:lpstr>
      <vt:lpstr> Viselkedés:  a magatartás formai megnyilvánulása </vt:lpstr>
      <vt:lpstr>Viselkedés  </vt:lpstr>
      <vt:lpstr>TESTTARTÁS és MOZGÁS szokások</vt:lpstr>
      <vt:lpstr>PowerPoint bemutató</vt:lpstr>
      <vt:lpstr>PowerPoint bemutató</vt:lpstr>
      <vt:lpstr>Viselkedés  </vt:lpstr>
      <vt:lpstr>Helyes öltözködés  azaz a visszafogott elegancia </vt:lpstr>
      <vt:lpstr>A megjelenés csapdái</vt:lpstr>
      <vt:lpstr>A dresskódok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üzleti öltözködést  meghatározza a funkció</vt:lpstr>
      <vt:lpstr>A viselkedés összetevői</vt:lpstr>
      <vt:lpstr>PowerPoint bemutató</vt:lpstr>
      <vt:lpstr>Protokoll az elektronikus  kommunikációban</vt:lpstr>
      <vt:lpstr>Nők megszólítása</vt:lpstr>
      <vt:lpstr>Protokoll az üzleti eseményeken</vt:lpstr>
      <vt:lpstr>Protokoll a fehér asztalnál</vt:lpstr>
      <vt:lpstr>PowerPoint bemutató</vt:lpstr>
      <vt:lpstr>Köszönöm a figyelem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Protokoll és a könyvizgáló</dc:title>
  <dc:creator>Internet</dc:creator>
  <cp:lastModifiedBy>Internet</cp:lastModifiedBy>
  <cp:revision>28</cp:revision>
  <cp:lastPrinted>2014-09-04T08:02:16Z</cp:lastPrinted>
  <dcterms:created xsi:type="dcterms:W3CDTF">2014-09-03T16:31:55Z</dcterms:created>
  <dcterms:modified xsi:type="dcterms:W3CDTF">2014-09-04T08:52:23Z</dcterms:modified>
</cp:coreProperties>
</file>