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02" autoAdjust="0"/>
  </p:normalViewPr>
  <p:slideViewPr>
    <p:cSldViewPr snapToGrid="0" snapToObjects="1">
      <p:cViewPr varScale="1">
        <p:scale>
          <a:sx n="71" d="100"/>
          <a:sy n="71" d="100"/>
        </p:scale>
        <p:origin x="11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97D00-A86C-E94D-B8BE-032EECD04688}" type="doc">
      <dgm:prSet loTypeId="urn:microsoft.com/office/officeart/2005/8/layout/hProcess9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811487-D605-284A-B7FD-3ED52FA3A116}">
      <dgm:prSet phldrT="[Text]" custT="1"/>
      <dgm:spPr/>
      <dgm:t>
        <a:bodyPr/>
        <a:lstStyle/>
        <a:p>
          <a:r>
            <a:rPr lang="en-US" sz="3200" dirty="0" err="1" smtClean="0"/>
            <a:t>Elektronikus</a:t>
          </a:r>
          <a:r>
            <a:rPr lang="en-US" sz="3200" dirty="0" smtClean="0"/>
            <a:t> </a:t>
          </a:r>
          <a:r>
            <a:rPr lang="en-US" sz="3200" dirty="0" err="1" smtClean="0"/>
            <a:t>adat</a:t>
          </a:r>
          <a:r>
            <a:rPr lang="en-US" sz="3200" dirty="0" smtClean="0"/>
            <a:t>, </a:t>
          </a:r>
          <a:r>
            <a:rPr lang="en-US" sz="3200" dirty="0" err="1" smtClean="0"/>
            <a:t>információ</a:t>
          </a:r>
          <a:endParaRPr lang="en-US" dirty="0"/>
        </a:p>
      </dgm:t>
    </dgm:pt>
    <dgm:pt modelId="{8CA376FC-D5A0-6F4C-AF21-DAA7B50D72CC}" type="parTrans" cxnId="{171BBF0A-E8C9-C648-B80D-66FCC945F73E}">
      <dgm:prSet/>
      <dgm:spPr/>
      <dgm:t>
        <a:bodyPr/>
        <a:lstStyle/>
        <a:p>
          <a:endParaRPr lang="en-US"/>
        </a:p>
      </dgm:t>
    </dgm:pt>
    <dgm:pt modelId="{90C6716B-C1F1-1E4E-982D-E276746A76AC}" type="sibTrans" cxnId="{171BBF0A-E8C9-C648-B80D-66FCC945F73E}">
      <dgm:prSet/>
      <dgm:spPr/>
      <dgm:t>
        <a:bodyPr/>
        <a:lstStyle/>
        <a:p>
          <a:endParaRPr lang="en-US"/>
        </a:p>
      </dgm:t>
    </dgm:pt>
    <dgm:pt modelId="{71E61330-ACD5-834A-9EB2-510C61DBB2B1}">
      <dgm:prSet phldrT="[Text]" custT="1"/>
      <dgm:spPr/>
      <dgm:t>
        <a:bodyPr/>
        <a:lstStyle/>
        <a:p>
          <a:r>
            <a:rPr lang="en-US" sz="3200" b="0" dirty="0" err="1" smtClean="0">
              <a:solidFill>
                <a:schemeClr val="bg1"/>
              </a:solidFill>
            </a:rPr>
            <a:t>Adat-gyűjtési</a:t>
          </a:r>
          <a:r>
            <a:rPr lang="en-US" sz="3200" b="0" dirty="0" smtClean="0">
              <a:solidFill>
                <a:schemeClr val="bg1"/>
              </a:solidFill>
            </a:rPr>
            <a:t> </a:t>
          </a:r>
          <a:r>
            <a:rPr lang="en-US" sz="3200" b="0" dirty="0" err="1" smtClean="0">
              <a:solidFill>
                <a:schemeClr val="bg1"/>
              </a:solidFill>
            </a:rPr>
            <a:t>folyamat</a:t>
          </a:r>
          <a:endParaRPr lang="en-US" b="0" dirty="0">
            <a:solidFill>
              <a:schemeClr val="bg1"/>
            </a:solidFill>
          </a:endParaRPr>
        </a:p>
      </dgm:t>
    </dgm:pt>
    <dgm:pt modelId="{C052327F-9E1C-E14F-9FDC-CA6E4D0D25B2}" type="parTrans" cxnId="{93553839-7553-BC40-902C-BC4E7A5583F6}">
      <dgm:prSet/>
      <dgm:spPr/>
      <dgm:t>
        <a:bodyPr/>
        <a:lstStyle/>
        <a:p>
          <a:endParaRPr lang="en-US"/>
        </a:p>
      </dgm:t>
    </dgm:pt>
    <dgm:pt modelId="{9A5B4518-AC2A-6F4C-B1C5-584BB7BE6B25}" type="sibTrans" cxnId="{93553839-7553-BC40-902C-BC4E7A5583F6}">
      <dgm:prSet/>
      <dgm:spPr/>
      <dgm:t>
        <a:bodyPr/>
        <a:lstStyle/>
        <a:p>
          <a:endParaRPr lang="en-US"/>
        </a:p>
      </dgm:t>
    </dgm:pt>
    <dgm:pt modelId="{0B11E919-E8CB-1F4D-93F2-7DF0C2AA8F09}">
      <dgm:prSet phldrT="[Text]" custT="1"/>
      <dgm:spPr/>
      <dgm:t>
        <a:bodyPr/>
        <a:lstStyle/>
        <a:p>
          <a:r>
            <a:rPr lang="en-US" sz="3200" dirty="0" err="1" smtClean="0"/>
            <a:t>Könyv-vizsgálati</a:t>
          </a:r>
          <a:r>
            <a:rPr lang="en-US" sz="3200" dirty="0" smtClean="0"/>
            <a:t> </a:t>
          </a:r>
          <a:r>
            <a:rPr lang="en-US" sz="3200" dirty="0" err="1" smtClean="0"/>
            <a:t>bizonyíték</a:t>
          </a:r>
          <a:endParaRPr lang="en-US" dirty="0"/>
        </a:p>
      </dgm:t>
    </dgm:pt>
    <dgm:pt modelId="{283E774F-B9CF-0C4B-8C7D-C172FB13F365}" type="parTrans" cxnId="{0F2CEFFA-C36C-A54D-BFD9-7A55958D49D1}">
      <dgm:prSet/>
      <dgm:spPr/>
      <dgm:t>
        <a:bodyPr/>
        <a:lstStyle/>
        <a:p>
          <a:endParaRPr lang="en-US"/>
        </a:p>
      </dgm:t>
    </dgm:pt>
    <dgm:pt modelId="{10E9D2A7-95EC-8847-AC21-B6EB07D95104}" type="sibTrans" cxnId="{0F2CEFFA-C36C-A54D-BFD9-7A55958D49D1}">
      <dgm:prSet/>
      <dgm:spPr/>
      <dgm:t>
        <a:bodyPr/>
        <a:lstStyle/>
        <a:p>
          <a:endParaRPr lang="en-US"/>
        </a:p>
      </dgm:t>
    </dgm:pt>
    <dgm:pt modelId="{AA247F82-67F2-5440-8EA2-70F31F5BC062}" type="pres">
      <dgm:prSet presAssocID="{D4197D00-A86C-E94D-B8BE-032EECD0468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2D5EE5-C2D3-AE41-A299-23C8642C1801}" type="pres">
      <dgm:prSet presAssocID="{D4197D00-A86C-E94D-B8BE-032EECD04688}" presName="arrow" presStyleLbl="bgShp" presStyleIdx="0" presStyleCnt="1"/>
      <dgm:spPr/>
    </dgm:pt>
    <dgm:pt modelId="{FE65E700-F6A5-FF46-8795-0BEAF3E3A392}" type="pres">
      <dgm:prSet presAssocID="{D4197D00-A86C-E94D-B8BE-032EECD04688}" presName="linearProcess" presStyleCnt="0"/>
      <dgm:spPr/>
    </dgm:pt>
    <dgm:pt modelId="{B9C80BAA-04E0-ED4B-B90E-974BA097C8D9}" type="pres">
      <dgm:prSet presAssocID="{30811487-D605-284A-B7FD-3ED52FA3A116}" presName="textNode" presStyleLbl="node1" presStyleIdx="0" presStyleCnt="3" custScaleY="125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DB98A-C79C-E447-8A4E-92D739577018}" type="pres">
      <dgm:prSet presAssocID="{90C6716B-C1F1-1E4E-982D-E276746A76AC}" presName="sibTrans" presStyleCnt="0"/>
      <dgm:spPr/>
    </dgm:pt>
    <dgm:pt modelId="{8288180D-6F9E-744C-BE66-D23C0411385E}" type="pres">
      <dgm:prSet presAssocID="{71E61330-ACD5-834A-9EB2-510C61DBB2B1}" presName="textNode" presStyleLbl="node1" presStyleIdx="1" presStyleCnt="3" custScaleY="127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3D24B-D1D8-F84F-BEA3-6A45BDC2D5BB}" type="pres">
      <dgm:prSet presAssocID="{9A5B4518-AC2A-6F4C-B1C5-584BB7BE6B25}" presName="sibTrans" presStyleCnt="0"/>
      <dgm:spPr/>
    </dgm:pt>
    <dgm:pt modelId="{BEFB1143-901A-C244-B39A-FD5E670AFF66}" type="pres">
      <dgm:prSet presAssocID="{0B11E919-E8CB-1F4D-93F2-7DF0C2AA8F09}" presName="textNode" presStyleLbl="node1" presStyleIdx="2" presStyleCnt="3" custScaleY="127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49A938-81B1-B741-AB1B-A9691FABDC26}" type="presOf" srcId="{0B11E919-E8CB-1F4D-93F2-7DF0C2AA8F09}" destId="{BEFB1143-901A-C244-B39A-FD5E670AFF66}" srcOrd="0" destOrd="0" presId="urn:microsoft.com/office/officeart/2005/8/layout/hProcess9"/>
    <dgm:cxn modelId="{81835106-2991-6243-AD57-BB1DC0EC112A}" type="presOf" srcId="{71E61330-ACD5-834A-9EB2-510C61DBB2B1}" destId="{8288180D-6F9E-744C-BE66-D23C0411385E}" srcOrd="0" destOrd="0" presId="urn:microsoft.com/office/officeart/2005/8/layout/hProcess9"/>
    <dgm:cxn modelId="{A9C3A455-33A3-9840-9441-BB7384452C86}" type="presOf" srcId="{30811487-D605-284A-B7FD-3ED52FA3A116}" destId="{B9C80BAA-04E0-ED4B-B90E-974BA097C8D9}" srcOrd="0" destOrd="0" presId="urn:microsoft.com/office/officeart/2005/8/layout/hProcess9"/>
    <dgm:cxn modelId="{B6900943-2BF3-0F42-BE99-D77B7B0FC1EC}" type="presOf" srcId="{D4197D00-A86C-E94D-B8BE-032EECD04688}" destId="{AA247F82-67F2-5440-8EA2-70F31F5BC062}" srcOrd="0" destOrd="0" presId="urn:microsoft.com/office/officeart/2005/8/layout/hProcess9"/>
    <dgm:cxn modelId="{171BBF0A-E8C9-C648-B80D-66FCC945F73E}" srcId="{D4197D00-A86C-E94D-B8BE-032EECD04688}" destId="{30811487-D605-284A-B7FD-3ED52FA3A116}" srcOrd="0" destOrd="0" parTransId="{8CA376FC-D5A0-6F4C-AF21-DAA7B50D72CC}" sibTransId="{90C6716B-C1F1-1E4E-982D-E276746A76AC}"/>
    <dgm:cxn modelId="{0F2CEFFA-C36C-A54D-BFD9-7A55958D49D1}" srcId="{D4197D00-A86C-E94D-B8BE-032EECD04688}" destId="{0B11E919-E8CB-1F4D-93F2-7DF0C2AA8F09}" srcOrd="2" destOrd="0" parTransId="{283E774F-B9CF-0C4B-8C7D-C172FB13F365}" sibTransId="{10E9D2A7-95EC-8847-AC21-B6EB07D95104}"/>
    <dgm:cxn modelId="{93553839-7553-BC40-902C-BC4E7A5583F6}" srcId="{D4197D00-A86C-E94D-B8BE-032EECD04688}" destId="{71E61330-ACD5-834A-9EB2-510C61DBB2B1}" srcOrd="1" destOrd="0" parTransId="{C052327F-9E1C-E14F-9FDC-CA6E4D0D25B2}" sibTransId="{9A5B4518-AC2A-6F4C-B1C5-584BB7BE6B25}"/>
    <dgm:cxn modelId="{8C2BD9F6-4407-8645-A1C5-2945FB109D58}" type="presParOf" srcId="{AA247F82-67F2-5440-8EA2-70F31F5BC062}" destId="{262D5EE5-C2D3-AE41-A299-23C8642C1801}" srcOrd="0" destOrd="0" presId="urn:microsoft.com/office/officeart/2005/8/layout/hProcess9"/>
    <dgm:cxn modelId="{CC642B4C-1B64-FF42-B08D-FEC95882B5C6}" type="presParOf" srcId="{AA247F82-67F2-5440-8EA2-70F31F5BC062}" destId="{FE65E700-F6A5-FF46-8795-0BEAF3E3A392}" srcOrd="1" destOrd="0" presId="urn:microsoft.com/office/officeart/2005/8/layout/hProcess9"/>
    <dgm:cxn modelId="{3CB5FEDF-4110-EE47-A2E7-25F74B5B9634}" type="presParOf" srcId="{FE65E700-F6A5-FF46-8795-0BEAF3E3A392}" destId="{B9C80BAA-04E0-ED4B-B90E-974BA097C8D9}" srcOrd="0" destOrd="0" presId="urn:microsoft.com/office/officeart/2005/8/layout/hProcess9"/>
    <dgm:cxn modelId="{BAC1AAED-53FB-3840-A56E-D71B73530E7C}" type="presParOf" srcId="{FE65E700-F6A5-FF46-8795-0BEAF3E3A392}" destId="{AE4DB98A-C79C-E447-8A4E-92D739577018}" srcOrd="1" destOrd="0" presId="urn:microsoft.com/office/officeart/2005/8/layout/hProcess9"/>
    <dgm:cxn modelId="{33086E8A-1212-2049-852B-65B11933D1DB}" type="presParOf" srcId="{FE65E700-F6A5-FF46-8795-0BEAF3E3A392}" destId="{8288180D-6F9E-744C-BE66-D23C0411385E}" srcOrd="2" destOrd="0" presId="urn:microsoft.com/office/officeart/2005/8/layout/hProcess9"/>
    <dgm:cxn modelId="{3589FABE-9C08-CE44-A290-4CF3A09BA6ED}" type="presParOf" srcId="{FE65E700-F6A5-FF46-8795-0BEAF3E3A392}" destId="{8223D24B-D1D8-F84F-BEA3-6A45BDC2D5BB}" srcOrd="3" destOrd="0" presId="urn:microsoft.com/office/officeart/2005/8/layout/hProcess9"/>
    <dgm:cxn modelId="{25904BE4-8ADD-A141-91AB-5A3BD4D41096}" type="presParOf" srcId="{FE65E700-F6A5-FF46-8795-0BEAF3E3A392}" destId="{BEFB1143-901A-C244-B39A-FD5E670AFF6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D5EE5-C2D3-AE41-A299-23C8642C1801}">
      <dsp:nvSpPr>
        <dsp:cNvPr id="0" name=""/>
        <dsp:cNvSpPr/>
      </dsp:nvSpPr>
      <dsp:spPr>
        <a:xfrm>
          <a:off x="611504" y="0"/>
          <a:ext cx="693039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9C80BAA-04E0-ED4B-B90E-974BA097C8D9}">
      <dsp:nvSpPr>
        <dsp:cNvPr id="0" name=""/>
        <dsp:cNvSpPr/>
      </dsp:nvSpPr>
      <dsp:spPr>
        <a:xfrm>
          <a:off x="870" y="1115965"/>
          <a:ext cx="2477023" cy="2263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Elektronikus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adat</a:t>
          </a:r>
          <a:r>
            <a:rPr lang="en-US" sz="3200" kern="1200" dirty="0" smtClean="0"/>
            <a:t>, </a:t>
          </a:r>
          <a:r>
            <a:rPr lang="en-US" sz="3200" kern="1200" dirty="0" err="1" smtClean="0"/>
            <a:t>információ</a:t>
          </a:r>
          <a:endParaRPr lang="en-US" kern="1200" dirty="0"/>
        </a:p>
      </dsp:txBody>
      <dsp:txXfrm>
        <a:off x="111383" y="1226478"/>
        <a:ext cx="2255997" cy="2042843"/>
      </dsp:txXfrm>
    </dsp:sp>
    <dsp:sp modelId="{8288180D-6F9E-744C-BE66-D23C0411385E}">
      <dsp:nvSpPr>
        <dsp:cNvPr id="0" name=""/>
        <dsp:cNvSpPr/>
      </dsp:nvSpPr>
      <dsp:spPr>
        <a:xfrm>
          <a:off x="2838188" y="1103386"/>
          <a:ext cx="2477023" cy="2289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err="1" smtClean="0">
              <a:solidFill>
                <a:schemeClr val="bg1"/>
              </a:solidFill>
            </a:rPr>
            <a:t>Adat-gyűjtési</a:t>
          </a:r>
          <a:r>
            <a:rPr lang="en-US" sz="3200" b="0" kern="1200" dirty="0" smtClean="0">
              <a:solidFill>
                <a:schemeClr val="bg1"/>
              </a:solidFill>
            </a:rPr>
            <a:t> </a:t>
          </a:r>
          <a:r>
            <a:rPr lang="en-US" sz="3200" b="0" kern="1200" dirty="0" err="1" smtClean="0">
              <a:solidFill>
                <a:schemeClr val="bg1"/>
              </a:solidFill>
            </a:rPr>
            <a:t>folyamat</a:t>
          </a:r>
          <a:endParaRPr lang="en-US" b="0" kern="1200" dirty="0">
            <a:solidFill>
              <a:schemeClr val="bg1"/>
            </a:solidFill>
          </a:endParaRPr>
        </a:p>
      </dsp:txBody>
      <dsp:txXfrm>
        <a:off x="2949929" y="1215127"/>
        <a:ext cx="2253541" cy="2065545"/>
      </dsp:txXfrm>
    </dsp:sp>
    <dsp:sp modelId="{BEFB1143-901A-C244-B39A-FD5E670AFF66}">
      <dsp:nvSpPr>
        <dsp:cNvPr id="0" name=""/>
        <dsp:cNvSpPr/>
      </dsp:nvSpPr>
      <dsp:spPr>
        <a:xfrm>
          <a:off x="5675505" y="1103386"/>
          <a:ext cx="2477023" cy="2289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Könyv-vizsgálati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bizonyíték</a:t>
          </a:r>
          <a:endParaRPr lang="en-US" kern="1200" dirty="0"/>
        </a:p>
      </dsp:txBody>
      <dsp:txXfrm>
        <a:off x="5787246" y="1215127"/>
        <a:ext cx="2253541" cy="2065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Click to edit Master text styles</a:t>
            </a:r>
          </a:p>
          <a:p>
            <a:pPr lvl="1" eaLnBrk="1" latinLnBrk="0" hangingPunct="1"/>
            <a:r>
              <a:rPr kumimoji="0" lang="hu-HU" smtClean="0"/>
              <a:t>Second level</a:t>
            </a:r>
          </a:p>
          <a:p>
            <a:pPr lvl="2" eaLnBrk="1" latinLnBrk="0" hangingPunct="1"/>
            <a:r>
              <a:rPr kumimoji="0" lang="hu-HU" smtClean="0"/>
              <a:t>Third level</a:t>
            </a:r>
          </a:p>
          <a:p>
            <a:pPr lvl="3" eaLnBrk="1" latinLnBrk="0" hangingPunct="1"/>
            <a:r>
              <a:rPr kumimoji="0" lang="hu-HU" smtClean="0"/>
              <a:t>Fourth level</a:t>
            </a:r>
          </a:p>
          <a:p>
            <a:pPr lvl="4" eaLnBrk="1" latinLnBrk="0" hangingPunct="1"/>
            <a:r>
              <a:rPr kumimoji="0" lang="hu-H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793788"/>
            <a:ext cx="8147304" cy="4418755"/>
          </a:xfrm>
        </p:spPr>
        <p:txBody>
          <a:bodyPr anchor="ctr">
            <a:noAutofit/>
          </a:bodyPr>
          <a:lstStyle/>
          <a:p>
            <a:r>
              <a:rPr lang="en-US" sz="4800" dirty="0" err="1" smtClean="0"/>
              <a:t>Az</a:t>
            </a:r>
            <a:r>
              <a:rPr lang="en-US" sz="4800" dirty="0" smtClean="0"/>
              <a:t> </a:t>
            </a:r>
            <a:r>
              <a:rPr lang="en-US" sz="4800" dirty="0" err="1" smtClean="0"/>
              <a:t>ügyfél</a:t>
            </a:r>
            <a:r>
              <a:rPr lang="en-US" sz="4800" dirty="0" smtClean="0"/>
              <a:t> </a:t>
            </a:r>
            <a:r>
              <a:rPr lang="en-US" sz="4800" dirty="0" err="1" smtClean="0"/>
              <a:t>és</a:t>
            </a:r>
            <a:r>
              <a:rPr lang="en-US" sz="4800" dirty="0" smtClean="0"/>
              <a:t> a </a:t>
            </a:r>
            <a:r>
              <a:rPr lang="en-US" sz="4800" dirty="0" err="1" smtClean="0"/>
              <a:t>könyvvizsgáló</a:t>
            </a:r>
            <a:r>
              <a:rPr lang="en-US" sz="4800" dirty="0" smtClean="0"/>
              <a:t> </a:t>
            </a:r>
            <a:r>
              <a:rPr lang="en-US" sz="4800" dirty="0" err="1" smtClean="0"/>
              <a:t>informatikai</a:t>
            </a:r>
            <a:r>
              <a:rPr lang="en-US" sz="4800" dirty="0" smtClean="0"/>
              <a:t> </a:t>
            </a:r>
            <a:r>
              <a:rPr lang="en-US" sz="4800" dirty="0" err="1" smtClean="0"/>
              <a:t>együttműködésének</a:t>
            </a:r>
            <a:r>
              <a:rPr lang="en-US" sz="4800" dirty="0" smtClean="0"/>
              <a:t> </a:t>
            </a:r>
            <a:r>
              <a:rPr lang="en-US" sz="4800" dirty="0" err="1" smtClean="0"/>
              <a:t>gyakorlati</a:t>
            </a:r>
            <a:r>
              <a:rPr lang="en-US" sz="4800" dirty="0" smtClean="0"/>
              <a:t> </a:t>
            </a:r>
            <a:r>
              <a:rPr lang="en-US" sz="4800" dirty="0" err="1" smtClean="0"/>
              <a:t>kérdései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4" y="6023219"/>
            <a:ext cx="8519918" cy="667512"/>
          </a:xfrm>
        </p:spPr>
        <p:txBody>
          <a:bodyPr anchor="ctr"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5100" dirty="0" err="1" smtClean="0"/>
              <a:t>Viczkó</a:t>
            </a:r>
            <a:r>
              <a:rPr lang="en-US" sz="5100" dirty="0" smtClean="0"/>
              <a:t> </a:t>
            </a:r>
            <a:r>
              <a:rPr lang="en-US" sz="5100" dirty="0" err="1" smtClean="0"/>
              <a:t>Péter</a:t>
            </a:r>
            <a:endParaRPr lang="en-US" sz="5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64871"/>
            <a:ext cx="8153400" cy="44958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5"/>
            </a:pPr>
            <a:r>
              <a:rPr lang="en-US" sz="1800" dirty="0" err="1" smtClean="0"/>
              <a:t>Beépített</a:t>
            </a:r>
            <a:r>
              <a:rPr lang="en-US" sz="1800" dirty="0" smtClean="0"/>
              <a:t> </a:t>
            </a:r>
            <a:r>
              <a:rPr lang="en-US" sz="1800" dirty="0" err="1" smtClean="0"/>
              <a:t>lekérdezési</a:t>
            </a:r>
            <a:r>
              <a:rPr lang="en-US" sz="1800" dirty="0" smtClean="0"/>
              <a:t> </a:t>
            </a:r>
            <a:r>
              <a:rPr lang="en-US" sz="1800" dirty="0" err="1" smtClean="0"/>
              <a:t>kritériumok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2771036"/>
            <a:ext cx="8153400" cy="337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Példa</a:t>
            </a:r>
            <a:r>
              <a:rPr lang="en-US" dirty="0" smtClean="0"/>
              <a:t> II.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 err="1" smtClean="0"/>
              <a:t>Nem</a:t>
            </a:r>
            <a:r>
              <a:rPr lang="en-US" sz="1800" dirty="0" smtClean="0"/>
              <a:t> </a:t>
            </a:r>
            <a:r>
              <a:rPr lang="en-US" sz="1800" dirty="0" err="1" smtClean="0"/>
              <a:t>formázható</a:t>
            </a:r>
            <a:r>
              <a:rPr lang="en-US" sz="1800" dirty="0" smtClean="0"/>
              <a:t> </a:t>
            </a:r>
            <a:r>
              <a:rPr lang="en-US" sz="1800" dirty="0" err="1" smtClean="0"/>
              <a:t>lekérdezés</a:t>
            </a:r>
            <a:r>
              <a:rPr lang="en-US" sz="1800" dirty="0" smtClean="0"/>
              <a:t>, </a:t>
            </a:r>
            <a:r>
              <a:rPr lang="en-US" sz="1800" dirty="0" err="1" smtClean="0"/>
              <a:t>pdf</a:t>
            </a:r>
            <a:r>
              <a:rPr lang="en-US" sz="1800" dirty="0" smtClean="0"/>
              <a:t> export</a:t>
            </a:r>
          </a:p>
          <a:p>
            <a:pPr marL="342900" indent="-342900">
              <a:buFont typeface="+mj-lt"/>
              <a:buAutoNum type="arabicParenR"/>
            </a:pPr>
            <a:endParaRPr lang="en-US" sz="1800" dirty="0"/>
          </a:p>
          <a:p>
            <a:pPr marL="342900" indent="-342900">
              <a:buFont typeface="+mj-lt"/>
              <a:buAutoNum type="arabicParenR"/>
            </a:pPr>
            <a:endParaRPr lang="en-US" sz="1800" dirty="0" smtClean="0"/>
          </a:p>
          <a:p>
            <a:pPr marL="342900" indent="-342900">
              <a:buFont typeface="+mj-lt"/>
              <a:buAutoNum type="arabicParenR"/>
            </a:pPr>
            <a:endParaRPr lang="en-US" sz="1800" dirty="0"/>
          </a:p>
          <a:p>
            <a:pPr marL="342900" indent="-342900">
              <a:buFont typeface="+mj-lt"/>
              <a:buAutoNum type="arabicParenR"/>
            </a:pPr>
            <a:endParaRPr lang="en-US" sz="1800" dirty="0" smtClean="0"/>
          </a:p>
          <a:p>
            <a:pPr marL="342900" indent="-342900">
              <a:buFont typeface="+mj-lt"/>
              <a:buAutoNum type="arabicParenR"/>
            </a:pP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139" y="2654300"/>
            <a:ext cx="13335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n-US" sz="1800" dirty="0" err="1" smtClean="0"/>
              <a:t>Átalakítás</a:t>
            </a:r>
            <a:r>
              <a:rPr lang="en-US" sz="1800" dirty="0" smtClean="0"/>
              <a:t> txt </a:t>
            </a:r>
            <a:r>
              <a:rPr lang="en-US" sz="1800" dirty="0" err="1" smtClean="0"/>
              <a:t>formátumba</a:t>
            </a:r>
            <a:endParaRPr lang="en-US" sz="1800" dirty="0" smtClean="0"/>
          </a:p>
          <a:p>
            <a:pPr marL="342900" indent="-342900">
              <a:buFont typeface="+mj-lt"/>
              <a:buAutoNum type="arabicParenR" startAt="2"/>
            </a:pPr>
            <a:endParaRPr lang="en-US" sz="1800" dirty="0"/>
          </a:p>
          <a:p>
            <a:pPr marL="342900" indent="-342900">
              <a:buFont typeface="+mj-lt"/>
              <a:buAutoNum type="arabicParenR" startAt="2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2"/>
            </a:pPr>
            <a:endParaRPr lang="en-US" sz="1800" dirty="0"/>
          </a:p>
          <a:p>
            <a:pPr marL="342900" indent="-342900">
              <a:buFont typeface="+mj-lt"/>
              <a:buAutoNum type="arabicParenR" startAt="2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2"/>
            </a:pPr>
            <a:r>
              <a:rPr lang="en-US" sz="1800" dirty="0" err="1" smtClean="0"/>
              <a:t>Beolvasás</a:t>
            </a:r>
            <a:r>
              <a:rPr lang="en-US" sz="1800" dirty="0" smtClean="0"/>
              <a:t> </a:t>
            </a:r>
            <a:r>
              <a:rPr lang="en-US" sz="1800" dirty="0" err="1" smtClean="0"/>
              <a:t>xls</a:t>
            </a:r>
            <a:r>
              <a:rPr lang="en-US" sz="1800" dirty="0" smtClean="0"/>
              <a:t>-be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13" y="2053679"/>
            <a:ext cx="6680200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225" y="3817799"/>
            <a:ext cx="2324100" cy="203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313" y="3817799"/>
            <a:ext cx="812800" cy="901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695" y="3817799"/>
            <a:ext cx="1917700" cy="1549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1501" y="3817799"/>
            <a:ext cx="1473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n-US" sz="1800" dirty="0" err="1" smtClean="0"/>
              <a:t>Mintavételezés</a:t>
            </a:r>
            <a:endParaRPr lang="en-US" sz="1800" dirty="0"/>
          </a:p>
          <a:p>
            <a:pPr marL="342900" indent="-342900">
              <a:buFont typeface="+mj-lt"/>
              <a:buAutoNum type="arabicParenR" startAt="3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3"/>
            </a:pPr>
            <a:endParaRPr lang="en-US" sz="1800" dirty="0"/>
          </a:p>
          <a:p>
            <a:pPr marL="342900" indent="-342900">
              <a:buFont typeface="+mj-lt"/>
              <a:buAutoNum type="arabicParenR" startAt="3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3"/>
            </a:pPr>
            <a:endParaRPr lang="en-US" sz="1800" dirty="0"/>
          </a:p>
          <a:p>
            <a:pPr marL="342900" indent="-342900">
              <a:buFont typeface="+mj-lt"/>
              <a:buAutoNum type="arabicParenR" startAt="3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3"/>
            </a:pPr>
            <a:endParaRPr lang="en-US" sz="1800" dirty="0"/>
          </a:p>
          <a:p>
            <a:pPr marL="342900" indent="-342900">
              <a:buFont typeface="+mj-lt"/>
              <a:buAutoNum type="arabicParenR" startAt="3"/>
            </a:pPr>
            <a:r>
              <a:rPr lang="en-US" sz="1800" dirty="0" err="1" smtClean="0"/>
              <a:t>Kiválasztott</a:t>
            </a:r>
            <a:r>
              <a:rPr lang="en-US" sz="1800" dirty="0" smtClean="0"/>
              <a:t> </a:t>
            </a:r>
            <a:r>
              <a:rPr lang="en-US" sz="1800" dirty="0" err="1" smtClean="0"/>
              <a:t>tételek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55" y="1997029"/>
            <a:ext cx="8223000" cy="2228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171" y="4550722"/>
            <a:ext cx="6743700" cy="18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Egyéb</a:t>
            </a:r>
            <a:r>
              <a:rPr lang="en-US" dirty="0" smtClean="0"/>
              <a:t> </a:t>
            </a:r>
            <a:r>
              <a:rPr lang="en-US" dirty="0" err="1" smtClean="0"/>
              <a:t>adatközlési</a:t>
            </a:r>
            <a:r>
              <a:rPr lang="en-US" dirty="0" smtClean="0"/>
              <a:t> </a:t>
            </a:r>
            <a:r>
              <a:rPr lang="en-US" dirty="0" err="1" smtClean="0"/>
              <a:t>területek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Gazdálkodási</a:t>
            </a:r>
            <a:r>
              <a:rPr lang="en-US" dirty="0" smtClean="0"/>
              <a:t> </a:t>
            </a:r>
            <a:r>
              <a:rPr lang="en-US" dirty="0" err="1" smtClean="0"/>
              <a:t>környezet</a:t>
            </a:r>
            <a:r>
              <a:rPr lang="en-US" dirty="0" smtClean="0"/>
              <a:t> </a:t>
            </a:r>
            <a:r>
              <a:rPr lang="en-US" dirty="0" err="1" smtClean="0"/>
              <a:t>megismerése</a:t>
            </a:r>
            <a:r>
              <a:rPr lang="en-US" dirty="0" smtClean="0"/>
              <a:t>: </a:t>
            </a:r>
            <a:r>
              <a:rPr lang="en-US" sz="1800" dirty="0" err="1" smtClean="0"/>
              <a:t>gazdálkodó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informatikai</a:t>
            </a:r>
            <a:r>
              <a:rPr lang="en-US" sz="1800" dirty="0" smtClean="0"/>
              <a:t> </a:t>
            </a:r>
            <a:r>
              <a:rPr lang="en-US" sz="1800" dirty="0" err="1" smtClean="0"/>
              <a:t>felkészültsége</a:t>
            </a:r>
            <a:r>
              <a:rPr lang="en-US" sz="1800" dirty="0" smtClean="0"/>
              <a:t>, </a:t>
            </a:r>
            <a:r>
              <a:rPr lang="en-US" sz="1800" dirty="0" err="1" smtClean="0"/>
              <a:t>hozzáértése</a:t>
            </a:r>
            <a:r>
              <a:rPr lang="en-US" sz="1800" dirty="0" smtClean="0"/>
              <a:t> </a:t>
            </a:r>
            <a:r>
              <a:rPr lang="en-US" sz="1800" dirty="0" err="1" smtClean="0"/>
              <a:t>az</a:t>
            </a:r>
            <a:r>
              <a:rPr lang="en-US" sz="1800" dirty="0" smtClean="0"/>
              <a:t> </a:t>
            </a:r>
            <a:r>
              <a:rPr lang="en-US" sz="1800" dirty="0" err="1" smtClean="0"/>
              <a:t>általa</a:t>
            </a:r>
            <a:r>
              <a:rPr lang="en-US" sz="1800" dirty="0" smtClean="0"/>
              <a:t> </a:t>
            </a:r>
            <a:r>
              <a:rPr lang="en-US" sz="1800" dirty="0" err="1" smtClean="0"/>
              <a:t>használt</a:t>
            </a:r>
            <a:r>
              <a:rPr lang="en-US" sz="1800" dirty="0" smtClean="0"/>
              <a:t> </a:t>
            </a:r>
            <a:r>
              <a:rPr lang="en-US" sz="1800" dirty="0" err="1" smtClean="0"/>
              <a:t>rendszerekhez</a:t>
            </a:r>
            <a:endParaRPr lang="en-US" sz="1800" dirty="0" smtClean="0"/>
          </a:p>
          <a:p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mentése</a:t>
            </a:r>
            <a:r>
              <a:rPr lang="en-US" dirty="0" smtClean="0"/>
              <a:t>: </a:t>
            </a:r>
            <a:r>
              <a:rPr lang="en-US" sz="1800" dirty="0" err="1" smtClean="0"/>
              <a:t>pénzügyi</a:t>
            </a:r>
            <a:r>
              <a:rPr lang="en-US" sz="1800" dirty="0" smtClean="0"/>
              <a:t> </a:t>
            </a:r>
            <a:r>
              <a:rPr lang="en-US" sz="1800" dirty="0" err="1" smtClean="0"/>
              <a:t>kimutatásokhoz</a:t>
            </a:r>
            <a:r>
              <a:rPr lang="en-US" sz="1800" dirty="0" smtClean="0"/>
              <a:t> </a:t>
            </a:r>
            <a:r>
              <a:rPr lang="en-US" sz="1800" dirty="0" err="1" smtClean="0"/>
              <a:t>használt</a:t>
            </a:r>
            <a:r>
              <a:rPr lang="en-US" sz="1800" dirty="0" smtClean="0"/>
              <a:t> </a:t>
            </a:r>
            <a:r>
              <a:rPr lang="en-US" sz="1800" dirty="0" err="1" smtClean="0"/>
              <a:t>utolsó</a:t>
            </a:r>
            <a:r>
              <a:rPr lang="en-US" sz="1800" dirty="0" smtClean="0"/>
              <a:t> </a:t>
            </a:r>
            <a:r>
              <a:rPr lang="en-US" sz="1800" dirty="0" err="1" smtClean="0"/>
              <a:t>adatbázis</a:t>
            </a:r>
            <a:r>
              <a:rPr lang="en-US" sz="1800" dirty="0" smtClean="0"/>
              <a:t> (</a:t>
            </a:r>
            <a:r>
              <a:rPr lang="en-US" sz="1800" dirty="0" err="1" smtClean="0"/>
              <a:t>elektronikus</a:t>
            </a:r>
            <a:r>
              <a:rPr lang="en-US" sz="1800" dirty="0" smtClean="0"/>
              <a:t> </a:t>
            </a:r>
            <a:r>
              <a:rPr lang="en-US" sz="1800" dirty="0" err="1" smtClean="0"/>
              <a:t>dátumbélyegző</a:t>
            </a:r>
            <a:r>
              <a:rPr lang="en-US" sz="1800" dirty="0" smtClean="0"/>
              <a:t> – HASH </a:t>
            </a:r>
            <a:r>
              <a:rPr lang="en-US" sz="1800" dirty="0" err="1" smtClean="0"/>
              <a:t>kódolás</a:t>
            </a:r>
            <a:r>
              <a:rPr lang="en-US" sz="1800" dirty="0" smtClean="0"/>
              <a:t>, </a:t>
            </a:r>
            <a:r>
              <a:rPr lang="en-US" sz="1800" dirty="0" err="1" smtClean="0"/>
              <a:t>felül</a:t>
            </a:r>
            <a:r>
              <a:rPr lang="en-US" sz="1800" dirty="0" smtClean="0"/>
              <a:t> </a:t>
            </a:r>
            <a:r>
              <a:rPr lang="en-US" sz="1800" dirty="0" err="1" smtClean="0"/>
              <a:t>nem</a:t>
            </a:r>
            <a:r>
              <a:rPr lang="en-US" sz="1800" dirty="0" smtClean="0"/>
              <a:t> </a:t>
            </a:r>
            <a:r>
              <a:rPr lang="en-US" sz="1800" dirty="0" err="1" smtClean="0"/>
              <a:t>írhatóság</a:t>
            </a:r>
            <a:r>
              <a:rPr lang="en-US" sz="1800" dirty="0" smtClean="0"/>
              <a:t> </a:t>
            </a:r>
            <a:r>
              <a:rPr lang="en-US" sz="1800" dirty="0" err="1" smtClean="0"/>
              <a:t>biztosítása</a:t>
            </a:r>
            <a:r>
              <a:rPr lang="en-US" sz="1800" dirty="0" smtClean="0"/>
              <a:t>, </a:t>
            </a:r>
            <a:r>
              <a:rPr lang="en-US" sz="1800" dirty="0" err="1" smtClean="0"/>
              <a:t>további</a:t>
            </a:r>
            <a:r>
              <a:rPr lang="en-US" sz="1800" dirty="0" smtClean="0"/>
              <a:t> </a:t>
            </a:r>
            <a:r>
              <a:rPr lang="en-US" sz="1800" dirty="0" err="1" smtClean="0"/>
              <a:t>eljárásokban</a:t>
            </a:r>
            <a:r>
              <a:rPr lang="en-US" sz="1800" dirty="0" smtClean="0"/>
              <a:t> </a:t>
            </a:r>
            <a:r>
              <a:rPr lang="en-US" sz="1800" dirty="0" err="1" smtClean="0"/>
              <a:t>igazolás</a:t>
            </a:r>
            <a:r>
              <a:rPr lang="en-US" sz="1800" dirty="0" smtClean="0"/>
              <a:t>)</a:t>
            </a:r>
          </a:p>
          <a:p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reprodukálása</a:t>
            </a:r>
            <a:r>
              <a:rPr lang="en-US" dirty="0" smtClean="0"/>
              <a:t>: </a:t>
            </a:r>
            <a:r>
              <a:rPr lang="en-US" sz="1800" dirty="0" err="1" smtClean="0"/>
              <a:t>képesség</a:t>
            </a:r>
            <a:r>
              <a:rPr lang="en-US" sz="1800" dirty="0" smtClean="0"/>
              <a:t> </a:t>
            </a:r>
            <a:r>
              <a:rPr lang="en-US" sz="1800" dirty="0" err="1" smtClean="0"/>
              <a:t>az</a:t>
            </a:r>
            <a:r>
              <a:rPr lang="en-US" sz="1800" dirty="0" smtClean="0"/>
              <a:t> </a:t>
            </a:r>
            <a:r>
              <a:rPr lang="en-US" sz="1800" dirty="0" err="1" smtClean="0"/>
              <a:t>adatok</a:t>
            </a:r>
            <a:r>
              <a:rPr lang="en-US" sz="1800" dirty="0" smtClean="0"/>
              <a:t> </a:t>
            </a:r>
            <a:r>
              <a:rPr lang="en-US" sz="1800" dirty="0" err="1" smtClean="0"/>
              <a:t>biztonságos</a:t>
            </a:r>
            <a:r>
              <a:rPr lang="en-US" sz="1800" dirty="0" smtClean="0"/>
              <a:t> </a:t>
            </a:r>
            <a:r>
              <a:rPr lang="en-US" sz="1800" dirty="0" err="1" smtClean="0"/>
              <a:t>megőrzésé</a:t>
            </a:r>
            <a:r>
              <a:rPr lang="en-US" sz="1800" dirty="0" smtClean="0"/>
              <a:t>-re, </a:t>
            </a:r>
            <a:r>
              <a:rPr lang="en-US" sz="1800" dirty="0" err="1" smtClean="0"/>
              <a:t>illetve</a:t>
            </a:r>
            <a:r>
              <a:rPr lang="en-US" sz="1800" dirty="0" smtClean="0"/>
              <a:t> </a:t>
            </a:r>
            <a:r>
              <a:rPr lang="en-US" sz="1800" dirty="0" err="1" smtClean="0"/>
              <a:t>azok</a:t>
            </a:r>
            <a:r>
              <a:rPr lang="en-US" sz="1800" dirty="0" smtClean="0"/>
              <a:t> </a:t>
            </a:r>
            <a:r>
              <a:rPr lang="en-US" sz="1800" dirty="0" err="1" smtClean="0"/>
              <a:t>újbóli</a:t>
            </a:r>
            <a:r>
              <a:rPr lang="en-US" sz="1800" dirty="0" smtClean="0"/>
              <a:t>, </a:t>
            </a:r>
            <a:r>
              <a:rPr lang="en-US" sz="1800" dirty="0" err="1" smtClean="0"/>
              <a:t>azonos</a:t>
            </a:r>
            <a:r>
              <a:rPr lang="en-US" sz="1800" dirty="0" smtClean="0"/>
              <a:t> </a:t>
            </a:r>
            <a:r>
              <a:rPr lang="en-US" sz="1800" dirty="0" err="1" smtClean="0"/>
              <a:t>adattartalommal</a:t>
            </a:r>
            <a:r>
              <a:rPr lang="en-US" sz="1800" dirty="0" smtClean="0"/>
              <a:t> </a:t>
            </a:r>
            <a:r>
              <a:rPr lang="en-US" sz="1800" dirty="0" err="1" smtClean="0"/>
              <a:t>való</a:t>
            </a:r>
            <a:r>
              <a:rPr lang="en-US" sz="1800" dirty="0" smtClean="0"/>
              <a:t> </a:t>
            </a:r>
            <a:r>
              <a:rPr lang="en-US" sz="1800" dirty="0" err="1" smtClean="0"/>
              <a:t>előállítására</a:t>
            </a:r>
            <a:endParaRPr lang="en-US" sz="1800" dirty="0" smtClean="0"/>
          </a:p>
          <a:p>
            <a:r>
              <a:rPr lang="en-US" dirty="0" err="1" smtClean="0"/>
              <a:t>Hivatkozási</a:t>
            </a:r>
            <a:r>
              <a:rPr lang="en-US" dirty="0" smtClean="0"/>
              <a:t> </a:t>
            </a:r>
            <a:r>
              <a:rPr lang="en-US" dirty="0" err="1" smtClean="0"/>
              <a:t>adatbázis</a:t>
            </a:r>
            <a:r>
              <a:rPr lang="en-US" dirty="0" smtClean="0"/>
              <a:t> </a:t>
            </a:r>
            <a:r>
              <a:rPr lang="en-US" dirty="0" err="1" smtClean="0"/>
              <a:t>megfelelőssége</a:t>
            </a:r>
            <a:r>
              <a:rPr lang="en-US" dirty="0" smtClean="0"/>
              <a:t>: </a:t>
            </a:r>
            <a:r>
              <a:rPr lang="en-US" sz="1800" dirty="0" err="1" smtClean="0"/>
              <a:t>származtatott</a:t>
            </a:r>
            <a:r>
              <a:rPr lang="en-US" sz="1800" dirty="0" smtClean="0"/>
              <a:t>, </a:t>
            </a:r>
            <a:r>
              <a:rPr lang="en-US" sz="1800" dirty="0" err="1" smtClean="0"/>
              <a:t>valamely</a:t>
            </a:r>
            <a:r>
              <a:rPr lang="en-US" sz="1800" dirty="0" smtClean="0"/>
              <a:t> </a:t>
            </a:r>
            <a:r>
              <a:rPr lang="en-US" sz="1800" dirty="0" err="1" smtClean="0"/>
              <a:t>létező</a:t>
            </a:r>
            <a:r>
              <a:rPr lang="en-US" sz="1800" dirty="0" smtClean="0"/>
              <a:t> </a:t>
            </a:r>
            <a:r>
              <a:rPr lang="en-US" sz="1800" dirty="0" err="1" smtClean="0"/>
              <a:t>alapadatból</a:t>
            </a:r>
            <a:r>
              <a:rPr lang="en-US" sz="1800" dirty="0" smtClean="0"/>
              <a:t> </a:t>
            </a:r>
            <a:r>
              <a:rPr lang="en-US" sz="1800" dirty="0" err="1" smtClean="0"/>
              <a:t>előálló</a:t>
            </a:r>
            <a:r>
              <a:rPr lang="en-US" sz="1800" dirty="0"/>
              <a:t> </a:t>
            </a:r>
            <a:r>
              <a:rPr lang="en-US" sz="1800" dirty="0" err="1" smtClean="0"/>
              <a:t>összesítés</a:t>
            </a:r>
            <a:r>
              <a:rPr lang="en-US" sz="1800" dirty="0" smtClean="0"/>
              <a:t>, </a:t>
            </a:r>
            <a:r>
              <a:rPr lang="en-US" sz="1800" dirty="0" err="1" smtClean="0"/>
              <a:t>kivonat</a:t>
            </a:r>
            <a:r>
              <a:rPr lang="en-US" sz="1800" dirty="0" smtClean="0"/>
              <a:t>, </a:t>
            </a:r>
            <a:r>
              <a:rPr lang="en-US" sz="1800" dirty="0" err="1" smtClean="0"/>
              <a:t>számítás</a:t>
            </a:r>
            <a:r>
              <a:rPr lang="en-US" sz="1800" dirty="0" smtClean="0"/>
              <a:t>, </a:t>
            </a:r>
            <a:r>
              <a:rPr lang="en-US" sz="1800" dirty="0" err="1" smtClean="0"/>
              <a:t>becslés</a:t>
            </a:r>
            <a:r>
              <a:rPr lang="en-US" sz="1800" dirty="0" smtClean="0"/>
              <a:t> </a:t>
            </a:r>
            <a:r>
              <a:rPr lang="en-US" sz="1800" dirty="0" err="1" smtClean="0"/>
              <a:t>vonatkozási</a:t>
            </a:r>
            <a:r>
              <a:rPr lang="en-US" sz="1800" dirty="0" smtClean="0"/>
              <a:t> </a:t>
            </a:r>
            <a:r>
              <a:rPr lang="en-US" sz="1800" dirty="0" err="1" smtClean="0"/>
              <a:t>adatbázisának</a:t>
            </a:r>
            <a:r>
              <a:rPr lang="en-US" sz="1800" dirty="0" smtClean="0"/>
              <a:t> </a:t>
            </a:r>
            <a:r>
              <a:rPr lang="en-US" sz="1800" dirty="0" err="1" smtClean="0"/>
              <a:t>ellenőrzése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Egyéb</a:t>
            </a:r>
            <a:r>
              <a:rPr lang="en-US" dirty="0" smtClean="0"/>
              <a:t> </a:t>
            </a:r>
            <a:r>
              <a:rPr lang="en-US" dirty="0" err="1" smtClean="0"/>
              <a:t>adatközlési</a:t>
            </a:r>
            <a:r>
              <a:rPr lang="en-US" dirty="0" smtClean="0"/>
              <a:t> </a:t>
            </a:r>
            <a:r>
              <a:rPr lang="en-US" dirty="0" err="1" smtClean="0"/>
              <a:t>területek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Menedzsment</a:t>
            </a:r>
            <a:r>
              <a:rPr lang="en-US" dirty="0" smtClean="0"/>
              <a:t> </a:t>
            </a:r>
            <a:r>
              <a:rPr lang="en-US" dirty="0" err="1" smtClean="0"/>
              <a:t>információk</a:t>
            </a:r>
            <a:r>
              <a:rPr lang="en-US" dirty="0" smtClean="0"/>
              <a:t>: </a:t>
            </a:r>
            <a:r>
              <a:rPr lang="en-US" sz="1800" dirty="0" err="1" smtClean="0"/>
              <a:t>időszaki</a:t>
            </a:r>
            <a:r>
              <a:rPr lang="en-US" sz="1800" dirty="0" smtClean="0"/>
              <a:t> </a:t>
            </a:r>
            <a:r>
              <a:rPr lang="en-US" sz="1800" dirty="0" err="1" smtClean="0"/>
              <a:t>zárások</a:t>
            </a:r>
            <a:r>
              <a:rPr lang="en-US" sz="1800" dirty="0" smtClean="0"/>
              <a:t>, </a:t>
            </a:r>
            <a:r>
              <a:rPr lang="en-US" sz="1800" dirty="0" err="1" smtClean="0"/>
              <a:t>tulajdonosok</a:t>
            </a:r>
            <a:r>
              <a:rPr lang="en-US" sz="1800" dirty="0" smtClean="0"/>
              <a:t> </a:t>
            </a:r>
            <a:r>
              <a:rPr lang="en-US" sz="1800" dirty="0" err="1" smtClean="0"/>
              <a:t>felé</a:t>
            </a:r>
            <a:r>
              <a:rPr lang="en-US" sz="1800" dirty="0" smtClean="0"/>
              <a:t> </a:t>
            </a:r>
            <a:r>
              <a:rPr lang="en-US" sz="1800" dirty="0" err="1" smtClean="0"/>
              <a:t>történő</a:t>
            </a:r>
            <a:r>
              <a:rPr lang="en-US" sz="1800" dirty="0" smtClean="0"/>
              <a:t> </a:t>
            </a:r>
            <a:r>
              <a:rPr lang="en-US" sz="1800" dirty="0" err="1" smtClean="0"/>
              <a:t>jelentések</a:t>
            </a:r>
            <a:r>
              <a:rPr lang="en-US" sz="1800" dirty="0" smtClean="0"/>
              <a:t> </a:t>
            </a:r>
            <a:r>
              <a:rPr lang="en-US" sz="1800" dirty="0" err="1" smtClean="0"/>
              <a:t>időszaki</a:t>
            </a:r>
            <a:r>
              <a:rPr lang="en-US" sz="1800" dirty="0" smtClean="0"/>
              <a:t> </a:t>
            </a:r>
            <a:r>
              <a:rPr lang="en-US" sz="1800" dirty="0" err="1" smtClean="0"/>
              <a:t>változásának</a:t>
            </a:r>
            <a:r>
              <a:rPr lang="en-US" sz="1800" dirty="0" smtClean="0"/>
              <a:t> </a:t>
            </a:r>
            <a:r>
              <a:rPr lang="en-US" sz="1800" dirty="0" err="1" smtClean="0"/>
              <a:t>vizsgálata</a:t>
            </a:r>
            <a:r>
              <a:rPr lang="en-US" sz="1800" dirty="0" smtClean="0"/>
              <a:t>, </a:t>
            </a:r>
            <a:r>
              <a:rPr lang="en-US" sz="1800" dirty="0" err="1" smtClean="0"/>
              <a:t>illetve</a:t>
            </a:r>
            <a:r>
              <a:rPr lang="en-US" sz="1800" dirty="0" smtClean="0"/>
              <a:t> </a:t>
            </a:r>
            <a:r>
              <a:rPr lang="en-US" sz="1800" dirty="0" err="1" smtClean="0"/>
              <a:t>összevetése</a:t>
            </a:r>
            <a:r>
              <a:rPr lang="en-US" sz="1800" dirty="0" smtClean="0"/>
              <a:t> a </a:t>
            </a:r>
            <a:r>
              <a:rPr lang="en-US" sz="1800" dirty="0" err="1" smtClean="0"/>
              <a:t>pénzügyi</a:t>
            </a:r>
            <a:r>
              <a:rPr lang="en-US" sz="1800" dirty="0" smtClean="0"/>
              <a:t> </a:t>
            </a:r>
            <a:r>
              <a:rPr lang="en-US" sz="1800" dirty="0" err="1" smtClean="0"/>
              <a:t>kimutatások</a:t>
            </a:r>
            <a:r>
              <a:rPr lang="en-US" sz="1800" dirty="0" smtClean="0"/>
              <a:t> </a:t>
            </a:r>
            <a:r>
              <a:rPr lang="en-US" sz="1800" dirty="0" err="1" smtClean="0"/>
              <a:t>záró</a:t>
            </a:r>
            <a:r>
              <a:rPr lang="en-US" sz="1800" dirty="0" smtClean="0"/>
              <a:t> </a:t>
            </a:r>
            <a:r>
              <a:rPr lang="en-US" sz="1800" dirty="0" err="1" smtClean="0"/>
              <a:t>adataival</a:t>
            </a:r>
            <a:endParaRPr lang="en-US" sz="1800" dirty="0" smtClean="0"/>
          </a:p>
          <a:p>
            <a:r>
              <a:rPr lang="en-US" dirty="0" err="1" smtClean="0"/>
              <a:t>Vezetői</a:t>
            </a:r>
            <a:r>
              <a:rPr lang="en-US" dirty="0" smtClean="0"/>
              <a:t> </a:t>
            </a:r>
            <a:r>
              <a:rPr lang="en-US" dirty="0" err="1" smtClean="0"/>
              <a:t>információs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 smtClean="0"/>
              <a:t>:</a:t>
            </a:r>
            <a:r>
              <a:rPr lang="en-US" sz="1800" dirty="0" smtClean="0"/>
              <a:t> </a:t>
            </a:r>
            <a:r>
              <a:rPr lang="en-US" sz="1800" dirty="0" err="1" smtClean="0"/>
              <a:t>belső</a:t>
            </a:r>
            <a:r>
              <a:rPr lang="en-US" sz="1800" dirty="0" smtClean="0"/>
              <a:t> </a:t>
            </a:r>
            <a:r>
              <a:rPr lang="en-US" sz="1800" dirty="0" err="1" smtClean="0"/>
              <a:t>ellenőrzési</a:t>
            </a:r>
            <a:r>
              <a:rPr lang="en-US" sz="1800" dirty="0" smtClean="0"/>
              <a:t> </a:t>
            </a:r>
            <a:r>
              <a:rPr lang="en-US" sz="1800" dirty="0" err="1" smtClean="0"/>
              <a:t>rendszer</a:t>
            </a:r>
            <a:r>
              <a:rPr lang="en-US" sz="1800" dirty="0" smtClean="0"/>
              <a:t> </a:t>
            </a:r>
            <a:r>
              <a:rPr lang="en-US" sz="1800" dirty="0" err="1" smtClean="0"/>
              <a:t>állapotának</a:t>
            </a:r>
            <a:r>
              <a:rPr lang="en-US" sz="1800" dirty="0" smtClean="0"/>
              <a:t> </a:t>
            </a:r>
            <a:r>
              <a:rPr lang="en-US" sz="1800" dirty="0" err="1" smtClean="0"/>
              <a:t>felmérése</a:t>
            </a:r>
            <a:r>
              <a:rPr lang="en-US" sz="1800" dirty="0" smtClean="0"/>
              <a:t> </a:t>
            </a:r>
            <a:r>
              <a:rPr lang="en-US" sz="1800" dirty="0" err="1" smtClean="0"/>
              <a:t>az</a:t>
            </a:r>
            <a:r>
              <a:rPr lang="en-US" sz="1800" dirty="0" smtClean="0"/>
              <a:t> </a:t>
            </a:r>
            <a:r>
              <a:rPr lang="en-US" sz="1800" dirty="0" err="1" smtClean="0"/>
              <a:t>alkalmazott</a:t>
            </a:r>
            <a:r>
              <a:rPr lang="en-US" sz="1800" dirty="0" smtClean="0"/>
              <a:t> </a:t>
            </a:r>
            <a:r>
              <a:rPr lang="en-US" sz="1800" dirty="0" err="1" smtClean="0"/>
              <a:t>vezetői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információs</a:t>
            </a:r>
            <a:r>
              <a:rPr lang="en-US" sz="1800" dirty="0" smtClean="0"/>
              <a:t> </a:t>
            </a:r>
            <a:r>
              <a:rPr lang="en-US" sz="1800" dirty="0" err="1" smtClean="0"/>
              <a:t>rendszer</a:t>
            </a:r>
            <a:r>
              <a:rPr lang="en-US" sz="1800" dirty="0" smtClean="0"/>
              <a:t> input </a:t>
            </a:r>
            <a:r>
              <a:rPr lang="en-US" sz="1800" dirty="0" err="1" smtClean="0"/>
              <a:t>és</a:t>
            </a:r>
            <a:r>
              <a:rPr lang="en-US" sz="1800" dirty="0" smtClean="0"/>
              <a:t> output </a:t>
            </a:r>
            <a:r>
              <a:rPr lang="en-US" sz="1800" dirty="0" err="1" smtClean="0"/>
              <a:t>adatainak</a:t>
            </a:r>
            <a:r>
              <a:rPr lang="en-US" sz="1800" dirty="0" smtClean="0"/>
              <a:t> </a:t>
            </a:r>
            <a:r>
              <a:rPr lang="en-US" sz="1800" dirty="0" err="1" smtClean="0"/>
              <a:t>felhasználásával</a:t>
            </a:r>
            <a:endParaRPr lang="en-US" sz="1800" dirty="0" smtClean="0"/>
          </a:p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rendszerre</a:t>
            </a:r>
            <a:r>
              <a:rPr lang="en-US" dirty="0" smtClean="0"/>
              <a:t> </a:t>
            </a:r>
            <a:r>
              <a:rPr lang="en-US" dirty="0" err="1" smtClean="0"/>
              <a:t>történő</a:t>
            </a:r>
            <a:r>
              <a:rPr lang="en-US" dirty="0" smtClean="0"/>
              <a:t> </a:t>
            </a:r>
            <a:r>
              <a:rPr lang="en-US" dirty="0" err="1" smtClean="0"/>
              <a:t>átállás</a:t>
            </a:r>
            <a:r>
              <a:rPr lang="en-US" dirty="0" smtClean="0"/>
              <a:t>:</a:t>
            </a:r>
            <a:r>
              <a:rPr lang="en-US" sz="1800" dirty="0" smtClean="0"/>
              <a:t> </a:t>
            </a:r>
            <a:r>
              <a:rPr lang="en-US" sz="1800" dirty="0" err="1" smtClean="0"/>
              <a:t>könyvvizsgáló</a:t>
            </a:r>
            <a:r>
              <a:rPr lang="en-US" sz="1800" dirty="0" smtClean="0"/>
              <a:t> </a:t>
            </a:r>
            <a:r>
              <a:rPr lang="en-US" sz="1800" dirty="0" err="1" smtClean="0"/>
              <a:t>vélemény</a:t>
            </a:r>
            <a:r>
              <a:rPr lang="en-US" sz="1800" dirty="0" smtClean="0"/>
              <a:t> </a:t>
            </a:r>
            <a:r>
              <a:rPr lang="en-US" sz="1800" dirty="0" err="1" smtClean="0"/>
              <a:t>beépítése</a:t>
            </a:r>
            <a:r>
              <a:rPr lang="en-US" sz="1800" dirty="0" smtClean="0"/>
              <a:t> a </a:t>
            </a:r>
            <a:r>
              <a:rPr lang="en-US" sz="1800" dirty="0" err="1" smtClean="0"/>
              <a:t>választott</a:t>
            </a:r>
            <a:r>
              <a:rPr lang="en-US" sz="1800" dirty="0" smtClean="0"/>
              <a:t> </a:t>
            </a:r>
            <a:r>
              <a:rPr lang="en-US" sz="1800" dirty="0" err="1" smtClean="0"/>
              <a:t>nyilvántartási</a:t>
            </a:r>
            <a:r>
              <a:rPr lang="en-US" sz="1800" dirty="0" smtClean="0"/>
              <a:t> </a:t>
            </a:r>
            <a:r>
              <a:rPr lang="en-US" sz="1800" dirty="0" err="1" smtClean="0"/>
              <a:t>rendszerbe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92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Megszerzett</a:t>
            </a:r>
            <a:r>
              <a:rPr lang="en-US" dirty="0" smtClean="0"/>
              <a:t> </a:t>
            </a:r>
            <a:r>
              <a:rPr lang="en-US" dirty="0" err="1" smtClean="0"/>
              <a:t>kv-i</a:t>
            </a:r>
            <a:r>
              <a:rPr lang="en-US" dirty="0" smtClean="0"/>
              <a:t> </a:t>
            </a:r>
            <a:r>
              <a:rPr lang="en-US" dirty="0" err="1" smtClean="0"/>
              <a:t>bizonyítékok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könyvvizsgálók számára az informatikai </a:t>
            </a:r>
            <a:r>
              <a:rPr lang="hu-HU" dirty="0" smtClean="0"/>
              <a:t>megoldások </a:t>
            </a:r>
            <a:r>
              <a:rPr lang="hu-HU" dirty="0"/>
              <a:t>amellett, hogy számos területen hatékony és értéknövelő támogatást biztosítanak, új és megváltozott kockázatokat is </a:t>
            </a:r>
            <a:r>
              <a:rPr lang="hu-HU" dirty="0" smtClean="0"/>
              <a:t>hordoznak.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könyvvizsgáló felelőssége, hogy ezeket a lehetőségeket és veszélyforrásokat miként kezeli és építi be a választott könyvvizsgálati eljárási rendjébe.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KÖSZÖNÖM MEGTISZTELŐ FIGYELMÜKET!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err="1" smtClean="0"/>
              <a:t>Az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informatikai</a:t>
            </a:r>
            <a:r>
              <a:rPr lang="en-US" sz="4000" dirty="0" smtClean="0"/>
              <a:t> </a:t>
            </a:r>
            <a:r>
              <a:rPr lang="en-US" sz="4000" dirty="0" err="1" smtClean="0"/>
              <a:t>együttműködés</a:t>
            </a:r>
            <a:r>
              <a:rPr lang="en-US" sz="4000" dirty="0" smtClean="0"/>
              <a:t> </a:t>
            </a:r>
            <a:r>
              <a:rPr lang="en-US" sz="4000" dirty="0" err="1" smtClean="0"/>
              <a:t>területe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569645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Elektronikus</a:t>
            </a:r>
            <a:r>
              <a:rPr lang="en-US" dirty="0"/>
              <a:t> </a:t>
            </a:r>
            <a:r>
              <a:rPr lang="en-US" dirty="0" err="1"/>
              <a:t>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Elektronikus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előállhat</a:t>
            </a:r>
            <a:r>
              <a:rPr lang="en-US" dirty="0" smtClean="0"/>
              <a:t>:</a:t>
            </a:r>
          </a:p>
          <a:p>
            <a:r>
              <a:rPr lang="en-US" sz="2000" dirty="0" err="1" smtClean="0"/>
              <a:t>Főkönyvi</a:t>
            </a:r>
            <a:r>
              <a:rPr lang="en-US" sz="2000" dirty="0" smtClean="0"/>
              <a:t> </a:t>
            </a:r>
            <a:r>
              <a:rPr lang="en-US" sz="2000" dirty="0" err="1" smtClean="0"/>
              <a:t>adatállomány</a:t>
            </a:r>
            <a:endParaRPr lang="en-US" sz="2000" dirty="0" smtClean="0"/>
          </a:p>
          <a:p>
            <a:r>
              <a:rPr lang="en-US" sz="2000" dirty="0" err="1" smtClean="0"/>
              <a:t>Befektetett</a:t>
            </a:r>
            <a:r>
              <a:rPr lang="en-US" sz="2000" dirty="0" smtClean="0"/>
              <a:t> </a:t>
            </a:r>
            <a:r>
              <a:rPr lang="en-US" sz="2000" dirty="0" err="1" smtClean="0"/>
              <a:t>eszközök</a:t>
            </a:r>
            <a:endParaRPr lang="en-US" sz="2000" dirty="0" smtClean="0"/>
          </a:p>
          <a:p>
            <a:r>
              <a:rPr lang="en-US" sz="2000" dirty="0" err="1" smtClean="0"/>
              <a:t>Készlet</a:t>
            </a:r>
            <a:r>
              <a:rPr lang="en-US" sz="2000" dirty="0" smtClean="0"/>
              <a:t>, </a:t>
            </a:r>
            <a:r>
              <a:rPr lang="en-US" sz="2000" dirty="0" err="1" smtClean="0"/>
              <a:t>számlázás</a:t>
            </a:r>
            <a:endParaRPr lang="en-US" sz="2000" dirty="0" smtClean="0"/>
          </a:p>
          <a:p>
            <a:r>
              <a:rPr lang="en-US" sz="2000" dirty="0" err="1" smtClean="0"/>
              <a:t>Pénztár</a:t>
            </a:r>
            <a:endParaRPr lang="en-US" sz="2000" dirty="0" smtClean="0"/>
          </a:p>
          <a:p>
            <a:r>
              <a:rPr lang="en-US" sz="2000" dirty="0" smtClean="0"/>
              <a:t>Partner </a:t>
            </a:r>
            <a:r>
              <a:rPr lang="en-US" sz="2000" dirty="0" err="1" smtClean="0"/>
              <a:t>adatbázis</a:t>
            </a:r>
            <a:r>
              <a:rPr lang="en-US" sz="2000" dirty="0" smtClean="0"/>
              <a:t>, </a:t>
            </a:r>
            <a:r>
              <a:rPr lang="en-US" sz="2000" dirty="0" err="1" smtClean="0"/>
              <a:t>ügyfélkapcsolat</a:t>
            </a:r>
            <a:r>
              <a:rPr lang="en-US" sz="2000" dirty="0" smtClean="0"/>
              <a:t>, marketing</a:t>
            </a:r>
          </a:p>
          <a:p>
            <a:r>
              <a:rPr lang="en-US" sz="2000" dirty="0" err="1" smtClean="0"/>
              <a:t>Termelés</a:t>
            </a:r>
            <a:endParaRPr lang="en-US" sz="2000" dirty="0" smtClean="0"/>
          </a:p>
          <a:p>
            <a:r>
              <a:rPr lang="en-US" sz="2000" dirty="0" err="1" smtClean="0"/>
              <a:t>Üzem</a:t>
            </a:r>
            <a:r>
              <a:rPr lang="en-US" sz="2000" dirty="0" smtClean="0"/>
              <a:t>- </a:t>
            </a:r>
            <a:r>
              <a:rPr lang="en-US" sz="2000" dirty="0" err="1" smtClean="0"/>
              <a:t>és</a:t>
            </a:r>
            <a:r>
              <a:rPr lang="en-US" sz="2000" dirty="0" smtClean="0"/>
              <a:t> </a:t>
            </a:r>
            <a:r>
              <a:rPr lang="en-US" sz="2000" dirty="0" err="1" smtClean="0"/>
              <a:t>személybiztonság</a:t>
            </a:r>
            <a:endParaRPr lang="en-US" sz="2000" dirty="0" smtClean="0"/>
          </a:p>
          <a:p>
            <a:r>
              <a:rPr lang="en-US" sz="2000" dirty="0" err="1" smtClean="0"/>
              <a:t>Származtatott</a:t>
            </a:r>
            <a:r>
              <a:rPr lang="en-US" sz="2000" dirty="0" smtClean="0"/>
              <a:t>, </a:t>
            </a:r>
            <a:r>
              <a:rPr lang="en-US" sz="2000" dirty="0" err="1" smtClean="0"/>
              <a:t>generált</a:t>
            </a:r>
            <a:r>
              <a:rPr lang="en-US" sz="2000" dirty="0" smtClean="0"/>
              <a:t> </a:t>
            </a:r>
            <a:r>
              <a:rPr lang="en-US" sz="2000" dirty="0" err="1" smtClean="0"/>
              <a:t>adatok</a:t>
            </a:r>
            <a:r>
              <a:rPr lang="en-US" sz="2000" dirty="0" smtClean="0"/>
              <a:t>, </a:t>
            </a:r>
            <a:r>
              <a:rPr lang="en-US" sz="2000" dirty="0" err="1" smtClean="0"/>
              <a:t>összesítések</a:t>
            </a:r>
            <a:r>
              <a:rPr lang="en-US" sz="2000" dirty="0" smtClean="0"/>
              <a:t>, </a:t>
            </a:r>
            <a:r>
              <a:rPr lang="en-US" sz="2000" dirty="0" err="1" smtClean="0"/>
              <a:t>elemzések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42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lektronikus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Szabályozási</a:t>
            </a:r>
            <a:r>
              <a:rPr lang="en-US" dirty="0" smtClean="0"/>
              <a:t> </a:t>
            </a:r>
            <a:r>
              <a:rPr lang="en-US" dirty="0" err="1" smtClean="0"/>
              <a:t>keretek</a:t>
            </a:r>
            <a:endParaRPr lang="en-US" dirty="0" smtClean="0"/>
          </a:p>
          <a:p>
            <a:pPr lvl="1"/>
            <a:r>
              <a:rPr lang="en-US" dirty="0" err="1" smtClean="0"/>
              <a:t>Számviteli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. 157.§ (1)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200., 500. Standard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Könyvvizsgálói</a:t>
            </a:r>
            <a:r>
              <a:rPr lang="en-US" dirty="0" smtClean="0"/>
              <a:t> </a:t>
            </a:r>
            <a:r>
              <a:rPr lang="en-US" dirty="0" err="1" smtClean="0"/>
              <a:t>mintaszerződés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dirty="0" smtClean="0"/>
              <a:t>   2.3 – 2.4 </a:t>
            </a:r>
            <a:r>
              <a:rPr lang="en-US" dirty="0" err="1" smtClean="0"/>
              <a:t>pontok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Teljességi</a:t>
            </a:r>
            <a:r>
              <a:rPr lang="en-US" dirty="0" smtClean="0"/>
              <a:t> </a:t>
            </a:r>
            <a:r>
              <a:rPr lang="en-US" dirty="0" err="1" smtClean="0"/>
              <a:t>nyilatkozat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Cloud Callout 1"/>
          <p:cNvSpPr/>
          <p:nvPr/>
        </p:nvSpPr>
        <p:spPr>
          <a:xfrm>
            <a:off x="5155091" y="1219200"/>
            <a:ext cx="3181068" cy="1644108"/>
          </a:xfrm>
          <a:prstGeom prst="cloudCallout">
            <a:avLst>
              <a:gd name="adj1" fmla="val -71720"/>
              <a:gd name="adj2" fmla="val 2014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A </a:t>
            </a:r>
            <a:r>
              <a:rPr lang="en-US" sz="1400" dirty="0" err="1"/>
              <a:t>könyvvizsgáló</a:t>
            </a:r>
            <a:r>
              <a:rPr lang="en-US" sz="1400" dirty="0"/>
              <a:t> </a:t>
            </a:r>
            <a:r>
              <a:rPr lang="en-US" sz="1400" dirty="0" err="1"/>
              <a:t>jogosult</a:t>
            </a:r>
            <a:r>
              <a:rPr lang="en-US" sz="1400" dirty="0"/>
              <a:t> a </a:t>
            </a:r>
            <a:r>
              <a:rPr lang="en-US" sz="1400" dirty="0" err="1"/>
              <a:t>vállalkozótól</a:t>
            </a:r>
            <a:r>
              <a:rPr lang="en-US" sz="1400" dirty="0"/>
              <a:t>, </a:t>
            </a:r>
            <a:r>
              <a:rPr lang="en-US" sz="1400" dirty="0" err="1"/>
              <a:t>annak</a:t>
            </a:r>
            <a:r>
              <a:rPr lang="en-US" sz="1400" dirty="0"/>
              <a:t> </a:t>
            </a:r>
            <a:r>
              <a:rPr lang="en-US" sz="1400" dirty="0" err="1"/>
              <a:t>alkalmazottaitól</a:t>
            </a:r>
            <a:r>
              <a:rPr lang="en-US" sz="1400" dirty="0"/>
              <a:t> </a:t>
            </a:r>
            <a:r>
              <a:rPr lang="en-US" sz="1400" dirty="0" err="1"/>
              <a:t>az</a:t>
            </a:r>
            <a:r>
              <a:rPr lang="en-US" sz="1400" dirty="0"/>
              <a:t> </a:t>
            </a:r>
            <a:r>
              <a:rPr lang="en-US" sz="1400" dirty="0" err="1"/>
              <a:t>ellenőrzés</a:t>
            </a:r>
            <a:r>
              <a:rPr lang="en-US" sz="1400" dirty="0"/>
              <a:t> </a:t>
            </a:r>
            <a:r>
              <a:rPr lang="en-US" sz="1400" dirty="0" err="1"/>
              <a:t>során</a:t>
            </a:r>
            <a:r>
              <a:rPr lang="en-US" sz="1400" dirty="0"/>
              <a:t> </a:t>
            </a:r>
            <a:r>
              <a:rPr lang="en-US" sz="1400" dirty="0" err="1"/>
              <a:t>adatokat</a:t>
            </a:r>
            <a:r>
              <a:rPr lang="en-US" sz="1400" dirty="0"/>
              <a:t> </a:t>
            </a:r>
            <a:r>
              <a:rPr lang="en-US" sz="1400" dirty="0" err="1"/>
              <a:t>és</a:t>
            </a:r>
            <a:r>
              <a:rPr lang="en-US" sz="1400" dirty="0"/>
              <a:t> </a:t>
            </a:r>
            <a:r>
              <a:rPr lang="en-US" sz="1400" dirty="0" err="1"/>
              <a:t>felvilágosítást</a:t>
            </a:r>
            <a:r>
              <a:rPr lang="en-US" sz="1400" dirty="0"/>
              <a:t> </a:t>
            </a:r>
            <a:r>
              <a:rPr lang="en-US" sz="1400" dirty="0" err="1"/>
              <a:t>kérni</a:t>
            </a:r>
            <a:r>
              <a:rPr lang="en-US" sz="1400" dirty="0"/>
              <a:t>.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016783" y="2963907"/>
            <a:ext cx="3319376" cy="616167"/>
          </a:xfrm>
          <a:prstGeom prst="cloudCallout">
            <a:avLst>
              <a:gd name="adj1" fmla="val -73106"/>
              <a:gd name="adj2" fmla="val 535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Elegendő</a:t>
            </a:r>
            <a:r>
              <a:rPr lang="en-US" sz="1200" dirty="0" smtClean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megfelelő</a:t>
            </a:r>
            <a:r>
              <a:rPr lang="en-US" sz="1200" dirty="0" smtClean="0"/>
              <a:t> </a:t>
            </a:r>
            <a:r>
              <a:rPr lang="en-US" sz="1200" dirty="0" err="1" smtClean="0"/>
              <a:t>könyvvizsgálati</a:t>
            </a:r>
            <a:r>
              <a:rPr lang="en-US" sz="1200" dirty="0" smtClean="0"/>
              <a:t> </a:t>
            </a:r>
            <a:r>
              <a:rPr lang="en-US" sz="1200" dirty="0" err="1" smtClean="0"/>
              <a:t>bizonyíték</a:t>
            </a:r>
            <a:r>
              <a:rPr lang="en-US" sz="1200" dirty="0" smtClean="0"/>
              <a:t> </a:t>
            </a:r>
            <a:r>
              <a:rPr lang="en-US" sz="1200" dirty="0" err="1" smtClean="0"/>
              <a:t>megszerzése</a:t>
            </a:r>
            <a:endParaRPr lang="en-US" sz="1200" dirty="0"/>
          </a:p>
        </p:txBody>
      </p:sp>
      <p:sp>
        <p:nvSpPr>
          <p:cNvPr id="6" name="Cloud Callout 5"/>
          <p:cNvSpPr/>
          <p:nvPr/>
        </p:nvSpPr>
        <p:spPr>
          <a:xfrm>
            <a:off x="5720893" y="3860473"/>
            <a:ext cx="3281656" cy="1156885"/>
          </a:xfrm>
          <a:prstGeom prst="cloudCallout">
            <a:avLst>
              <a:gd name="adj1" fmla="val -101676"/>
              <a:gd name="adj2" fmla="val 171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Minden </a:t>
            </a:r>
            <a:r>
              <a:rPr lang="en-US" sz="1200" dirty="0" err="1" smtClean="0"/>
              <a:t>szükséges</a:t>
            </a:r>
            <a:r>
              <a:rPr lang="en-US" sz="1200" dirty="0" smtClean="0"/>
              <a:t> </a:t>
            </a:r>
            <a:r>
              <a:rPr lang="en-US" sz="1200" dirty="0" err="1" smtClean="0"/>
              <a:t>információ</a:t>
            </a:r>
            <a:r>
              <a:rPr lang="en-US" sz="1200" dirty="0" smtClean="0"/>
              <a:t> </a:t>
            </a:r>
            <a:r>
              <a:rPr lang="en-US" sz="1200" dirty="0" err="1" smtClean="0"/>
              <a:t>hozzáférhető</a:t>
            </a:r>
            <a:r>
              <a:rPr lang="en-US" sz="1200" dirty="0" smtClean="0"/>
              <a:t>, </a:t>
            </a:r>
            <a:r>
              <a:rPr lang="en-US" sz="1200" dirty="0" err="1" smtClean="0"/>
              <a:t>nem</a:t>
            </a:r>
            <a:r>
              <a:rPr lang="en-US" sz="1200" dirty="0" smtClean="0"/>
              <a:t> tart </a:t>
            </a:r>
            <a:r>
              <a:rPr lang="en-US" sz="1200" dirty="0" err="1" smtClean="0"/>
              <a:t>vissza</a:t>
            </a:r>
            <a:r>
              <a:rPr lang="en-US" sz="1200" dirty="0" smtClean="0"/>
              <a:t> </a:t>
            </a:r>
            <a:r>
              <a:rPr lang="en-US" sz="1200" dirty="0" err="1" smtClean="0"/>
              <a:t>információt</a:t>
            </a:r>
            <a:r>
              <a:rPr lang="en-US" sz="1200" dirty="0" smtClean="0"/>
              <a:t>,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átadott</a:t>
            </a:r>
            <a:r>
              <a:rPr lang="en-US" sz="1200" dirty="0" smtClean="0"/>
              <a:t> </a:t>
            </a:r>
            <a:r>
              <a:rPr lang="en-US" sz="1200" dirty="0" err="1" smtClean="0"/>
              <a:t>információk</a:t>
            </a:r>
            <a:r>
              <a:rPr lang="en-US" sz="1200" dirty="0" smtClean="0"/>
              <a:t> </a:t>
            </a:r>
            <a:r>
              <a:rPr lang="en-US" sz="1200" dirty="0" err="1" smtClean="0"/>
              <a:t>teljes</a:t>
            </a:r>
            <a:r>
              <a:rPr lang="en-US" sz="1200" dirty="0" smtClean="0"/>
              <a:t> </a:t>
            </a:r>
            <a:r>
              <a:rPr lang="en-US" sz="1200" dirty="0" err="1" smtClean="0"/>
              <a:t>körűek</a:t>
            </a:r>
            <a:endParaRPr lang="en-US" sz="1200" dirty="0" smtClean="0"/>
          </a:p>
        </p:txBody>
      </p:sp>
      <p:sp>
        <p:nvSpPr>
          <p:cNvPr id="7" name="Cloud Callout 6"/>
          <p:cNvSpPr/>
          <p:nvPr/>
        </p:nvSpPr>
        <p:spPr>
          <a:xfrm>
            <a:off x="5305972" y="5117957"/>
            <a:ext cx="3460076" cy="1483831"/>
          </a:xfrm>
          <a:prstGeom prst="cloudCallout">
            <a:avLst>
              <a:gd name="adj1" fmla="val -75704"/>
              <a:gd name="adj2" fmla="val -137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dirty="0" err="1"/>
              <a:t>V</a:t>
            </a:r>
            <a:r>
              <a:rPr lang="en-US" sz="1200" dirty="0" err="1" smtClean="0"/>
              <a:t>alamennyi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információ</a:t>
            </a:r>
            <a:r>
              <a:rPr lang="en-US" sz="1200" dirty="0" smtClean="0"/>
              <a:t>, </a:t>
            </a:r>
            <a:r>
              <a:rPr lang="en-US" sz="1200" dirty="0" err="1"/>
              <a:t>valamint</a:t>
            </a:r>
            <a:r>
              <a:rPr lang="en-US" sz="1200" dirty="0"/>
              <a:t> </a:t>
            </a:r>
            <a:r>
              <a:rPr lang="en-US" sz="1200" dirty="0" err="1"/>
              <a:t>egyéb</a:t>
            </a:r>
            <a:r>
              <a:rPr lang="en-US" sz="1200" dirty="0"/>
              <a:t> </a:t>
            </a:r>
            <a:r>
              <a:rPr lang="en-US" sz="1200" dirty="0" err="1" smtClean="0"/>
              <a:t>anyagok</a:t>
            </a:r>
            <a:r>
              <a:rPr lang="en-US" sz="1200" dirty="0" smtClean="0"/>
              <a:t>, </a:t>
            </a:r>
            <a:r>
              <a:rPr lang="en-US" sz="1200" dirty="0" err="1"/>
              <a:t>amelyek</a:t>
            </a:r>
            <a:r>
              <a:rPr lang="en-US" sz="1200" dirty="0"/>
              <a:t> </a:t>
            </a:r>
            <a:r>
              <a:rPr lang="en-US" sz="1200" dirty="0" err="1"/>
              <a:t>relevánsak</a:t>
            </a:r>
            <a:r>
              <a:rPr lang="en-US" sz="1200" dirty="0"/>
              <a:t> a </a:t>
            </a:r>
            <a:r>
              <a:rPr lang="en-US" sz="1200" dirty="0" err="1"/>
              <a:t>pénzügyi</a:t>
            </a:r>
            <a:r>
              <a:rPr lang="en-US" sz="1200" dirty="0"/>
              <a:t> </a:t>
            </a:r>
            <a:r>
              <a:rPr lang="en-US" sz="1200" dirty="0" err="1"/>
              <a:t>kimutatások</a:t>
            </a:r>
            <a:r>
              <a:rPr lang="en-US" sz="1200" dirty="0"/>
              <a:t> </a:t>
            </a:r>
            <a:r>
              <a:rPr lang="en-US" sz="1200" dirty="0" err="1"/>
              <a:t>elkészítése</a:t>
            </a:r>
            <a:r>
              <a:rPr lang="en-US" sz="1200" dirty="0"/>
              <a:t> </a:t>
            </a:r>
            <a:r>
              <a:rPr lang="en-US" sz="1200" dirty="0" err="1"/>
              <a:t>és</a:t>
            </a:r>
            <a:r>
              <a:rPr lang="en-US" sz="1200" dirty="0"/>
              <a:t> </a:t>
            </a:r>
            <a:r>
              <a:rPr lang="en-US" sz="1200" dirty="0" err="1"/>
              <a:t>bemutatása</a:t>
            </a:r>
            <a:r>
              <a:rPr lang="en-US" sz="1200" dirty="0"/>
              <a:t> </a:t>
            </a:r>
            <a:r>
              <a:rPr lang="en-US" sz="1200" dirty="0" err="1" smtClean="0"/>
              <a:t>szempontjából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63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Elektronikus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Ügyfél</a:t>
            </a:r>
            <a:r>
              <a:rPr lang="en-US" dirty="0" smtClean="0"/>
              <a:t> </a:t>
            </a:r>
            <a:r>
              <a:rPr lang="en-US" dirty="0" err="1" smtClean="0"/>
              <a:t>kötelezettségei</a:t>
            </a:r>
            <a:endParaRPr lang="en-US" dirty="0" smtClean="0"/>
          </a:p>
          <a:p>
            <a:pPr lvl="1"/>
            <a:r>
              <a:rPr lang="en-US" dirty="0" err="1"/>
              <a:t>Számviteli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. </a:t>
            </a:r>
            <a:r>
              <a:rPr lang="en-US" dirty="0" smtClean="0"/>
              <a:t>159.§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Számviteli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. </a:t>
            </a:r>
            <a:r>
              <a:rPr lang="en-US" dirty="0" smtClean="0"/>
              <a:t>164.</a:t>
            </a:r>
            <a:r>
              <a:rPr lang="en-US" dirty="0"/>
              <a:t>§ </a:t>
            </a:r>
            <a:r>
              <a:rPr lang="en-US" dirty="0" smtClean="0"/>
              <a:t>(2)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Számviteli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. </a:t>
            </a:r>
            <a:r>
              <a:rPr lang="en-US" dirty="0" smtClean="0"/>
              <a:t>46.</a:t>
            </a:r>
            <a:r>
              <a:rPr lang="en-US" dirty="0"/>
              <a:t>§ </a:t>
            </a:r>
            <a:r>
              <a:rPr lang="en-US" dirty="0" smtClean="0"/>
              <a:t>(3), 69.§ (1)-(2)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689876" y="1600199"/>
            <a:ext cx="3872605" cy="738719"/>
          </a:xfrm>
          <a:prstGeom prst="cloudCallout">
            <a:avLst>
              <a:gd name="adj1" fmla="val -63041"/>
              <a:gd name="adj2" fmla="val 6668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dirty="0" err="1" smtClean="0"/>
              <a:t>Valósághű</a:t>
            </a:r>
            <a:r>
              <a:rPr lang="en-US" sz="1200" dirty="0" smtClean="0"/>
              <a:t>, </a:t>
            </a:r>
            <a:r>
              <a:rPr lang="en-US" sz="1200" dirty="0" err="1" smtClean="0"/>
              <a:t>zárt</a:t>
            </a:r>
            <a:r>
              <a:rPr lang="en-US" sz="1200" dirty="0" smtClean="0"/>
              <a:t>, </a:t>
            </a:r>
            <a:r>
              <a:rPr lang="en-US" sz="1200" dirty="0" err="1" smtClean="0"/>
              <a:t>folyamatos</a:t>
            </a:r>
            <a:r>
              <a:rPr lang="en-US" sz="1200" dirty="0" smtClean="0"/>
              <a:t>, </a:t>
            </a:r>
            <a:r>
              <a:rPr lang="en-US" sz="1200" dirty="0" err="1" smtClean="0"/>
              <a:t>áttekinthető</a:t>
            </a:r>
            <a:r>
              <a:rPr lang="en-US" sz="1200" dirty="0" smtClean="0"/>
              <a:t> </a:t>
            </a:r>
            <a:r>
              <a:rPr lang="en-US" sz="1200" dirty="0" err="1" smtClean="0"/>
              <a:t>nyilvántartás</a:t>
            </a:r>
            <a:r>
              <a:rPr lang="en-US" sz="1200" dirty="0" smtClean="0"/>
              <a:t> </a:t>
            </a:r>
            <a:r>
              <a:rPr lang="en-US" sz="1200" dirty="0" err="1" smtClean="0"/>
              <a:t>vezetése</a:t>
            </a:r>
            <a:endParaRPr lang="en-US" sz="1200" dirty="0"/>
          </a:p>
        </p:txBody>
      </p:sp>
      <p:sp>
        <p:nvSpPr>
          <p:cNvPr id="5" name="Cloud Callout 4"/>
          <p:cNvSpPr/>
          <p:nvPr/>
        </p:nvSpPr>
        <p:spPr>
          <a:xfrm>
            <a:off x="4941343" y="2640715"/>
            <a:ext cx="3621138" cy="880238"/>
          </a:xfrm>
          <a:prstGeom prst="cloudCallout">
            <a:avLst>
              <a:gd name="adj1" fmla="val -63541"/>
              <a:gd name="adj2" fmla="val 2535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dirty="0" err="1" smtClean="0"/>
              <a:t>Mindezekből</a:t>
            </a:r>
            <a:r>
              <a:rPr lang="en-US" sz="1200" dirty="0" smtClean="0"/>
              <a:t> </a:t>
            </a:r>
            <a:r>
              <a:rPr lang="en-US" sz="1200" dirty="0" err="1" smtClean="0"/>
              <a:t>legalább</a:t>
            </a:r>
            <a:r>
              <a:rPr lang="en-US" sz="1200" dirty="0" smtClean="0"/>
              <a:t> a </a:t>
            </a:r>
            <a:r>
              <a:rPr lang="en-US" sz="1200" dirty="0" err="1" smtClean="0"/>
              <a:t>beszámoló</a:t>
            </a:r>
            <a:r>
              <a:rPr lang="en-US" sz="1200" dirty="0" smtClean="0"/>
              <a:t> </a:t>
            </a:r>
            <a:r>
              <a:rPr lang="en-US" sz="1200" dirty="0" err="1" smtClean="0"/>
              <a:t>alátámasztásához</a:t>
            </a:r>
            <a:r>
              <a:rPr lang="en-US" sz="1200" dirty="0" smtClean="0"/>
              <a:t> </a:t>
            </a:r>
            <a:r>
              <a:rPr lang="en-US" sz="1200" dirty="0" err="1" smtClean="0"/>
              <a:t>főkönyvi</a:t>
            </a:r>
            <a:r>
              <a:rPr lang="en-US" sz="1200" dirty="0" smtClean="0"/>
              <a:t> </a:t>
            </a:r>
            <a:r>
              <a:rPr lang="en-US" sz="1200" dirty="0" err="1" smtClean="0"/>
              <a:t>kivonat</a:t>
            </a:r>
            <a:endParaRPr lang="en-US" sz="1200" dirty="0"/>
          </a:p>
        </p:txBody>
      </p:sp>
      <p:sp>
        <p:nvSpPr>
          <p:cNvPr id="6" name="Cloud Callout 5"/>
          <p:cNvSpPr/>
          <p:nvPr/>
        </p:nvSpPr>
        <p:spPr>
          <a:xfrm>
            <a:off x="4941343" y="4476641"/>
            <a:ext cx="3734298" cy="1056286"/>
          </a:xfrm>
          <a:prstGeom prst="cloudCallout">
            <a:avLst>
              <a:gd name="adj1" fmla="val -71001"/>
              <a:gd name="adj2" fmla="val -4386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dirty="0" err="1" smtClean="0"/>
              <a:t>Leltározási</a:t>
            </a:r>
            <a:r>
              <a:rPr lang="en-US" sz="1200" dirty="0" smtClean="0"/>
              <a:t> </a:t>
            </a:r>
            <a:r>
              <a:rPr lang="en-US" sz="1200" dirty="0" err="1" smtClean="0"/>
              <a:t>kötelezettség</a:t>
            </a:r>
            <a:r>
              <a:rPr lang="en-US" sz="1200" dirty="0" smtClean="0"/>
              <a:t> </a:t>
            </a:r>
            <a:r>
              <a:rPr lang="en-US" sz="1200" dirty="0" err="1" smtClean="0"/>
              <a:t>minden</a:t>
            </a:r>
            <a:r>
              <a:rPr lang="en-US" sz="1200" dirty="0" smtClean="0"/>
              <a:t> </a:t>
            </a:r>
            <a:r>
              <a:rPr lang="en-US" sz="1200" dirty="0" err="1" smtClean="0"/>
              <a:t>eszköz</a:t>
            </a:r>
            <a:r>
              <a:rPr lang="en-US" sz="1200" dirty="0" smtClean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kötelezettség</a:t>
            </a:r>
            <a:r>
              <a:rPr lang="en-US" sz="1200" dirty="0" smtClean="0"/>
              <a:t> </a:t>
            </a:r>
            <a:r>
              <a:rPr lang="en-US" sz="1200" dirty="0" err="1" smtClean="0"/>
              <a:t>tételre</a:t>
            </a:r>
            <a:r>
              <a:rPr lang="en-US" sz="1200" dirty="0" smtClean="0"/>
              <a:t>, </a:t>
            </a:r>
            <a:r>
              <a:rPr lang="en-US" sz="1200" dirty="0" err="1" smtClean="0"/>
              <a:t>tételesen</a:t>
            </a:r>
            <a:r>
              <a:rPr lang="en-US" sz="1200" dirty="0" smtClean="0"/>
              <a:t>, </a:t>
            </a:r>
            <a:r>
              <a:rPr lang="en-US" sz="1200" dirty="0" err="1" smtClean="0"/>
              <a:t>ellenőrizhető</a:t>
            </a:r>
            <a:r>
              <a:rPr lang="en-US" sz="1200" dirty="0" smtClean="0"/>
              <a:t> </a:t>
            </a:r>
            <a:r>
              <a:rPr lang="en-US" sz="1200" dirty="0" err="1" smtClean="0"/>
              <a:t>módon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65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9874570"/>
              </p:ext>
            </p:extLst>
          </p:nvPr>
        </p:nvGraphicFramePr>
        <p:xfrm>
          <a:off x="449321" y="1688224"/>
          <a:ext cx="8153400" cy="501808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17800"/>
                <a:gridCol w="2717800"/>
                <a:gridCol w="2717800"/>
              </a:tblGrid>
              <a:tr h="53752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Adatok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kiszűrése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Előnyök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Hátrányok</a:t>
                      </a:r>
                      <a:endParaRPr lang="en-US" dirty="0"/>
                    </a:p>
                  </a:txBody>
                  <a:tcPr anchor="ctr"/>
                </a:tc>
              </a:tr>
              <a:tr h="8972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Fkv-i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kivonat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alapján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történő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lekérdezés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Gyors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Könnyen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elérhető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Végrehajtási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hibahatár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tételek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esetleg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kerülnek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kiválasztásra</a:t>
                      </a:r>
                      <a:endParaRPr lang="en-US" dirty="0"/>
                    </a:p>
                  </a:txBody>
                  <a:tcPr/>
                </a:tc>
              </a:tr>
              <a:tr h="8972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Főkönyvi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nyilvántartási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programban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beállított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jogosultság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Alacsony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ráfordításigény</a:t>
                      </a:r>
                      <a:endParaRPr lang="en-US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használatának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megtanulása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Azonos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lekérdezési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elvek</a:t>
                      </a:r>
                      <a:endParaRPr lang="en-US" dirty="0"/>
                    </a:p>
                  </a:txBody>
                  <a:tcPr/>
                </a:tc>
              </a:tr>
              <a:tr h="8972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Adatok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exportja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táblázatkezelőbe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Saját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lekérdezések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beállítása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Korlátos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adatsorok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Táblázatkezelő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összetett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ismerete</a:t>
                      </a:r>
                      <a:endParaRPr lang="en-US" dirty="0"/>
                    </a:p>
                  </a:txBody>
                  <a:tcPr/>
                </a:tc>
              </a:tr>
              <a:tr h="8972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Egységes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adatexport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Párhuzamos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univerzum</a:t>
                      </a:r>
                      <a:r>
                        <a:rPr lang="en-US" dirty="0" smtClean="0"/>
                        <a:t>”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Kezdeti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befektetés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 smtClean="0"/>
                        <a:t>Főkönyvi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pr-tól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függ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Adatexport</a:t>
            </a:r>
            <a:r>
              <a:rPr lang="en-US" dirty="0" smtClean="0"/>
              <a:t> XML </a:t>
            </a:r>
            <a:r>
              <a:rPr lang="en-US" dirty="0" err="1" smtClean="0"/>
              <a:t>formátumba</a:t>
            </a:r>
            <a:endParaRPr lang="en-US" dirty="0" smtClean="0"/>
          </a:p>
          <a:p>
            <a:pPr lvl="1"/>
            <a:r>
              <a:rPr lang="en-US" dirty="0" smtClean="0"/>
              <a:t>MKVK </a:t>
            </a:r>
            <a:r>
              <a:rPr lang="en-US" dirty="0" err="1" smtClean="0"/>
              <a:t>által</a:t>
            </a:r>
            <a:r>
              <a:rPr lang="en-US" dirty="0" smtClean="0"/>
              <a:t> </a:t>
            </a:r>
            <a:r>
              <a:rPr lang="en-US" dirty="0" err="1" smtClean="0"/>
              <a:t>támogatott</a:t>
            </a:r>
            <a:endParaRPr lang="en-US" dirty="0" smtClean="0"/>
          </a:p>
          <a:p>
            <a:pPr lvl="1"/>
            <a:r>
              <a:rPr lang="en-US" dirty="0" err="1" smtClean="0"/>
              <a:t>Kis</a:t>
            </a:r>
            <a:r>
              <a:rPr lang="en-US" dirty="0" smtClean="0"/>
              <a:t>-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közepes</a:t>
            </a:r>
            <a:r>
              <a:rPr lang="en-US" dirty="0" smtClean="0"/>
              <a:t> </a:t>
            </a:r>
            <a:r>
              <a:rPr lang="en-US" dirty="0" err="1" smtClean="0"/>
              <a:t>vállalkozási</a:t>
            </a:r>
            <a:r>
              <a:rPr lang="en-US" dirty="0" smtClean="0"/>
              <a:t> </a:t>
            </a:r>
            <a:r>
              <a:rPr lang="en-US" dirty="0" err="1" smtClean="0"/>
              <a:t>szektor</a:t>
            </a:r>
            <a:r>
              <a:rPr lang="en-US" dirty="0" smtClean="0"/>
              <a:t> </a:t>
            </a:r>
            <a:r>
              <a:rPr lang="en-US" dirty="0" err="1" smtClean="0"/>
              <a:t>könyvvizsgálói</a:t>
            </a:r>
            <a:r>
              <a:rPr lang="en-US" dirty="0" smtClean="0"/>
              <a:t> </a:t>
            </a:r>
            <a:r>
              <a:rPr lang="en-US" dirty="0" err="1" smtClean="0"/>
              <a:t>számára</a:t>
            </a:r>
            <a:r>
              <a:rPr lang="en-US" dirty="0" smtClean="0"/>
              <a:t> </a:t>
            </a:r>
            <a:r>
              <a:rPr lang="en-US" dirty="0" err="1" smtClean="0"/>
              <a:t>fejlesztett</a:t>
            </a:r>
            <a:endParaRPr lang="en-US" dirty="0" smtClean="0"/>
          </a:p>
          <a:p>
            <a:pPr lvl="1"/>
            <a:r>
              <a:rPr lang="en-US" dirty="0" err="1" smtClean="0"/>
              <a:t>Hazai</a:t>
            </a:r>
            <a:r>
              <a:rPr lang="en-US" dirty="0" smtClean="0"/>
              <a:t> </a:t>
            </a:r>
            <a:r>
              <a:rPr lang="en-US" dirty="0" err="1" smtClean="0"/>
              <a:t>fejlesztésű</a:t>
            </a:r>
            <a:r>
              <a:rPr lang="en-US" dirty="0" smtClean="0"/>
              <a:t> </a:t>
            </a:r>
            <a:r>
              <a:rPr lang="en-US" dirty="0" err="1" smtClean="0"/>
              <a:t>kv-i</a:t>
            </a:r>
            <a:r>
              <a:rPr lang="en-US" dirty="0" smtClean="0"/>
              <a:t> </a:t>
            </a:r>
            <a:r>
              <a:rPr lang="en-US" dirty="0" err="1" smtClean="0"/>
              <a:t>nyilvántartó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elemző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által</a:t>
            </a:r>
            <a:r>
              <a:rPr lang="en-US" dirty="0" smtClean="0"/>
              <a:t> </a:t>
            </a:r>
            <a:r>
              <a:rPr lang="en-US" dirty="0" err="1" smtClean="0"/>
              <a:t>alkalmazott</a:t>
            </a:r>
            <a:r>
              <a:rPr lang="en-US" dirty="0" smtClean="0"/>
              <a:t> </a:t>
            </a:r>
            <a:r>
              <a:rPr lang="en-US" dirty="0" err="1" smtClean="0"/>
              <a:t>adatelérési</a:t>
            </a:r>
            <a:r>
              <a:rPr lang="en-US" dirty="0" smtClean="0"/>
              <a:t> </a:t>
            </a:r>
            <a:r>
              <a:rPr lang="en-US" dirty="0" err="1" smtClean="0"/>
              <a:t>mód</a:t>
            </a:r>
            <a:endParaRPr lang="en-US" dirty="0" smtClean="0"/>
          </a:p>
          <a:p>
            <a:pPr lvl="1"/>
            <a:r>
              <a:rPr lang="en-US" dirty="0" err="1" smtClean="0"/>
              <a:t>Egyszerű</a:t>
            </a:r>
            <a:r>
              <a:rPr lang="en-US" dirty="0"/>
              <a:t> </a:t>
            </a:r>
            <a:r>
              <a:rPr lang="en-US" dirty="0" err="1" smtClean="0"/>
              <a:t>paraméterezhetőség</a:t>
            </a:r>
            <a:endParaRPr lang="en-US" dirty="0" smtClean="0"/>
          </a:p>
          <a:p>
            <a:pPr lvl="1"/>
            <a:r>
              <a:rPr lang="en-US" dirty="0" err="1" smtClean="0"/>
              <a:t>Könyvvizsgálat</a:t>
            </a:r>
            <a:r>
              <a:rPr lang="en-US" dirty="0" err="1"/>
              <a:t>-</a:t>
            </a:r>
            <a:r>
              <a:rPr lang="en-US" dirty="0" err="1" smtClean="0"/>
              <a:t>specifikus</a:t>
            </a:r>
            <a:r>
              <a:rPr lang="en-US" dirty="0" smtClean="0"/>
              <a:t> </a:t>
            </a:r>
            <a:r>
              <a:rPr lang="en-US" dirty="0" err="1" smtClean="0"/>
              <a:t>lekérdezések</a:t>
            </a:r>
            <a:endParaRPr lang="en-US" dirty="0" smtClean="0"/>
          </a:p>
          <a:p>
            <a:pPr lvl="1"/>
            <a:r>
              <a:rPr lang="en-US" dirty="0" err="1" smtClean="0"/>
              <a:t>Ellenőrzési</a:t>
            </a:r>
            <a:r>
              <a:rPr lang="en-US" dirty="0" smtClean="0"/>
              <a:t> </a:t>
            </a:r>
            <a:r>
              <a:rPr lang="en-US" dirty="0" err="1" smtClean="0"/>
              <a:t>hatékonyság</a:t>
            </a:r>
            <a:r>
              <a:rPr lang="en-US" dirty="0" smtClean="0"/>
              <a:t> </a:t>
            </a:r>
            <a:r>
              <a:rPr lang="en-US" dirty="0" err="1" smtClean="0"/>
              <a:t>növekedése</a:t>
            </a:r>
            <a:endParaRPr lang="en-US" dirty="0" smtClean="0"/>
          </a:p>
          <a:p>
            <a:pPr lvl="1"/>
            <a:r>
              <a:rPr lang="en-US" dirty="0" err="1" smtClean="0"/>
              <a:t>Könyvvizsgálat</a:t>
            </a:r>
            <a:r>
              <a:rPr lang="en-US" dirty="0" smtClean="0"/>
              <a:t> </a:t>
            </a:r>
            <a:r>
              <a:rPr lang="en-US" dirty="0" err="1" smtClean="0"/>
              <a:t>minőségének</a:t>
            </a:r>
            <a:r>
              <a:rPr lang="en-US" dirty="0" smtClean="0"/>
              <a:t> </a:t>
            </a:r>
            <a:r>
              <a:rPr lang="en-US" dirty="0" err="1" smtClean="0"/>
              <a:t>növekedésének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Példa</a:t>
            </a:r>
            <a:r>
              <a:rPr lang="en-US" dirty="0" smtClean="0"/>
              <a:t> I.</a:t>
            </a:r>
          </a:p>
          <a:p>
            <a:pPr marL="342900" indent="-342900">
              <a:buAutoNum type="arabicParenR"/>
            </a:pPr>
            <a:r>
              <a:rPr lang="en-US" sz="1800" dirty="0" err="1" smtClean="0"/>
              <a:t>Adatok</a:t>
            </a:r>
            <a:r>
              <a:rPr lang="en-US" sz="1800" dirty="0" smtClean="0"/>
              <a:t> </a:t>
            </a:r>
            <a:r>
              <a:rPr lang="en-US" sz="1800" dirty="0" err="1" smtClean="0"/>
              <a:t>bekérése</a:t>
            </a:r>
            <a:r>
              <a:rPr lang="en-US" sz="1800" dirty="0" smtClean="0"/>
              <a:t> XML </a:t>
            </a:r>
            <a:r>
              <a:rPr lang="en-US" sz="1800" dirty="0" err="1" smtClean="0"/>
              <a:t>formátumban</a:t>
            </a: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r>
              <a:rPr lang="en-US" sz="1800" dirty="0" err="1" smtClean="0"/>
              <a:t>Adatok</a:t>
            </a:r>
            <a:r>
              <a:rPr lang="en-US" sz="1800" dirty="0" smtClean="0"/>
              <a:t> </a:t>
            </a:r>
            <a:r>
              <a:rPr lang="en-US" sz="1800" dirty="0" err="1" smtClean="0"/>
              <a:t>beolvasása</a:t>
            </a: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pPr marL="342900" indent="-342900">
              <a:buAutoNum type="arabicParenR"/>
            </a:pPr>
            <a:endParaRPr lang="en-US" sz="18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393" y="2641600"/>
            <a:ext cx="5549900" cy="78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4522836"/>
            <a:ext cx="7950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Adatelérés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n-US" sz="1800" dirty="0" smtClean="0"/>
              <a:t> </a:t>
            </a:r>
            <a:r>
              <a:rPr lang="en-US" sz="1800" dirty="0" err="1" smtClean="0"/>
              <a:t>Betöltött</a:t>
            </a:r>
            <a:r>
              <a:rPr lang="en-US" sz="1800" dirty="0" smtClean="0"/>
              <a:t> </a:t>
            </a:r>
            <a:r>
              <a:rPr lang="en-US" sz="1800" dirty="0" err="1" smtClean="0"/>
              <a:t>főkönyvi</a:t>
            </a:r>
            <a:r>
              <a:rPr lang="en-US" sz="1800" dirty="0" smtClean="0"/>
              <a:t> </a:t>
            </a:r>
            <a:r>
              <a:rPr lang="en-US" sz="1800" dirty="0" err="1" smtClean="0"/>
              <a:t>állomány</a:t>
            </a:r>
            <a:endParaRPr lang="en-US" sz="1800" dirty="0" smtClean="0"/>
          </a:p>
          <a:p>
            <a:pPr marL="342900" indent="-342900">
              <a:buFont typeface="+mj-lt"/>
              <a:buAutoNum type="arabicParenR" startAt="3"/>
            </a:pPr>
            <a:endParaRPr lang="en-US" sz="1800" dirty="0"/>
          </a:p>
          <a:p>
            <a:pPr marL="342900" indent="-342900">
              <a:buFont typeface="+mj-lt"/>
              <a:buAutoNum type="arabicParenR" startAt="3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3"/>
            </a:pPr>
            <a:endParaRPr lang="en-US" sz="1800" dirty="0"/>
          </a:p>
          <a:p>
            <a:pPr marL="342900" indent="-342900">
              <a:buFont typeface="+mj-lt"/>
              <a:buAutoNum type="arabicParenR" startAt="3"/>
            </a:pPr>
            <a:endParaRPr lang="en-US" sz="1800" dirty="0" smtClean="0"/>
          </a:p>
          <a:p>
            <a:pPr marL="342900" indent="-342900">
              <a:buFont typeface="+mj-lt"/>
              <a:buAutoNum type="arabicParenR" startAt="3"/>
            </a:pPr>
            <a:r>
              <a:rPr lang="en-US" sz="1800" dirty="0" err="1" smtClean="0"/>
              <a:t>Mintavételezés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48" y="2128661"/>
            <a:ext cx="8363699" cy="1037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48" y="4173682"/>
            <a:ext cx="8363700" cy="150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391</TotalTime>
  <Words>518</Words>
  <Application>Microsoft Office PowerPoint</Application>
  <PresentationFormat>Diavetítés a képernyőre (4:3 oldalarány)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Tw Cen MT</vt:lpstr>
      <vt:lpstr>Wingdings</vt:lpstr>
      <vt:lpstr>Wingdings 2</vt:lpstr>
      <vt:lpstr>Median</vt:lpstr>
      <vt:lpstr>Az ügyfél és a könyvvizsgáló informatikai együttműködésének gyakorlati kérdései</vt:lpstr>
      <vt:lpstr>Az informatikai együttműködés területe</vt:lpstr>
      <vt:lpstr>Elektronikus adat</vt:lpstr>
      <vt:lpstr>Elektronikus adat</vt:lpstr>
      <vt:lpstr>Elektronikus adat</vt:lpstr>
      <vt:lpstr>Adatelérés folyamata</vt:lpstr>
      <vt:lpstr>Adatelérés folyamata</vt:lpstr>
      <vt:lpstr>Adatelérés folyamata</vt:lpstr>
      <vt:lpstr>Adatelérés folyamata</vt:lpstr>
      <vt:lpstr>Adatelérés folyamata</vt:lpstr>
      <vt:lpstr>Adatelérés folyamata</vt:lpstr>
      <vt:lpstr>Adatelérés folyamata</vt:lpstr>
      <vt:lpstr>Adatelérés folyamata</vt:lpstr>
      <vt:lpstr>Egyéb adatközlési területek</vt:lpstr>
      <vt:lpstr>Egyéb adatközlési területek</vt:lpstr>
      <vt:lpstr>Megszerzett kv-i bizonyítékok</vt:lpstr>
      <vt:lpstr>PowerPoint bemutató</vt:lpstr>
    </vt:vector>
  </TitlesOfParts>
  <Company>VICZKÓ Gazdasági Szolgáltató Kft.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Viczkó Péter</dc:creator>
  <cp:lastModifiedBy>MKVK</cp:lastModifiedBy>
  <cp:revision>90</cp:revision>
  <dcterms:created xsi:type="dcterms:W3CDTF">2014-08-13T19:22:19Z</dcterms:created>
  <dcterms:modified xsi:type="dcterms:W3CDTF">2014-09-05T08:03:44Z</dcterms:modified>
</cp:coreProperties>
</file>