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4" r:id="rId3"/>
    <p:sldId id="345" r:id="rId4"/>
    <p:sldId id="346" r:id="rId5"/>
    <p:sldId id="334" r:id="rId6"/>
    <p:sldId id="347" r:id="rId7"/>
    <p:sldId id="295" r:id="rId8"/>
    <p:sldId id="341" r:id="rId9"/>
    <p:sldId id="342" r:id="rId10"/>
    <p:sldId id="343" r:id="rId1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4" autoAdjust="0"/>
    <p:restoredTop sz="94692" autoAdjust="0"/>
  </p:normalViewPr>
  <p:slideViewPr>
    <p:cSldViewPr>
      <p:cViewPr varScale="1">
        <p:scale>
          <a:sx n="71" d="100"/>
          <a:sy n="71" d="100"/>
        </p:scale>
        <p:origin x="13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09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3009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C7F482A6-DCF4-47D5-9734-72C0C2BD13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4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9"/>
            <a:ext cx="5438140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3009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93E73D8E-3F11-4160-8890-939124C97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1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5E000-9F5B-463F-918B-BDCB35C5C87D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91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5E000-9F5B-463F-918B-BDCB35C5C87D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27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94216-62DC-41AA-8204-7B4CA98B47B3}" type="slidenum">
              <a:rPr lang="de-DE" altLang="hu-HU">
                <a:solidFill>
                  <a:srgbClr val="EEECE1"/>
                </a:solidFill>
              </a:rPr>
              <a:pPr/>
              <a:t>10</a:t>
            </a:fld>
            <a:endParaRPr lang="de-DE" altLang="hu-HU">
              <a:solidFill>
                <a:srgbClr val="EEECE1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AT" altLang="hu-HU"/>
          </a:p>
        </p:txBody>
      </p:sp>
    </p:spTree>
    <p:extLst>
      <p:ext uri="{BB962C8B-B14F-4D97-AF65-F5344CB8AC3E}">
        <p14:creationId xmlns:p14="http://schemas.microsoft.com/office/powerpoint/2010/main" val="381522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19880-85D9-4230-891C-C3F8D73A31A6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4683584-4057-4149-B07A-9BCB0B33BCDF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5CDA2B-5489-4405-B41B-F4107966F689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65FBD7-9F7E-4C7D-BB20-D654493F20CF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0CC4D-C138-4AD1-9D1C-C02F2FA27364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AF5D94-3B3D-4FAA-A22F-8FD0605A9928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CFD688-73C9-47F9-ADBD-483D6D082E75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36A710F-0EA5-49D2-B7E1-B2DE5F1D68E3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011B3-87CF-464D-8F11-D4BED5A53CC5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26454E-3075-4013-B41D-F218982BD60F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75308-0676-4D0F-896B-8609276D79C7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05ED849-D2FA-469B-B286-817752192798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0C0F03-C1E5-479C-8E83-824E9132D1CB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6C365BA-4355-46C9-8537-29D29EA99FF9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A33A3E-23E0-439B-87EC-51381A262D99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C48B6B8-0459-46A5-AC6B-9A96092C696F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CE8FE6-846F-4BA2-A286-1141D1E5E188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33E6C10-21F5-405B-849F-F917396BB728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74DD27-907E-4E05-A65A-2A49645C2708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681F20F-AED1-422E-9E97-6100D9A07487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C1C6B4-503C-4687-9BC6-2894CEB60713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31955BC-0452-46A6-BEE1-065AA1B53D93}" type="datetime1">
              <a:rPr lang="en-US"/>
              <a:pPr/>
              <a:t>9/5/2014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34902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165850"/>
            <a:ext cx="9144000" cy="5476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453188"/>
            <a:ext cx="3952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/>
            </a:lvl1pPr>
          </a:lstStyle>
          <a:p>
            <a:fld id="{0450DE6D-AC9C-4819-B3C5-A35116547F93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24300" y="6453188"/>
            <a:ext cx="10080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/>
            </a:lvl1pPr>
          </a:lstStyle>
          <a:p>
            <a:fld id="{ABF48C4E-B139-4873-97E7-CA59D279DF4A}" type="datetime1">
              <a:rPr lang="en-US"/>
              <a:pPr/>
              <a:t>9/5/2014</a:t>
            </a:fld>
            <a:endParaRPr lang="hu-HU" dirty="0"/>
          </a:p>
        </p:txBody>
      </p:sp>
      <p:pic>
        <p:nvPicPr>
          <p:cNvPr id="8200" name="Picture 8" descr="logo_pantone329C_hun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CCCA-507C-4531-8188-2C0984CA9388}" type="slidenum">
              <a:rPr lang="hu-HU"/>
              <a:pPr/>
              <a:t>1</a:t>
            </a:fld>
            <a:endParaRPr lang="hu-HU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85C0FA-DFEF-48DE-A2B0-E989F52BAA88}" type="datetime1">
              <a:rPr lang="en-US"/>
              <a:pPr/>
              <a:t>9/5/2014</a:t>
            </a:fld>
            <a:endParaRPr lang="hu-H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/>
          <a:lstStyle/>
          <a:p>
            <a:r>
              <a:rPr lang="hu-HU" dirty="0" smtClean="0"/>
              <a:t>Informatikai rendszerek ellenőrzése a könyvvizsgálat során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(</a:t>
            </a:r>
            <a:r>
              <a:rPr lang="hu-HU" b="1" dirty="0"/>
              <a:t>Wessely Vilmos</a:t>
            </a:r>
            <a:r>
              <a:rPr lang="hu-HU" dirty="0"/>
              <a:t>, </a:t>
            </a:r>
            <a:r>
              <a:rPr lang="hu-HU" i="1" dirty="0"/>
              <a:t>az MKVK informatikai tagozatának </a:t>
            </a:r>
            <a:r>
              <a:rPr lang="hu-HU" i="1" dirty="0" smtClean="0"/>
              <a:t>alelnöke)</a:t>
            </a:r>
            <a:endParaRPr lang="hu-HU" dirty="0"/>
          </a:p>
        </p:txBody>
      </p:sp>
      <p:pic>
        <p:nvPicPr>
          <p:cNvPr id="7" name="Kép 6" descr="logo_pantone329C_hun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6237312"/>
            <a:ext cx="2213308" cy="405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Használ Ön vizsgálati szoftvert</a:t>
            </a:r>
            <a:r>
              <a:rPr lang="de-AT" altLang="hu-HU"/>
              <a:t>?</a:t>
            </a:r>
          </a:p>
        </p:txBody>
      </p:sp>
      <p:pic>
        <p:nvPicPr>
          <p:cNvPr id="74755" name="Picture 3" descr="2p3vbbfw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3302000"/>
            <a:ext cx="4581525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2555776" y="2027258"/>
            <a:ext cx="1584176" cy="681662"/>
          </a:xfrm>
          <a:prstGeom prst="wedgeEllipseCallout">
            <a:avLst>
              <a:gd name="adj1" fmla="val 41181"/>
              <a:gd name="adj2" fmla="val 1696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túl</a:t>
            </a:r>
            <a:r>
              <a:rPr lang="de-AT" altLang="hu-HU" sz="1800" dirty="0">
                <a:solidFill>
                  <a:srgbClr val="FFFFFF"/>
                </a:solidFill>
              </a:rPr>
              <a:t> komplex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07504" y="3801290"/>
            <a:ext cx="1654175" cy="609600"/>
          </a:xfrm>
          <a:prstGeom prst="wedgeEllipseCallout">
            <a:avLst>
              <a:gd name="adj1" fmla="val 112991"/>
              <a:gd name="adj2" fmla="val 67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túl drága</a:t>
            </a:r>
            <a:endParaRPr lang="de-AT" altLang="hu-HU" sz="1800" dirty="0">
              <a:solidFill>
                <a:srgbClr val="FFFFFF"/>
              </a:solidFill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684113" y="1412776"/>
            <a:ext cx="1871663" cy="792162"/>
          </a:xfrm>
          <a:prstGeom prst="wedgeEllipseCallout">
            <a:avLst>
              <a:gd name="adj1" fmla="val 90287"/>
              <a:gd name="adj2" fmla="val 267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csak a nagyoknál</a:t>
            </a:r>
            <a:endParaRPr lang="de-AT" altLang="hu-HU" sz="1800" dirty="0">
              <a:solidFill>
                <a:srgbClr val="FFFFFF"/>
              </a:solidFill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5854972" y="2027258"/>
            <a:ext cx="2736850" cy="576263"/>
          </a:xfrm>
          <a:prstGeom prst="wedgeEllipseCallout">
            <a:avLst>
              <a:gd name="adj1" fmla="val -60556"/>
              <a:gd name="adj2" fmla="val 255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adatátvétel</a:t>
            </a:r>
            <a:endParaRPr lang="de-AT" altLang="hu-HU" sz="1800" dirty="0">
              <a:solidFill>
                <a:srgbClr val="FFFFFF"/>
              </a:solidFill>
            </a:endParaRP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3779838" y="1223963"/>
            <a:ext cx="2303462" cy="792162"/>
          </a:xfrm>
          <a:prstGeom prst="wedgeEllipseCallout">
            <a:avLst>
              <a:gd name="adj1" fmla="val 11130"/>
              <a:gd name="adj2" fmla="val 2193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nem fizetődik ki</a:t>
            </a:r>
            <a:endParaRPr lang="de-AT" altLang="hu-HU" sz="1800" dirty="0">
              <a:solidFill>
                <a:srgbClr val="FFFFFF"/>
              </a:solidFill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6660232" y="3140968"/>
            <a:ext cx="2230437" cy="863600"/>
          </a:xfrm>
          <a:prstGeom prst="wedgeEllipseCallout">
            <a:avLst>
              <a:gd name="adj1" fmla="val -64722"/>
              <a:gd name="adj2" fmla="val 86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csak kevés vizsgálat van</a:t>
            </a:r>
            <a:endParaRPr lang="de-AT" altLang="hu-HU" sz="1800" dirty="0">
              <a:solidFill>
                <a:srgbClr val="FFFFFF"/>
              </a:solidFill>
            </a:endParaRP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6883368" y="4392613"/>
            <a:ext cx="2317750" cy="1109662"/>
          </a:xfrm>
          <a:prstGeom prst="wedgeEllipseCallout">
            <a:avLst>
              <a:gd name="adj1" fmla="val -62944"/>
              <a:gd name="adj2" fmla="val 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>
                <a:solidFill>
                  <a:srgbClr val="FFFFFF"/>
                </a:solidFill>
              </a:rPr>
              <a:t>csak kis terjedelmű vizsgálatok</a:t>
            </a:r>
            <a:endParaRPr lang="de-AT" altLang="hu-HU" sz="1800">
              <a:solidFill>
                <a:srgbClr val="FFFFFF"/>
              </a:solidFill>
            </a:endParaRPr>
          </a:p>
        </p:txBody>
      </p:sp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442913" y="2846387"/>
            <a:ext cx="1873250" cy="827087"/>
          </a:xfrm>
          <a:prstGeom prst="wedgeEllipseCallout">
            <a:avLst>
              <a:gd name="adj1" fmla="val 99620"/>
              <a:gd name="adj2" fmla="val 11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sz="1800" dirty="0">
                <a:solidFill>
                  <a:srgbClr val="FFFFFF"/>
                </a:solidFill>
              </a:rPr>
              <a:t>nem ismerem</a:t>
            </a:r>
            <a:endParaRPr lang="de-AT" altLang="hu-HU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6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IT rendszerek hatása a kockázatokra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 smtClean="0"/>
              <a:t>Még a legkisebb könyvvizsgálandó gazdálkodó esetében sem kerülhető el az információs rendszer megismerése, hiszen a napjainkban alkalmazott számítógépes információs rendszerek több ponton hatással vannak a könyvvizsgálati kockázat alakulására. E területen ki kell emelni, hogy az információs rendszer alatt nemcsak a könyvelést és az azt alátámasztó analitikus nyilvántartásokat értjük, hanem az üzleti folyamatokat dokumentáló és végigkísérő rendszereket, beleértve az elektronikus levelezés rendszerét is.</a:t>
            </a:r>
          </a:p>
          <a:p>
            <a:pPr lvl="0"/>
            <a:r>
              <a:rPr lang="hu-HU" sz="1800" dirty="0"/>
              <a:t> Kockázatot jelenthet, ha a számítógépes programot, a törzsadatokat és a tranzakciókat együtt tárolja a gazdálkodó, vagy ha </a:t>
            </a:r>
            <a:r>
              <a:rPr lang="hu-HU" sz="1800" dirty="0" smtClean="0"/>
              <a:t>üzembe helyezés </a:t>
            </a:r>
            <a:r>
              <a:rPr lang="hu-HU" sz="1800" dirty="0"/>
              <a:t>előtt a program nem került megfelelő módon tesztelésre. (Sajnos a rendelkezésre álló idő hiányában a gazdálkodók sok esetben nem megfelelő és elegendő tesztelést követően kezdik meg a szoftverek „éles” használatát.)</a:t>
            </a:r>
          </a:p>
          <a:p>
            <a:pPr lvl="0"/>
            <a:r>
              <a:rPr lang="hu-HU" sz="1800" dirty="0"/>
              <a:t>A megbízható adatokhoz és információkhoz a Társaságnak biztosítania kell az információs rendszer kompatibilitását, igazodnia kell a gyors technikai fejlődéshez, és új rendszerre való áttérésekhez.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2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9/5/2014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dirty="0"/>
              <a:t>A könyvvizsgálati kockázatot növelik az adat- és rendszervédelemi hibák, például a jogosulatlan hozzáférés, manipulálás lehetőségei, illetve a mentések nem kellő biztosítása és dokumentálása. </a:t>
            </a:r>
          </a:p>
          <a:p>
            <a:pPr lvl="0"/>
            <a:r>
              <a:rPr lang="hu-HU" sz="1800" dirty="0"/>
              <a:t>Az automatizált rendszereknél vizsgálni kell a beállítások megfelelősségét. </a:t>
            </a:r>
          </a:p>
          <a:p>
            <a:pPr lvl="0"/>
            <a:r>
              <a:rPr lang="hu-HU" sz="1800" dirty="0"/>
              <a:t>A Társaságnál az egyes feladatkörök összevonása miatt összeférhetetlenség alakulhat ki az ellenőrzésben, így feltáratlan hibák lehetnek az elszámolásokban, illetve módot ad a csalásra, hamisításra.</a:t>
            </a:r>
          </a:p>
          <a:p>
            <a:pPr lvl="0"/>
            <a:r>
              <a:rPr lang="hu-HU" sz="1800" dirty="0" smtClean="0"/>
              <a:t>alrendszerek </a:t>
            </a:r>
            <a:r>
              <a:rPr lang="hu-HU" sz="1800" dirty="0"/>
              <a:t>közötti automatikus feladás nem kellően dokumentált, engedélyezett és ellenőrzött, így a könyvvizsgáló számára nem állnak rendelkezésre azok a bizonylatok, dokumentációk, amely alapján bizonyítékokat gyűjthet, </a:t>
            </a:r>
            <a:r>
              <a:rPr lang="hu-HU" sz="1800" dirty="0" smtClean="0"/>
              <a:t>értékelhet.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/>
              <a:pPr/>
              <a:t>9/5/2014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4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dirty="0" smtClean="0"/>
              <a:t>Integrált és automatizált rendszereknél az esetleges kézi adatrögzítések az elszámolásokat hibássá, átláthatatlanná és ellenőrizhetetlenné teszik. </a:t>
            </a:r>
          </a:p>
          <a:p>
            <a:pPr marL="0" lvl="0" indent="0">
              <a:buNone/>
            </a:pPr>
            <a:endParaRPr lang="hu-HU" sz="1800" dirty="0" smtClean="0"/>
          </a:p>
          <a:p>
            <a:pPr lvl="0"/>
            <a:r>
              <a:rPr lang="hu-HU" sz="1800" dirty="0" smtClean="0"/>
              <a:t>Szintén növelik a könyvvizsgálati kockázatot a számítógépes információs rendszer vírusfertőzései, adatvesztései, a távközlési hibák, a szándékos törlések, a fizikai sérülések.</a:t>
            </a:r>
          </a:p>
          <a:p>
            <a:pPr marL="0" lvl="0" indent="0">
              <a:buNone/>
            </a:pPr>
            <a:endParaRPr lang="hu-HU" sz="1800" dirty="0" smtClean="0"/>
          </a:p>
          <a:p>
            <a:pPr lvl="0"/>
            <a:r>
              <a:rPr lang="hu-HU" sz="1800" dirty="0" smtClean="0"/>
              <a:t>Kockázatot jelent az a tény is, ha a vezetés nem rendelkezik kellő ismerettel az IT rendszerből eredő kockázatok felismerésére.</a:t>
            </a:r>
          </a:p>
          <a:p>
            <a:r>
              <a:rPr lang="hu-HU" sz="5400" dirty="0"/>
              <a:t> 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4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9/5/2014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Ügyfél megismerése</a:t>
            </a:r>
            <a:br>
              <a:rPr lang="hu-HU" dirty="0" smtClean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400" dirty="0" smtClean="0"/>
              <a:t> </a:t>
            </a:r>
          </a:p>
          <a:p>
            <a:pPr marL="0" indent="0">
              <a:buNone/>
            </a:pPr>
            <a:r>
              <a:rPr lang="hu-HU" sz="1400" dirty="0" smtClean="0"/>
              <a:t> </a:t>
            </a:r>
            <a:r>
              <a:rPr lang="hu-HU" sz="1600" dirty="0" smtClean="0"/>
              <a:t>- </a:t>
            </a:r>
            <a:r>
              <a:rPr lang="hu-HU" sz="1800" dirty="0" smtClean="0"/>
              <a:t>a megismerési folyamat egyik alapvető része az ügyfél IT rendszerének áttekintése</a:t>
            </a:r>
          </a:p>
          <a:p>
            <a:r>
              <a:rPr lang="hu-HU" sz="1800" dirty="0"/>
              <a:t>A könyvvizsgálat célja a könyvvizsgálati bizonyítékok összegyűjtése:</a:t>
            </a:r>
          </a:p>
          <a:p>
            <a:r>
              <a:rPr lang="hu-HU" sz="1800" dirty="0"/>
              <a:t>- bizonylat maga, egy adat a bizonylaton, kontírozása, dátuma, összege</a:t>
            </a:r>
          </a:p>
          <a:p>
            <a:r>
              <a:rPr lang="hu-HU" sz="1800" dirty="0"/>
              <a:t>- leltárak (készítése, értékelése)</a:t>
            </a:r>
          </a:p>
          <a:p>
            <a:r>
              <a:rPr lang="hu-HU" sz="1800" dirty="0"/>
              <a:t>De ugyanilyen fontos bizonyíték :</a:t>
            </a:r>
          </a:p>
          <a:p>
            <a:r>
              <a:rPr lang="hu-HU" sz="1800" dirty="0"/>
              <a:t>- szerződések</a:t>
            </a:r>
          </a:p>
          <a:p>
            <a:r>
              <a:rPr lang="hu-HU" sz="1800" dirty="0"/>
              <a:t>- Szabályzatok</a:t>
            </a:r>
          </a:p>
          <a:p>
            <a:r>
              <a:rPr lang="hu-HU" sz="1800" dirty="0"/>
              <a:t>- maga a termelés folyamata</a:t>
            </a:r>
          </a:p>
          <a:p>
            <a:r>
              <a:rPr lang="hu-HU" sz="1800" dirty="0"/>
              <a:t>- adatáramlás rendszere</a:t>
            </a:r>
          </a:p>
          <a:p>
            <a:pPr marL="0" indent="0">
              <a:buNone/>
            </a:pPr>
            <a:r>
              <a:rPr lang="hu-HU" sz="1800" dirty="0"/>
              <a:t>Ezek mind valamilyen informatikai rendszer bázisán találhatóak</a:t>
            </a:r>
            <a:r>
              <a:rPr lang="hu-HU" sz="1800" dirty="0" smtClean="0"/>
              <a:t> </a:t>
            </a: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Első megbízásnál teljes körű áttekintés és dokumentálás szükséges, utána a változások követése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endParaRPr lang="en-US" dirty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/>
              <a:pPr/>
              <a:t>9/5/2014</a:t>
            </a:fld>
            <a:endParaRPr lang="hu-HU"/>
          </a:p>
        </p:txBody>
      </p:sp>
      <p:pic>
        <p:nvPicPr>
          <p:cNvPr id="7" name="Kép 6" descr="logo_pantone329C_hun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213308" cy="40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Ügyfél megismerése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 smtClean="0"/>
              <a:t>Nagyon jó eszköz az IT </a:t>
            </a:r>
            <a:r>
              <a:rPr lang="hu-HU" sz="1800" dirty="0" err="1" smtClean="0"/>
              <a:t>checklista</a:t>
            </a:r>
            <a:r>
              <a:rPr lang="hu-HU" sz="1800" dirty="0" smtClean="0"/>
              <a:t>, de nem nélkülözhetőek a fizikai tesztek sem. (</a:t>
            </a:r>
            <a:r>
              <a:rPr lang="hu-HU" sz="1800" dirty="0" err="1" smtClean="0"/>
              <a:t>walk</a:t>
            </a:r>
            <a:r>
              <a:rPr lang="hu-HU" sz="1800" dirty="0" smtClean="0"/>
              <a:t> </a:t>
            </a:r>
            <a:r>
              <a:rPr lang="hu-HU" sz="1800" dirty="0" err="1" smtClean="0"/>
              <a:t>trough</a:t>
            </a:r>
            <a:r>
              <a:rPr lang="hu-HU" sz="1800" dirty="0" smtClean="0"/>
              <a:t> tesztek)</a:t>
            </a:r>
          </a:p>
          <a:p>
            <a:r>
              <a:rPr lang="hu-HU" sz="1800" dirty="0" smtClean="0"/>
              <a:t>Ne elégedjünk meg a számviteli rendszer vizsgálatával, hanem menjünk le a termelésbe, raktárakba vagy kereskedelmi egységekbe és ott nézzük meg a bizonylat útját a keletkezéstől a főkönyvbe kerülésig</a:t>
            </a:r>
          </a:p>
          <a:p>
            <a:r>
              <a:rPr lang="hu-HU" sz="1800" dirty="0" smtClean="0"/>
              <a:t>Ha szükséges vállaljuk fel szakértő alkalmazását, ez kezdődhet az ügyfél IT felelőseivel, de szükség lehet IT </a:t>
            </a:r>
            <a:r>
              <a:rPr lang="hu-HU" sz="1800" dirty="0" err="1" smtClean="0"/>
              <a:t>auditorok</a:t>
            </a:r>
            <a:r>
              <a:rPr lang="hu-HU" sz="1800" dirty="0" smtClean="0"/>
              <a:t> alkalmazására is, az ő feladatuk lehet:</a:t>
            </a:r>
          </a:p>
          <a:p>
            <a:r>
              <a:rPr lang="hu-HU" sz="1800" dirty="0" smtClean="0"/>
              <a:t>- IT kontrollok tervezésének ellenőrzése</a:t>
            </a:r>
          </a:p>
          <a:p>
            <a:r>
              <a:rPr lang="hu-HU" sz="1800" dirty="0" smtClean="0"/>
              <a:t>- Rendszerdokumentációk megvizsgálása</a:t>
            </a:r>
          </a:p>
          <a:p>
            <a:r>
              <a:rPr lang="hu-HU" sz="1800" dirty="0" smtClean="0"/>
              <a:t>- IT kontrollok működésének ellenőrzése</a:t>
            </a:r>
          </a:p>
          <a:p>
            <a:r>
              <a:rPr lang="hu-HU" sz="1800" dirty="0" smtClean="0"/>
              <a:t>- IT kontrollok tesztelésének kidolgozása</a:t>
            </a: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/>
              <a:pPr/>
              <a:t>9/5/2014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2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IT </a:t>
            </a:r>
            <a:r>
              <a:rPr lang="hu-HU" sz="3200" dirty="0" err="1" smtClean="0"/>
              <a:t>Checklista</a:t>
            </a:r>
            <a:r>
              <a:rPr lang="hu-HU" sz="3200" dirty="0" smtClean="0"/>
              <a:t> tartalma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/>
          <a:lstStyle/>
          <a:p>
            <a:pPr marL="457200" lvl="1" indent="0">
              <a:buNone/>
            </a:pPr>
            <a:endParaRPr lang="hu-HU" sz="1800" dirty="0" smtClean="0"/>
          </a:p>
          <a:p>
            <a:pPr lvl="0"/>
            <a:r>
              <a:rPr lang="hu-HU" sz="1800" dirty="0"/>
              <a:t>A Társaság könyvelését a Társaság alkalmazottai látják el vagy külső könyvelő cég? </a:t>
            </a:r>
          </a:p>
          <a:p>
            <a:pPr marL="0" lvl="0" indent="0">
              <a:buNone/>
            </a:pPr>
            <a:r>
              <a:rPr lang="hu-HU" sz="1400" dirty="0" smtClean="0"/>
              <a:t>	(Természetesen az IT rendszer vizsgálatának kötelezettsége alapvetően független ettől. A 	könyvelő cégek esetében is meg kell győződni a számítógépes rendszer megbízhatóságáról, 	de emellett meg kell vizsgálni a Társaság és a könyvelőiroda közötti kapcsolattartás, 	kommunikáció, bizonylat és adatáramlás módját, szabályozottságát is</a:t>
            </a:r>
            <a:r>
              <a:rPr lang="hu-HU" sz="1800" dirty="0" smtClean="0"/>
              <a:t>.)</a:t>
            </a:r>
            <a:endParaRPr lang="hu-HU" sz="1800" dirty="0"/>
          </a:p>
          <a:p>
            <a:pPr lvl="0"/>
            <a:r>
              <a:rPr lang="hu-HU" sz="1800" dirty="0"/>
              <a:t>A beszámoló összeállításában használt szoftverek működésének ellenőrzése: integrált, beágyazott, párhuzamos tesztelés, egy ügylet nyomon követése, lekérdező programok stb.</a:t>
            </a:r>
          </a:p>
          <a:p>
            <a:pPr lvl="0"/>
            <a:r>
              <a:rPr lang="hu-HU" sz="1800" dirty="0"/>
              <a:t>A szoftverek üzemeltetését és fejlesztését a Társaság alkalmazottja végzi, vagy külső gazdálkodó?</a:t>
            </a:r>
          </a:p>
          <a:p>
            <a:pPr lvl="0"/>
            <a:r>
              <a:rPr lang="hu-HU" sz="1800" dirty="0"/>
              <a:t>A szoftverek fölötti ellenőrzés megfelelőségi vizsgálata</a:t>
            </a:r>
          </a:p>
          <a:p>
            <a:pPr lvl="0"/>
            <a:r>
              <a:rPr lang="hu-HU" sz="1800" dirty="0"/>
              <a:t>A mentés és az archiválás ellenőrzése, az újrafeldolgozás lehetőségének vizsgálata</a:t>
            </a:r>
          </a:p>
          <a:p>
            <a:pPr lvl="0"/>
            <a:r>
              <a:rPr lang="hu-HU" sz="1800" dirty="0"/>
              <a:t>A számítógépes információs rendszer jelentősége, lefedettsége, az egyes részek egymásra épülése </a:t>
            </a:r>
          </a:p>
          <a:p>
            <a:r>
              <a:rPr lang="hu-HU" altLang="hu-HU" sz="1800" dirty="0" smtClean="0"/>
              <a:t> </a:t>
            </a:r>
            <a:endParaRPr lang="hu-HU" altLang="hu-HU" sz="1800" dirty="0"/>
          </a:p>
          <a:p>
            <a:r>
              <a:rPr lang="hu-HU" sz="1800" dirty="0" smtClean="0"/>
              <a:t>.</a:t>
            </a: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CCCA-507C-4531-8188-2C0984CA9388}" type="slidenum">
              <a:rPr lang="hu-HU"/>
              <a:pPr/>
              <a:t>7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85C0FA-DFEF-48DE-A2B0-E989F52BAA88}" type="datetime1">
              <a:rPr lang="en-US"/>
              <a:pPr/>
              <a:t>9/5/2014</a:t>
            </a:fld>
            <a:endParaRPr lang="hu-HU"/>
          </a:p>
        </p:txBody>
      </p:sp>
      <p:pic>
        <p:nvPicPr>
          <p:cNvPr id="7" name="Kép 6" descr="logo_pantone329C_hun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6237312"/>
            <a:ext cx="2213308" cy="40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IT </a:t>
            </a:r>
            <a:r>
              <a:rPr lang="hu-HU" dirty="0" err="1" smtClean="0"/>
              <a:t>Checklista</a:t>
            </a:r>
            <a:r>
              <a:rPr lang="hu-HU" dirty="0" smtClean="0"/>
              <a:t> tartalma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dirty="0"/>
              <a:t>A számítógépek és a szoftverek működése az adott időszakban okozott-e hibákat?</a:t>
            </a:r>
          </a:p>
          <a:p>
            <a:pPr lvl="0"/>
            <a:r>
              <a:rPr lang="hu-HU" sz="1800" dirty="0"/>
              <a:t>A gazdálkodó tevékenységeinek és a pénzügyi kimutatások szempontjából jelentős ügyletcsoportok azonosítása, s azok végigkövetése a számítógépes információs rendszerben</a:t>
            </a:r>
          </a:p>
          <a:p>
            <a:pPr lvl="0"/>
            <a:r>
              <a:rPr lang="hu-HU" sz="1800" dirty="0"/>
              <a:t>Az automatizált és kézi könyvelések kapcsolódásai, ellenőrzési pontok vizsgálata</a:t>
            </a:r>
          </a:p>
          <a:p>
            <a:pPr lvl="0"/>
            <a:r>
              <a:rPr lang="hu-HU" sz="1800" dirty="0"/>
              <a:t>Az automatizált elszámolásoknál biztosított-e a dokumentálás, bizonylatok készítése és ellenőrzése</a:t>
            </a:r>
          </a:p>
          <a:p>
            <a:pPr lvl="0"/>
            <a:r>
              <a:rPr lang="hu-HU" sz="1800" dirty="0"/>
              <a:t>A felhasználónak van-e jogosultsága a program módosítására?</a:t>
            </a:r>
          </a:p>
          <a:p>
            <a:pPr lvl="0"/>
            <a:r>
              <a:rPr lang="hu-HU" sz="1800" dirty="0"/>
              <a:t>A felhasználó tudja-e úgy módosítani az elszámolásokat, hogy annak ne legyen nyoma?</a:t>
            </a:r>
          </a:p>
          <a:p>
            <a:pPr lvl="0"/>
            <a:r>
              <a:rPr lang="hu-HU" sz="1800" dirty="0"/>
              <a:t>Az analitika és főkönyv kapcsolata, működhetnek-e egymástól függetlenül?</a:t>
            </a:r>
          </a:p>
          <a:p>
            <a:pPr lvl="0"/>
            <a:r>
              <a:rPr lang="hu-HU" sz="1800" dirty="0"/>
              <a:t>Milyen típusú lekérdezésekre, importálási lehetőségekre alkalmas a szoftver? </a:t>
            </a:r>
          </a:p>
          <a:p>
            <a:pPr lvl="0"/>
            <a:r>
              <a:rPr lang="hu-HU" sz="1800" dirty="0"/>
              <a:t>Milyen ellenőrzési pontok vannak a teljesség és helyesség ellenőrzésére a programban?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/>
              <a:pPr/>
              <a:t>9/5/2014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8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IT </a:t>
            </a:r>
            <a:r>
              <a:rPr lang="hu-HU" dirty="0" err="1" smtClean="0"/>
              <a:t>checklista</a:t>
            </a:r>
            <a:r>
              <a:rPr lang="hu-HU" dirty="0" smtClean="0"/>
              <a:t> tartalma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 </a:t>
            </a:r>
            <a:endParaRPr lang="hu-HU" dirty="0"/>
          </a:p>
          <a:p>
            <a:r>
              <a:rPr lang="hu-HU" sz="1800" dirty="0"/>
              <a:t>Fejlesztettek-e és/vagy bevezettek-e számviteli alkalmazásokat (ideértve a standard szoftvereket is) az üzleti év során</a:t>
            </a:r>
            <a:r>
              <a:rPr lang="hu-HU" sz="1800" dirty="0" smtClean="0"/>
              <a:t>?</a:t>
            </a:r>
          </a:p>
          <a:p>
            <a:pPr lvl="0"/>
            <a:r>
              <a:rPr lang="hu-HU" sz="1800" dirty="0"/>
              <a:t>A program biztonságos működéséhez és az adatkezeléshez elengedhetetlen a hozzáférések, és jelszavak létezésének és szabályozottságának ellenőrzése</a:t>
            </a:r>
          </a:p>
          <a:p>
            <a:r>
              <a:rPr lang="hu-HU" sz="2000" dirty="0"/>
              <a:t> </a:t>
            </a:r>
            <a:r>
              <a:rPr lang="hu-HU" sz="1800" dirty="0"/>
              <a:t>Van-e megfelelő vírusirtó telepítve, megfelelő-e a </a:t>
            </a:r>
            <a:r>
              <a:rPr lang="hu-HU" sz="1800" dirty="0" smtClean="0"/>
              <a:t>tűzfal</a:t>
            </a:r>
          </a:p>
          <a:p>
            <a:endParaRPr lang="hu-HU" sz="1800" dirty="0"/>
          </a:p>
          <a:p>
            <a:r>
              <a:rPr lang="hu-HU" sz="1800" dirty="0" smtClean="0"/>
              <a:t>A </a:t>
            </a:r>
            <a:r>
              <a:rPr lang="hu-HU" sz="1800" dirty="0" err="1" smtClean="0"/>
              <a:t>checklista</a:t>
            </a:r>
            <a:r>
              <a:rPr lang="hu-HU" sz="1800" dirty="0" smtClean="0"/>
              <a:t> végén fontos kiértékelni, hogy a rögzített megállapítások, feltárt kockázatok,  milyen hatással vannak a könyvvizsgálat tervezésére, a rendszer, elemző és egyedi vizsgálatok meghatározására. Ezek elvégzése mind cégszinten, mind mérlegsoronként értékelendő.</a:t>
            </a:r>
            <a:endParaRPr lang="hu-HU" sz="1800" dirty="0"/>
          </a:p>
          <a:p>
            <a:endParaRPr lang="hu-HU" sz="1800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/>
              <a:pPr/>
              <a:t>9/5/2014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1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kvk_hun">
  <a:themeElements>
    <a:clrScheme name="mkvk 14">
      <a:dk1>
        <a:srgbClr val="005A58"/>
      </a:dk1>
      <a:lt1>
        <a:srgbClr val="FFFFFF"/>
      </a:lt1>
      <a:dk2>
        <a:srgbClr val="004F45"/>
      </a:dk2>
      <a:lt2>
        <a:srgbClr val="FF9900"/>
      </a:lt2>
      <a:accent1>
        <a:srgbClr val="006462"/>
      </a:accent1>
      <a:accent2>
        <a:srgbClr val="6D6FC7"/>
      </a:accent2>
      <a:accent3>
        <a:srgbClr val="AAB2B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mkv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kv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3">
        <a:dk1>
          <a:srgbClr val="005A58"/>
        </a:dk1>
        <a:lt1>
          <a:srgbClr val="FFFFFF"/>
        </a:lt1>
        <a:dk2>
          <a:srgbClr val="004F45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4">
        <a:dk1>
          <a:srgbClr val="005A58"/>
        </a:dk1>
        <a:lt1>
          <a:srgbClr val="FFFFFF"/>
        </a:lt1>
        <a:dk2>
          <a:srgbClr val="004F45"/>
        </a:dk2>
        <a:lt2>
          <a:srgbClr val="FF99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5">
        <a:dk1>
          <a:srgbClr val="005A58"/>
        </a:dk1>
        <a:lt1>
          <a:srgbClr val="FFFFFF"/>
        </a:lt1>
        <a:dk2>
          <a:srgbClr val="004F45"/>
        </a:dk2>
        <a:lt2>
          <a:srgbClr val="FFCC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mkvk_hun</Template>
  <TotalTime>1557</TotalTime>
  <Words>615</Words>
  <Application>Microsoft Office PowerPoint</Application>
  <PresentationFormat>Diavetítés a képernyőre (4:3 oldalarány)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Arial</vt:lpstr>
      <vt:lpstr>mkvk_hun</vt:lpstr>
      <vt:lpstr>Informatikai rendszerek ellenőrzése a könyvvizsgálat során</vt:lpstr>
      <vt:lpstr>IT rendszerek hatása a kockázatokra</vt:lpstr>
      <vt:lpstr>Kockázat folyt.</vt:lpstr>
      <vt:lpstr>Kockázat folyt.</vt:lpstr>
      <vt:lpstr>  Ügyfél megismerése </vt:lpstr>
      <vt:lpstr>Ügyfél megismerése folyt.</vt:lpstr>
      <vt:lpstr>IT Checklista tartalma </vt:lpstr>
      <vt:lpstr>IT Checklista tartalma folyt.</vt:lpstr>
      <vt:lpstr>IT checklista tartalma folyt.</vt:lpstr>
      <vt:lpstr>Használ Ön vizsgálati szoftvert?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terika</dc:creator>
  <cp:lastModifiedBy>MKVK</cp:lastModifiedBy>
  <cp:revision>130</cp:revision>
  <cp:lastPrinted>2014-09-02T12:09:07Z</cp:lastPrinted>
  <dcterms:created xsi:type="dcterms:W3CDTF">2012-08-31T09:53:46Z</dcterms:created>
  <dcterms:modified xsi:type="dcterms:W3CDTF">2014-09-05T08:35:35Z</dcterms:modified>
</cp:coreProperties>
</file>