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82" r:id="rId4"/>
    <p:sldId id="283" r:id="rId5"/>
    <p:sldId id="263" r:id="rId6"/>
    <p:sldId id="267" r:id="rId7"/>
    <p:sldId id="265" r:id="rId8"/>
    <p:sldId id="266" r:id="rId9"/>
    <p:sldId id="264" r:id="rId10"/>
    <p:sldId id="275" r:id="rId11"/>
    <p:sldId id="285" r:id="rId12"/>
    <p:sldId id="281" r:id="rId13"/>
    <p:sldId id="268" r:id="rId14"/>
    <p:sldId id="270" r:id="rId15"/>
    <p:sldId id="271" r:id="rId16"/>
    <p:sldId id="273" r:id="rId17"/>
    <p:sldId id="276" r:id="rId18"/>
    <p:sldId id="278" r:id="rId19"/>
    <p:sldId id="277" r:id="rId20"/>
    <p:sldId id="279" r:id="rId21"/>
    <p:sldId id="280" r:id="rId22"/>
    <p:sldId id="284" r:id="rId2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72890-0FEE-48A0-AD9F-EE50B0B031EA}" type="datetimeFigureOut">
              <a:rPr lang="hu-HU" smtClean="0"/>
              <a:t>2018.01.17.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FAF40-555A-4680-A135-2C1A66DFE8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749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5E000-9F5B-463F-918B-BDCB35C5C87D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578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C19880-85D9-4230-891C-C3F8D73A31A6}" type="slidenum">
              <a:rPr lang="hu-HU">
                <a:solidFill>
                  <a:srgbClr val="005A58"/>
                </a:solidFill>
              </a:rPr>
              <a:pPr/>
              <a:t>‹#›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4683584-4057-4149-B07A-9BCB0B33BCDF}" type="datetime1">
              <a:rPr lang="en-US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5CDA2B-5489-4405-B41B-F4107966F689}" type="slidenum">
              <a:rPr lang="hu-HU">
                <a:solidFill>
                  <a:srgbClr val="005A58"/>
                </a:solidFill>
              </a:rPr>
              <a:pPr/>
              <a:t>‹#›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65FBD7-9F7E-4C7D-BB20-D654493F20CF}" type="datetime1">
              <a:rPr lang="en-US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4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0CC4D-C138-4AD1-9D1C-C02F2FA27364}" type="slidenum">
              <a:rPr lang="hu-HU">
                <a:solidFill>
                  <a:srgbClr val="005A58"/>
                </a:solidFill>
              </a:rPr>
              <a:pPr/>
              <a:t>‹#›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AF5D94-3B3D-4FAA-A22F-8FD0605A9928}" type="datetime1">
              <a:rPr lang="en-US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1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CFD688-73C9-47F9-ADBD-483D6D082E75}" type="slidenum">
              <a:rPr lang="hu-HU">
                <a:solidFill>
                  <a:srgbClr val="005A58"/>
                </a:solidFill>
              </a:rPr>
              <a:pPr/>
              <a:t>‹#›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36A710F-0EA5-49D2-B7E1-B2DE5F1D68E3}" type="datetime1">
              <a:rPr lang="en-US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7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011B3-87CF-464D-8F11-D4BED5A53CC5}" type="slidenum">
              <a:rPr lang="hu-HU">
                <a:solidFill>
                  <a:srgbClr val="005A58"/>
                </a:solidFill>
              </a:rPr>
              <a:pPr/>
              <a:t>‹#›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26454E-3075-4013-B41D-F218982BD60F}" type="datetime1">
              <a:rPr lang="en-US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53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775308-0676-4D0F-896B-8609276D79C7}" type="slidenum">
              <a:rPr lang="hu-HU">
                <a:solidFill>
                  <a:srgbClr val="005A58"/>
                </a:solidFill>
              </a:rPr>
              <a:pPr/>
              <a:t>‹#›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05ED849-D2FA-469B-B286-817752192798}" type="datetime1">
              <a:rPr lang="en-US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5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0C0F03-C1E5-479C-8E83-824E9132D1CB}" type="slidenum">
              <a:rPr lang="hu-HU">
                <a:solidFill>
                  <a:srgbClr val="005A58"/>
                </a:solidFill>
              </a:rPr>
              <a:pPr/>
              <a:t>‹#›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9" name="Dátum helye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6C365BA-4355-46C9-8537-29D29EA99FF9}" type="datetime1">
              <a:rPr lang="en-US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93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A33A3E-23E0-439B-87EC-51381A262D99}" type="slidenum">
              <a:rPr lang="hu-HU">
                <a:solidFill>
                  <a:srgbClr val="005A58"/>
                </a:solidFill>
              </a:rPr>
              <a:pPr/>
              <a:t>‹#›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C48B6B8-0459-46A5-AC6B-9A96092C696F}" type="datetime1">
              <a:rPr lang="en-US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80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CE8FE6-846F-4BA2-A286-1141D1E5E188}" type="slidenum">
              <a:rPr lang="hu-HU">
                <a:solidFill>
                  <a:srgbClr val="005A58"/>
                </a:solidFill>
              </a:rPr>
              <a:pPr/>
              <a:t>‹#›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33E6C10-21F5-405B-849F-F917396BB728}" type="datetime1">
              <a:rPr lang="en-US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92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74DD27-907E-4E05-A65A-2A49645C2708}" type="slidenum">
              <a:rPr lang="hu-HU">
                <a:solidFill>
                  <a:srgbClr val="005A58"/>
                </a:solidFill>
              </a:rPr>
              <a:pPr/>
              <a:t>‹#›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681F20F-AED1-422E-9E97-6100D9A07487}" type="datetime1">
              <a:rPr lang="en-US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3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C1C6B4-503C-4687-9BC6-2894CEB60713}" type="slidenum">
              <a:rPr lang="hu-HU">
                <a:solidFill>
                  <a:srgbClr val="005A58"/>
                </a:solidFill>
              </a:rPr>
              <a:pPr/>
              <a:t>‹#›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31955BC-0452-46A6-BEE1-065AA1B53D93}" type="datetime1">
              <a:rPr lang="en-US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8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34902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165850"/>
            <a:ext cx="12192000" cy="5476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endParaRPr lang="hu-HU" dirty="0">
              <a:solidFill>
                <a:srgbClr val="FFFFFF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9185" y="6453189"/>
            <a:ext cx="527049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/>
            </a:lvl1pPr>
          </a:lstStyle>
          <a:p>
            <a:pPr fontAlgn="base">
              <a:spcAft>
                <a:spcPct val="0"/>
              </a:spcAft>
            </a:pPr>
            <a:fld id="{0450DE6D-AC9C-4819-B3C5-A35116547F93}" type="slidenum">
              <a:rPr lang="hu-HU" sz="1000">
                <a:solidFill>
                  <a:srgbClr val="005A58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hu-HU" sz="1000">
              <a:solidFill>
                <a:srgbClr val="005A58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32401" y="6453189"/>
            <a:ext cx="1344084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/>
            </a:lvl1pPr>
          </a:lstStyle>
          <a:p>
            <a:pPr fontAlgn="base">
              <a:spcAft>
                <a:spcPct val="0"/>
              </a:spcAft>
            </a:pPr>
            <a:fld id="{ABF48C4E-B139-4873-97E7-CA59D279DF4A}" type="datetime1">
              <a:rPr lang="en-US" sz="1000">
                <a:solidFill>
                  <a:srgbClr val="005A58"/>
                </a:solidFill>
              </a:rPr>
              <a:pPr fontAlgn="base">
                <a:spcAft>
                  <a:spcPct val="0"/>
                </a:spcAft>
              </a:pPr>
              <a:t>1/17/2018</a:t>
            </a:fld>
            <a:endParaRPr lang="hu-HU" sz="1000" dirty="0">
              <a:solidFill>
                <a:srgbClr val="005A58"/>
              </a:solidFill>
            </a:endParaRPr>
          </a:p>
        </p:txBody>
      </p:sp>
      <p:pic>
        <p:nvPicPr>
          <p:cNvPr id="8200" name="Picture 8" descr="logo_pantone329C_hun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88918" y="6205539"/>
            <a:ext cx="3263900" cy="447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37890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CCCA-507C-4531-8188-2C0984CA9388}" type="slidenum">
              <a:rPr lang="hu-HU">
                <a:solidFill>
                  <a:srgbClr val="005A58"/>
                </a:solidFill>
              </a:rPr>
              <a:pPr/>
              <a:t>1</a:t>
            </a:fld>
            <a:endParaRPr lang="hu-HU" dirty="0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F85C0FA-DFEF-48DE-A2B0-E989F52BAA88}" type="datetime1">
              <a:rPr lang="en-US">
                <a:solidFill>
                  <a:srgbClr val="005A58"/>
                </a:solidFill>
              </a:rPr>
              <a:pPr/>
              <a:t>1/17/2018</a:t>
            </a:fld>
            <a:endParaRPr lang="hu-HU" dirty="0">
              <a:solidFill>
                <a:srgbClr val="005A58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20689"/>
            <a:ext cx="7772400" cy="2979762"/>
          </a:xfrm>
        </p:spPr>
        <p:txBody>
          <a:bodyPr/>
          <a:lstStyle/>
          <a:p>
            <a:r>
              <a:rPr lang="hu-HU" sz="3600" dirty="0"/>
              <a:t> </a:t>
            </a:r>
            <a:r>
              <a:rPr lang="hu-HU" sz="3600" b="1" dirty="0"/>
              <a:t>Várható változások a könyvvizsgálati informatika területén. </a:t>
            </a:r>
            <a:br>
              <a:rPr lang="hu-HU" sz="3600" b="1" dirty="0"/>
            </a:br>
            <a:r>
              <a:rPr lang="hu-HU" sz="3600" b="1" dirty="0"/>
              <a:t>Javaslat a kamara IT oktatási programjára.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(</a:t>
            </a:r>
            <a:r>
              <a:rPr lang="hu-HU" b="1" dirty="0"/>
              <a:t>Wessely Vilmos</a:t>
            </a:r>
            <a:r>
              <a:rPr lang="hu-HU" dirty="0"/>
              <a:t>, </a:t>
            </a:r>
            <a:r>
              <a:rPr lang="hu-HU" i="1" dirty="0"/>
              <a:t>az MKVK informatikai tagozatának alelnöke)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26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709" y="228689"/>
            <a:ext cx="10972800" cy="599009"/>
          </a:xfrm>
        </p:spPr>
        <p:txBody>
          <a:bodyPr/>
          <a:lstStyle/>
          <a:p>
            <a:r>
              <a:rPr lang="hu-HU" dirty="0" smtClean="0"/>
              <a:t>Lehetséges könyvvizsgálói </a:t>
            </a:r>
            <a:r>
              <a:rPr lang="hu-HU" dirty="0"/>
              <a:t>dilemmák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9185" y="542606"/>
            <a:ext cx="10972800" cy="5766913"/>
          </a:xfrm>
        </p:spPr>
        <p:txBody>
          <a:bodyPr/>
          <a:lstStyle/>
          <a:p>
            <a:endParaRPr lang="hu-HU" sz="2800" dirty="0"/>
          </a:p>
          <a:p>
            <a:endParaRPr lang="hu-HU" sz="2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10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27722" y="547171"/>
            <a:ext cx="11796296" cy="868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hu-H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Úgy érzi, hogy a könyvvizsgálói gyakorlat olyan hatékonyan működik, mint amennyire az lehetséges?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Mennyire jól tud többletértéket adni ügyfelének a könyvvizsgálat alapján?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 aggasztja leginkább a könyvvizsgálói gyakorlat jövőjével kapcsolatban?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Statisztikai mintavétel vagy a teljes állomány vizsgálata?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Periodikus vagy folyamatos könyvvizsgálat?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 szem elv vs. csalás összejátszással?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Munkaidő-szabadidő aránya (</a:t>
            </a:r>
            <a:r>
              <a:rPr lang="hu-HU" sz="2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life </a:t>
            </a:r>
            <a:r>
              <a:rPr lang="hu-HU" sz="2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balance</a:t>
            </a: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Lehet a könyvvizsgálat egyáltalán árú?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hu-HU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hu-HU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8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359251"/>
            <a:ext cx="10972800" cy="5766913"/>
          </a:xfrm>
        </p:spPr>
        <p:txBody>
          <a:bodyPr/>
          <a:lstStyle/>
          <a:p>
            <a:endParaRPr lang="hu-HU" sz="2800" dirty="0"/>
          </a:p>
          <a:p>
            <a:endParaRPr lang="hu-HU" sz="2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11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02709" y="359251"/>
            <a:ext cx="1186248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3200" dirty="0" smtClean="0">
                <a:solidFill>
                  <a:srgbClr val="FFC000"/>
                </a:solidFill>
              </a:rPr>
              <a:t> </a:t>
            </a:r>
            <a:r>
              <a:rPr lang="hu-HU" sz="3200" dirty="0">
                <a:solidFill>
                  <a:srgbClr val="FFC000"/>
                </a:solidFill>
              </a:rPr>
              <a:t>A MAI GYAKORLAT JELLEMZŐI</a:t>
            </a:r>
          </a:p>
          <a:p>
            <a:pPr lvl="0"/>
            <a:endParaRPr lang="hu-HU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3200" dirty="0"/>
              <a:t>A legtöbb vállalatnál csak azért van könyvvizsgálat, mert kötelező.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3200" dirty="0"/>
              <a:t>A felhasználók azt mondják, hogy a könyvvizsgálat nem ad értékes információkat.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3200" dirty="0"/>
              <a:t>A könyvvizsgálók nem tudják hatékonyan elmagyarázni, hogy miben áll a könyvvizsgálat értéke</a:t>
            </a:r>
            <a:r>
              <a:rPr lang="hu-HU" sz="3200" dirty="0" smtClean="0"/>
              <a:t>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3200" dirty="0" smtClean="0"/>
              <a:t>A könyvvizsgálatra fordított idő eltolódik a dokumentálás felé a tartalmi munka hátrányára.</a:t>
            </a:r>
            <a:endParaRPr lang="hu-HU" sz="3200" dirty="0"/>
          </a:p>
          <a:p>
            <a:pPr lvl="0"/>
            <a:endParaRPr lang="hu-HU" sz="3200" dirty="0"/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21792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12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14600" y="434414"/>
            <a:ext cx="11877400" cy="439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3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3200" dirty="0">
              <a:solidFill>
                <a:srgbClr val="FFC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3200" b="1" dirty="0">
                <a:solidFill>
                  <a:srgbClr val="FFC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KÖNYVVIZSGÁLAT IGAZI DILEMMÁJA </a:t>
            </a:r>
            <a:endParaRPr lang="hu-HU" sz="3200" dirty="0">
              <a:solidFill>
                <a:srgbClr val="FFC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sz="3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Űrlapok vagy mi?</a:t>
            </a:r>
            <a:endParaRPr lang="hu-HU" sz="3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3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Elegendő ellenőrző listát alkalmaznak a könyvvizsgálatokban?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3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Valóban ez a könyvvizsgálati informatika?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3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3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15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359251"/>
            <a:ext cx="11582400" cy="5766913"/>
          </a:xfrm>
        </p:spPr>
        <p:txBody>
          <a:bodyPr/>
          <a:lstStyle/>
          <a:p>
            <a:pPr marL="0" indent="0" algn="ctr">
              <a:buNone/>
            </a:pPr>
            <a:r>
              <a:rPr lang="hu-HU" b="1" dirty="0">
                <a:solidFill>
                  <a:srgbClr val="FFC000"/>
                </a:solidFill>
              </a:rPr>
              <a:t>LEHET-E VALÓS IDEJŰ A KÖNYVVIZSGÁLAT?</a:t>
            </a:r>
            <a:endParaRPr lang="hu-HU" dirty="0">
              <a:solidFill>
                <a:srgbClr val="FFC000"/>
              </a:solidFill>
            </a:endParaRPr>
          </a:p>
          <a:p>
            <a:endParaRPr lang="hu-HU" dirty="0">
              <a:solidFill>
                <a:srgbClr val="FFC000"/>
              </a:solidFill>
            </a:endParaRPr>
          </a:p>
          <a:p>
            <a:endParaRPr lang="hu-HU" dirty="0">
              <a:solidFill>
                <a:srgbClr val="FFC000"/>
              </a:solidFill>
            </a:endParaRPr>
          </a:p>
          <a:p>
            <a:endParaRPr lang="hu-HU" dirty="0">
              <a:solidFill>
                <a:srgbClr val="FFC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13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02709" y="1148308"/>
            <a:ext cx="1173097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/>
              <a:t>A valós idejű könyvvizsgálat tartalma</a:t>
            </a:r>
          </a:p>
          <a:p>
            <a:endParaRPr lang="hu-HU" sz="3200" b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2400" dirty="0"/>
              <a:t>Szélesebb nézőpont annál, mint hogy „MIT” kell </a:t>
            </a:r>
            <a:r>
              <a:rPr lang="hu-HU" sz="2400" dirty="0" err="1"/>
              <a:t>könyvvizsgálni</a:t>
            </a:r>
            <a:endParaRPr lang="hu-HU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2400" dirty="0"/>
              <a:t>Általában ugyanazoknak az adatoknak a vizsgálatára összpontosít gyorsabban ( informatika segítségével)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2400" dirty="0"/>
              <a:t>A teljesítmény mérőszámairól és az elemzésről számol be, ezekről bizonyosodik meg, hogy támogassa a lassan fejlődött könyvvizsgálati eljárásokat (informatika segítségével- rendszer és elemző vizsgálatok</a:t>
            </a:r>
            <a:r>
              <a:rPr lang="hu-HU" sz="2400" dirty="0" smtClean="0"/>
              <a:t>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2400" dirty="0"/>
              <a:t>Nagyobb a hangsúly azon, hogy megbízhatók legyenek a rendszerek, folyamatok, emberek.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2400" b="1" dirty="0"/>
              <a:t>Nem kizárólag a számokra kell koncentrálni!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hu-HU" sz="2400" dirty="0"/>
          </a:p>
          <a:p>
            <a:pPr lvl="0"/>
            <a:endParaRPr lang="hu-HU" sz="3200" dirty="0"/>
          </a:p>
          <a:p>
            <a:r>
              <a:rPr lang="hu-HU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8247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9938" y="50222"/>
            <a:ext cx="11862061" cy="5839620"/>
          </a:xfrm>
        </p:spPr>
        <p:txBody>
          <a:bodyPr/>
          <a:lstStyle/>
          <a:p>
            <a:pPr marL="0" indent="0">
              <a:buNone/>
            </a:pPr>
            <a:r>
              <a:rPr lang="hu-HU" sz="2800" b="1" dirty="0">
                <a:solidFill>
                  <a:srgbClr val="FFC000"/>
                </a:solidFill>
              </a:rPr>
              <a:t>MIT JELENT A FOLYAMATOS KÖNYVVIZSGÁLATI MEGKÖZELÍTÉS?</a:t>
            </a:r>
            <a:endParaRPr lang="hu-HU" sz="2800" dirty="0">
              <a:solidFill>
                <a:srgbClr val="FFC000"/>
              </a:solidFill>
            </a:endParaRPr>
          </a:p>
          <a:p>
            <a:pPr lvl="0"/>
            <a:r>
              <a:rPr lang="hu-HU" sz="2800" dirty="0"/>
              <a:t>Kockázatalapú könyvvizsgálat</a:t>
            </a:r>
          </a:p>
          <a:p>
            <a:pPr lvl="0"/>
            <a:r>
              <a:rPr lang="hu-HU" sz="2800" dirty="0"/>
              <a:t>Figyelembe veszi az összes releváns könyvvizsgálati megállapítást</a:t>
            </a:r>
          </a:p>
          <a:p>
            <a:pPr lvl="0"/>
            <a:r>
              <a:rPr lang="hu-HU" sz="2800" dirty="0"/>
              <a:t>A lényeges téves megállapítások kockázatát elfogadhatóan alacsony szintre korlátozza</a:t>
            </a:r>
          </a:p>
          <a:p>
            <a:pPr lvl="0"/>
            <a:r>
              <a:rPr lang="hu-HU" sz="2800" dirty="0"/>
              <a:t>A könyvvizsgálat szakmai standardjainak megfelelően végzett könyvvizsgálat</a:t>
            </a:r>
          </a:p>
          <a:p>
            <a:pPr lvl="0"/>
            <a:r>
              <a:rPr lang="hu-HU" sz="2800" dirty="0"/>
              <a:t>A mérlegközpontú módszerről a hangsúlyt átteszi a főkönyvben év közben rögzített vállalati gazdasági eseményekre és a folyamatokra</a:t>
            </a:r>
          </a:p>
          <a:p>
            <a:pPr lvl="0"/>
            <a:r>
              <a:rPr lang="hu-HU" sz="2800" dirty="0"/>
              <a:t>A ráfordított órákat kimozdítja a csúcsidőkből a munkaterhelés egész évre elosztásának egyik eszközeként.</a:t>
            </a:r>
          </a:p>
          <a:p>
            <a:pPr lvl="0"/>
            <a:r>
              <a:rPr lang="hu-HU" sz="2800" dirty="0"/>
              <a:t>Lehetőséget ad arra, hogy többször kapcsolatba lehessen lépni az ügyféllel egész évben, így jobban meg lehet felelni az ügyfél elképzeléseinek a szolgáltatások teljesítése terén.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14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2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8043" y="617049"/>
            <a:ext cx="10972800" cy="5766913"/>
          </a:xfrm>
        </p:spPr>
        <p:txBody>
          <a:bodyPr/>
          <a:lstStyle/>
          <a:p>
            <a:endParaRPr lang="hu-HU" sz="2800" dirty="0"/>
          </a:p>
          <a:p>
            <a:pPr lvl="0"/>
            <a:r>
              <a:rPr lang="hu-HU" sz="2800" dirty="0"/>
              <a:t>A gazdasági eseményekkel nem az év befejezése és hónapokkal a tranzakciók megtörténte után foglalkozik, hanem azok megtörténtéhez időben sokkal közelebb.</a:t>
            </a:r>
          </a:p>
          <a:p>
            <a:pPr lvl="0"/>
            <a:endParaRPr lang="hu-HU" sz="2800" dirty="0"/>
          </a:p>
          <a:p>
            <a:pPr lvl="0"/>
            <a:r>
              <a:rPr lang="hu-HU" sz="2800" dirty="0"/>
              <a:t>A könyvvizsgálat egész évben végrehajt különféle eljárásokat, hogy megbizonyosodjon arról, hogy a gazdasági eseményeket megfelelően rögzítik, és a főkönyv azokat helyesen tükrözi.</a:t>
            </a:r>
          </a:p>
          <a:p>
            <a:pPr marL="0" indent="0">
              <a:buNone/>
            </a:pPr>
            <a:endParaRPr lang="hu-HU" sz="2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15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="" xmlns:a16="http://schemas.microsoft.com/office/drawing/2014/main" id="{57530C4C-1C43-4631-B4BE-74814E33EF86}"/>
              </a:ext>
            </a:extLst>
          </p:cNvPr>
          <p:cNvSpPr/>
          <p:nvPr/>
        </p:nvSpPr>
        <p:spPr>
          <a:xfrm>
            <a:off x="239184" y="230660"/>
            <a:ext cx="119528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>
                <a:solidFill>
                  <a:srgbClr val="FFC000"/>
                </a:solidFill>
              </a:rPr>
              <a:t>MIT JELENT A FOLYAMATOS KÖNYVVIZSGÁLATI MEGKÖZELÍTÉS?</a:t>
            </a:r>
            <a:endParaRPr lang="hu-HU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359251"/>
            <a:ext cx="10972800" cy="5766913"/>
          </a:xfrm>
        </p:spPr>
        <p:txBody>
          <a:bodyPr/>
          <a:lstStyle/>
          <a:p>
            <a:endParaRPr lang="hu-HU" sz="2800" dirty="0"/>
          </a:p>
          <a:p>
            <a:endParaRPr lang="hu-HU" sz="2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16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7866" y="1156036"/>
            <a:ext cx="11862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2400" dirty="0"/>
          </a:p>
          <a:p>
            <a:endParaRPr lang="hu-HU" sz="2400" dirty="0"/>
          </a:p>
        </p:txBody>
      </p:sp>
      <p:sp>
        <p:nvSpPr>
          <p:cNvPr id="8" name="Téglalap 7"/>
          <p:cNvSpPr/>
          <p:nvPr/>
        </p:nvSpPr>
        <p:spPr>
          <a:xfrm>
            <a:off x="414779" y="398937"/>
            <a:ext cx="1171935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>
                <a:solidFill>
                  <a:srgbClr val="FFC000"/>
                </a:solidFill>
              </a:rPr>
              <a:t>ELŐNYÖK, HASZNOK</a:t>
            </a:r>
          </a:p>
          <a:p>
            <a:endParaRPr lang="hu-H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Úgy szállítjuk le az árut, hogy az többletértéket adjon a számokon kívül.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3200" dirty="0"/>
              <a:t>Boldogabb ügyfél, növekvő vállalkozás, több bevétel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3200" dirty="0"/>
              <a:t>A könyvvizsgálat </a:t>
            </a:r>
            <a:r>
              <a:rPr lang="hu-HU" sz="3200" dirty="0" smtClean="0"/>
              <a:t>újjászületése ?, </a:t>
            </a:r>
            <a:r>
              <a:rPr lang="hu-HU" sz="3200" dirty="0"/>
              <a:t>amiben az ügyfél értéket lát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3200" dirty="0"/>
              <a:t>Erős és hatékony könyvvizsgálat-vezetést fog igényelni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dirty="0"/>
          </a:p>
          <a:p>
            <a:r>
              <a:rPr lang="hu-HU" sz="3200" dirty="0"/>
              <a:t>A termék az AICPA (USA könyvvizsgáló intézet) új terméke, közeljövőben fogja nyilvánosságra hozni</a:t>
            </a:r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16312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359251"/>
            <a:ext cx="11582400" cy="5766913"/>
          </a:xfrm>
        </p:spPr>
        <p:txBody>
          <a:bodyPr/>
          <a:lstStyle/>
          <a:p>
            <a:pPr marL="0" indent="0">
              <a:buNone/>
            </a:pPr>
            <a:r>
              <a:rPr lang="hu-HU" sz="2800" b="1" dirty="0">
                <a:solidFill>
                  <a:srgbClr val="FFC000"/>
                </a:solidFill>
              </a:rPr>
              <a:t>KÖNYVVIZSGÁLAT A RÉGMÚLTBAN</a:t>
            </a:r>
          </a:p>
          <a:p>
            <a:r>
              <a:rPr lang="hu-HU" sz="2800" dirty="0"/>
              <a:t>Technológia: papír és ceruza</a:t>
            </a:r>
          </a:p>
          <a:p>
            <a:r>
              <a:rPr lang="hu-HU" sz="2800" dirty="0"/>
              <a:t>Tervezés: csak a szükséges információk gyűjtése</a:t>
            </a:r>
          </a:p>
          <a:p>
            <a:r>
              <a:rPr lang="hu-HU" sz="2800" dirty="0"/>
              <a:t>Mentalitás: gondolkodás az üzletről és az eredményről</a:t>
            </a:r>
          </a:p>
          <a:p>
            <a:r>
              <a:rPr lang="hu-HU" sz="2800" dirty="0"/>
              <a:t>Hatékonyság: csak az ügyfél számított, az idő </a:t>
            </a:r>
            <a:r>
              <a:rPr lang="hu-HU" sz="2800" dirty="0" smtClean="0"/>
              <a:t>nem</a:t>
            </a:r>
            <a:endParaRPr lang="hu-HU" sz="2800" dirty="0"/>
          </a:p>
          <a:p>
            <a:pPr marL="0" indent="0">
              <a:buNone/>
            </a:pPr>
            <a:r>
              <a:rPr lang="hu-HU" sz="2800" b="1" dirty="0">
                <a:solidFill>
                  <a:srgbClr val="FFC000"/>
                </a:solidFill>
              </a:rPr>
              <a:t>KÖNYVVIZSGÁLAT A KÖZELMÚLTBAN</a:t>
            </a:r>
            <a:endParaRPr lang="hu-HU" sz="2800" dirty="0">
              <a:solidFill>
                <a:srgbClr val="FFC000"/>
              </a:solidFill>
            </a:endParaRPr>
          </a:p>
          <a:p>
            <a:r>
              <a:rPr lang="hu-HU" sz="2800" dirty="0"/>
              <a:t>Technológia: elszaporodnak a </a:t>
            </a:r>
            <a:r>
              <a:rPr lang="hu-HU" sz="2800" dirty="0" smtClean="0"/>
              <a:t>számítógépek és a másológépek</a:t>
            </a:r>
            <a:endParaRPr lang="hu-HU" sz="2800" dirty="0"/>
          </a:p>
          <a:p>
            <a:r>
              <a:rPr lang="hu-HU" sz="2800" dirty="0"/>
              <a:t>Tervezés: Miért ne másoljuk át a </a:t>
            </a:r>
            <a:r>
              <a:rPr lang="hu-HU" sz="2800" dirty="0" smtClean="0"/>
              <a:t> </a:t>
            </a:r>
            <a:r>
              <a:rPr lang="hu-HU" sz="2800" dirty="0"/>
              <a:t>tavalyról?</a:t>
            </a:r>
          </a:p>
          <a:p>
            <a:r>
              <a:rPr lang="hu-HU" sz="2800" dirty="0"/>
              <a:t>Mentalitás: az üres helyek kitöltése</a:t>
            </a:r>
          </a:p>
          <a:p>
            <a:r>
              <a:rPr lang="hu-HU" sz="2800" dirty="0"/>
              <a:t>Hatékonyság: kiszámlázható órák, egyre kevesebb kapcsolat az ügyféllel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17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0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359251"/>
            <a:ext cx="11582400" cy="5766913"/>
          </a:xfrm>
        </p:spPr>
        <p:txBody>
          <a:bodyPr/>
          <a:lstStyle/>
          <a:p>
            <a:pPr marL="0" indent="0">
              <a:buNone/>
            </a:pPr>
            <a:r>
              <a:rPr lang="hu-HU" sz="2800" b="1" dirty="0">
                <a:solidFill>
                  <a:srgbClr val="FFC000"/>
                </a:solidFill>
              </a:rPr>
              <a:t>A KÖNYVVIZSGÁLAT JELENLEGI ÁLLAPOTA</a:t>
            </a:r>
            <a:endParaRPr lang="hu-HU" sz="2800" b="1" dirty="0"/>
          </a:p>
          <a:p>
            <a:r>
              <a:rPr lang="hu-HU" sz="2800" b="1" dirty="0"/>
              <a:t>Technológia:</a:t>
            </a:r>
            <a:r>
              <a:rPr lang="hu-HU" sz="2800" dirty="0"/>
              <a:t> minden sarkon számítógép</a:t>
            </a:r>
          </a:p>
          <a:p>
            <a:r>
              <a:rPr lang="hu-HU" sz="2800" b="1" dirty="0"/>
              <a:t>Tervezés: </a:t>
            </a:r>
            <a:r>
              <a:rPr lang="hu-HU" sz="2800" dirty="0"/>
              <a:t>az űrlapok szabvánnyá válásával az ellenőrzőlisták átveszik az előrelátó gondolkodás helyét</a:t>
            </a:r>
          </a:p>
          <a:p>
            <a:r>
              <a:rPr lang="hu-HU" sz="2800" b="1" dirty="0"/>
              <a:t>Mentalitás: </a:t>
            </a:r>
            <a:r>
              <a:rPr lang="hu-HU" sz="2800" dirty="0"/>
              <a:t>unalmas, gépesített, nincs szükség agyra</a:t>
            </a:r>
          </a:p>
          <a:p>
            <a:r>
              <a:rPr lang="hu-HU" sz="2800" b="1" dirty="0"/>
              <a:t>Hatékonyság:</a:t>
            </a:r>
            <a:r>
              <a:rPr lang="hu-HU" sz="2800" dirty="0"/>
              <a:t> a szövegezés váltja fel a beszélgetést, az ügyfélkapcsolatok </a:t>
            </a:r>
            <a:r>
              <a:rPr lang="hu-HU" sz="2800" dirty="0" smtClean="0"/>
              <a:t>helyett</a:t>
            </a:r>
            <a:endParaRPr lang="hu-HU" sz="2800" dirty="0"/>
          </a:p>
          <a:p>
            <a:pPr marL="0" lvl="0" indent="0">
              <a:buNone/>
            </a:pPr>
            <a:endParaRPr lang="hu-HU" sz="2800" b="1" dirty="0">
              <a:solidFill>
                <a:srgbClr val="FFC000"/>
              </a:solidFill>
            </a:endParaRPr>
          </a:p>
          <a:p>
            <a:pPr marL="0" lvl="0" indent="0">
              <a:buNone/>
            </a:pPr>
            <a:r>
              <a:rPr lang="hu-HU" sz="2800" b="1" dirty="0">
                <a:solidFill>
                  <a:srgbClr val="FFC000"/>
                </a:solidFill>
              </a:rPr>
              <a:t>Következmény</a:t>
            </a:r>
          </a:p>
          <a:p>
            <a:pPr lvl="0"/>
            <a:r>
              <a:rPr lang="hu-HU" sz="2800" dirty="0"/>
              <a:t>A technológiai befektetés megtérülése érdekel mindenkit.</a:t>
            </a:r>
          </a:p>
          <a:p>
            <a:pPr lvl="0"/>
            <a:r>
              <a:rPr lang="hu-HU" sz="2800" dirty="0"/>
              <a:t>Senki sem tudja, hogy mennyi volt az eredmény saját legutolsó könyvvizsgálatában.</a:t>
            </a:r>
          </a:p>
          <a:p>
            <a:pPr marL="0" indent="0">
              <a:buNone/>
            </a:pPr>
            <a:endParaRPr lang="hu-HU" sz="2800" dirty="0"/>
          </a:p>
          <a:p>
            <a:r>
              <a:rPr lang="hu-HU" sz="2800" dirty="0"/>
              <a:t> </a:t>
            </a:r>
          </a:p>
          <a:p>
            <a:endParaRPr lang="hu-HU" sz="2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18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6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6476" y="180140"/>
            <a:ext cx="11720660" cy="6268052"/>
          </a:xfrm>
        </p:spPr>
        <p:txBody>
          <a:bodyPr/>
          <a:lstStyle/>
          <a:p>
            <a:pPr marL="0" indent="0">
              <a:buNone/>
            </a:pPr>
            <a:r>
              <a:rPr lang="hu-HU" sz="2800" b="1" dirty="0">
                <a:solidFill>
                  <a:srgbClr val="FFC000"/>
                </a:solidFill>
              </a:rPr>
              <a:t>        A KÖNYVVIZSGÁLATOK JÖVŐBELI ÁLLAPOTA</a:t>
            </a:r>
          </a:p>
          <a:p>
            <a:pPr marL="0" indent="0">
              <a:buNone/>
            </a:pPr>
            <a:r>
              <a:rPr lang="hu-HU" sz="2800" dirty="0"/>
              <a:t>       (A könyvvizsgálat újjászületésének kora. Vagy mégsem?)</a:t>
            </a:r>
          </a:p>
          <a:p>
            <a:pPr marL="0" indent="0">
              <a:buNone/>
            </a:pPr>
            <a:endParaRPr lang="hu-HU" sz="1200" dirty="0"/>
          </a:p>
          <a:p>
            <a:pPr lvl="0"/>
            <a:r>
              <a:rPr lang="hu-HU" sz="2800" b="1" dirty="0"/>
              <a:t>Technológia: </a:t>
            </a:r>
            <a:r>
              <a:rPr lang="hu-HU" sz="2400" b="1" dirty="0"/>
              <a:t>f</a:t>
            </a:r>
            <a:r>
              <a:rPr lang="hu-HU" sz="2400" dirty="0"/>
              <a:t>elhőben vagyunk! Megjelenik a CAAT második értelmezése  az Audit </a:t>
            </a:r>
            <a:r>
              <a:rPr lang="hu-HU" sz="2400" dirty="0" err="1"/>
              <a:t>tools</a:t>
            </a:r>
            <a:r>
              <a:rPr lang="hu-HU" sz="2400" dirty="0"/>
              <a:t> mellett az Audit </a:t>
            </a:r>
            <a:r>
              <a:rPr lang="hu-HU" sz="2400" dirty="0" err="1"/>
              <a:t>techniques</a:t>
            </a:r>
            <a:r>
              <a:rPr lang="hu-HU" sz="2400" dirty="0"/>
              <a:t> is (tesztek, szimulációk, csalás vizsgálat, adatkinyerés)</a:t>
            </a:r>
          </a:p>
          <a:p>
            <a:pPr lvl="0"/>
            <a:r>
              <a:rPr lang="hu-HU" sz="2800" b="1" dirty="0"/>
              <a:t>Tervezés: </a:t>
            </a:r>
            <a:r>
              <a:rPr lang="hu-HU" sz="2400" dirty="0" smtClean="0"/>
              <a:t>az űrlapok helyett visszatérünk </a:t>
            </a:r>
            <a:r>
              <a:rPr lang="hu-HU" sz="2400" dirty="0"/>
              <a:t>papírhoz és ceruzához (</a:t>
            </a:r>
            <a:r>
              <a:rPr lang="hu-HU" sz="2400" dirty="0" smtClean="0"/>
              <a:t>virtuálisan) </a:t>
            </a:r>
            <a:endParaRPr lang="hu-HU" sz="2400" dirty="0"/>
          </a:p>
          <a:p>
            <a:pPr marL="0" lvl="0" indent="0">
              <a:buNone/>
            </a:pPr>
            <a:r>
              <a:rPr lang="hu-HU" sz="2800" dirty="0"/>
              <a:t>(</a:t>
            </a:r>
            <a:r>
              <a:rPr lang="hu-HU" sz="2400" dirty="0"/>
              <a:t>A kutatások azt mutatják, hogy az írás mint tevékenység javítja a memóriát és a célok elérését.)</a:t>
            </a:r>
          </a:p>
          <a:p>
            <a:pPr lvl="0"/>
            <a:r>
              <a:rPr lang="hu-HU" sz="2800" b="1" dirty="0"/>
              <a:t>Mentalitás: </a:t>
            </a:r>
            <a:r>
              <a:rPr lang="hu-HU" sz="2400" dirty="0"/>
              <a:t>a </a:t>
            </a:r>
            <a:r>
              <a:rPr lang="hu-HU" sz="2400" dirty="0" smtClean="0"/>
              <a:t>könyvvizsgálati módszertan </a:t>
            </a:r>
            <a:r>
              <a:rPr lang="hu-HU" sz="2400" dirty="0"/>
              <a:t>eredményeként kevesebb űrlap van, okosabb döntések és jobb eredmények születnek.</a:t>
            </a:r>
          </a:p>
          <a:p>
            <a:pPr marL="0" lvl="0" indent="0">
              <a:buNone/>
            </a:pPr>
            <a:r>
              <a:rPr lang="hu-HU" sz="2800" dirty="0"/>
              <a:t>Nem az informatika határozza meg a módszertant, hanem a módszertanomat építem az informatikai lehetőségekre.  </a:t>
            </a:r>
          </a:p>
          <a:p>
            <a:pPr lvl="0"/>
            <a:r>
              <a:rPr lang="hu-HU" sz="2800" dirty="0"/>
              <a:t>EZ TUDATVÁLTOZÁST kell, hogy jelentsen. </a:t>
            </a:r>
          </a:p>
          <a:p>
            <a:endParaRPr lang="hu-HU" sz="2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19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52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709" y="313532"/>
            <a:ext cx="10972800" cy="691484"/>
          </a:xfrm>
        </p:spPr>
        <p:txBody>
          <a:bodyPr/>
          <a:lstStyle/>
          <a:p>
            <a:r>
              <a:rPr lang="hu-HU" dirty="0"/>
              <a:t>Az online világ térhódítása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8710" y="569174"/>
            <a:ext cx="10972800" cy="5236478"/>
          </a:xfrm>
        </p:spPr>
        <p:txBody>
          <a:bodyPr/>
          <a:lstStyle/>
          <a:p>
            <a:endParaRPr lang="hu-HU" dirty="0"/>
          </a:p>
          <a:p>
            <a:endParaRPr lang="hu-HU" dirty="0"/>
          </a:p>
          <a:p>
            <a:r>
              <a:rPr lang="hu-HU" dirty="0"/>
              <a:t>Big </a:t>
            </a:r>
            <a:r>
              <a:rPr lang="hu-HU" dirty="0" err="1"/>
              <a:t>data</a:t>
            </a:r>
            <a:r>
              <a:rPr lang="hu-HU" dirty="0"/>
              <a:t> projekt</a:t>
            </a:r>
          </a:p>
          <a:p>
            <a:r>
              <a:rPr lang="hu-HU" dirty="0"/>
              <a:t>Felhő </a:t>
            </a:r>
          </a:p>
          <a:p>
            <a:r>
              <a:rPr lang="hu-HU" dirty="0" err="1"/>
              <a:t>Blockchain</a:t>
            </a:r>
            <a:r>
              <a:rPr lang="hu-HU" dirty="0"/>
              <a:t> </a:t>
            </a:r>
          </a:p>
          <a:p>
            <a:r>
              <a:rPr lang="hu-HU" dirty="0"/>
              <a:t>Adatbányászat </a:t>
            </a:r>
          </a:p>
          <a:p>
            <a:r>
              <a:rPr lang="hu-HU" dirty="0"/>
              <a:t>IV. Ipari forradalom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2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37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359251"/>
            <a:ext cx="11582400" cy="5766913"/>
          </a:xfrm>
        </p:spPr>
        <p:txBody>
          <a:bodyPr/>
          <a:lstStyle/>
          <a:p>
            <a:pPr marL="0" lvl="0" indent="0" algn="ctr">
              <a:buNone/>
            </a:pPr>
            <a:r>
              <a:rPr lang="hu-HU" sz="2800" b="1" dirty="0">
                <a:solidFill>
                  <a:srgbClr val="FFC000"/>
                </a:solidFill>
              </a:rPr>
              <a:t>MIT TEGYÜNK?</a:t>
            </a:r>
          </a:p>
          <a:p>
            <a:pPr marL="0" lvl="0" indent="0" algn="ctr">
              <a:buNone/>
            </a:pPr>
            <a:endParaRPr lang="hu-HU" sz="2800" b="1" dirty="0">
              <a:solidFill>
                <a:srgbClr val="FFC000"/>
              </a:solidFill>
            </a:endParaRPr>
          </a:p>
          <a:p>
            <a:pPr lvl="0"/>
            <a:r>
              <a:rPr lang="hu-HU" sz="2800" dirty="0"/>
              <a:t>Alkalmazzuk a technikát, használjuk mindarra, amiben segíthet.</a:t>
            </a:r>
          </a:p>
          <a:p>
            <a:pPr lvl="0"/>
            <a:r>
              <a:rPr lang="hu-HU" sz="2800" dirty="0"/>
              <a:t>Dobjuk félre a szabályalapú </a:t>
            </a:r>
            <a:r>
              <a:rPr lang="hu-HU" sz="2800" dirty="0" smtClean="0"/>
              <a:t>vezetést, helyette innovatív vezetés kell</a:t>
            </a:r>
            <a:endParaRPr lang="hu-HU" sz="2800" dirty="0"/>
          </a:p>
          <a:p>
            <a:pPr lvl="0"/>
            <a:r>
              <a:rPr lang="hu-HU" sz="2800" dirty="0"/>
              <a:t>Az űrlapok rendszerét cseréljük le oktatókra, akik megtanítják a könyvvizsgálat művészetét és tudományát.</a:t>
            </a:r>
          </a:p>
          <a:p>
            <a:pPr lvl="0"/>
            <a:r>
              <a:rPr lang="hu-HU" sz="2800" dirty="0"/>
              <a:t>Kapcsolattartás az </a:t>
            </a:r>
            <a:r>
              <a:rPr lang="hu-HU" sz="2800" dirty="0" smtClean="0"/>
              <a:t>ügyfelekkel, érezze, hogy ismerjük az </a:t>
            </a:r>
            <a:r>
              <a:rPr lang="hu-HU" sz="2800" dirty="0"/>
              <a:t>ágazatukat, üzletről beszélgetnek és </a:t>
            </a:r>
            <a:r>
              <a:rPr lang="hu-HU" sz="2800" dirty="0" smtClean="0"/>
              <a:t>ismerjük a  </a:t>
            </a:r>
            <a:r>
              <a:rPr lang="hu-HU" sz="2800" dirty="0"/>
              <a:t>céljaikat.</a:t>
            </a:r>
          </a:p>
          <a:p>
            <a:pPr marL="0" lvl="0" indent="0">
              <a:buNone/>
            </a:pPr>
            <a:r>
              <a:rPr lang="hu-HU" sz="2800" dirty="0" smtClean="0"/>
              <a:t>Tervezzük meg egyedileg, kikkel és hogyan fogunk </a:t>
            </a:r>
            <a:r>
              <a:rPr lang="hu-HU" sz="2800" dirty="0" err="1"/>
              <a:t>könyvvizsgálni</a:t>
            </a:r>
            <a:r>
              <a:rPr lang="hu-HU" sz="2800" dirty="0"/>
              <a:t> </a:t>
            </a:r>
            <a:r>
              <a:rPr lang="hu-HU" sz="2800" b="1" dirty="0"/>
              <a:t>ebben az évben, ennél a cégnél.</a:t>
            </a:r>
          </a:p>
          <a:p>
            <a:endParaRPr lang="hu-HU" sz="2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20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3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21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7866" y="1156036"/>
            <a:ext cx="11862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2400" dirty="0"/>
          </a:p>
          <a:p>
            <a:endParaRPr lang="hu-HU" sz="2400" dirty="0"/>
          </a:p>
        </p:txBody>
      </p:sp>
      <p:sp>
        <p:nvSpPr>
          <p:cNvPr id="8" name="Téglalap 7"/>
          <p:cNvSpPr/>
          <p:nvPr/>
        </p:nvSpPr>
        <p:spPr>
          <a:xfrm>
            <a:off x="391297" y="117474"/>
            <a:ext cx="11409405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solidFill>
                  <a:srgbClr val="FFC000"/>
                </a:solidFill>
              </a:rPr>
              <a:t>A technológia, a módszertan és a standardok egyaránt lehetővé teszik a fenti változásokat.</a:t>
            </a:r>
          </a:p>
          <a:p>
            <a:endParaRPr lang="hu-HU" sz="2800" dirty="0"/>
          </a:p>
          <a:p>
            <a:r>
              <a:rPr lang="hu-HU" sz="2800" b="1" i="1" dirty="0"/>
              <a:t>Mi kell ehhez?</a:t>
            </a:r>
          </a:p>
          <a:p>
            <a:r>
              <a:rPr lang="hu-HU" sz="2800" dirty="0"/>
              <a:t>Informatikai ismeretek, oktatás, de legfőbbképpen szemléletváltás.</a:t>
            </a:r>
          </a:p>
          <a:p>
            <a:endParaRPr lang="hu-HU" sz="2800" dirty="0"/>
          </a:p>
          <a:p>
            <a:r>
              <a:rPr lang="hu-HU" sz="2800" b="1" i="1" dirty="0"/>
              <a:t>Mit teszünk mi mindezért?</a:t>
            </a:r>
          </a:p>
          <a:p>
            <a:r>
              <a:rPr lang="hu-HU" sz="2800" dirty="0"/>
              <a:t>Változtatunk az oktatás rendszerén, nem a bemagolt szövegeket kérjük számon, hanem az összefüggések ismeretét, a gondolkodást.</a:t>
            </a:r>
          </a:p>
          <a:p>
            <a:endParaRPr lang="hu-HU" sz="2800" dirty="0"/>
          </a:p>
          <a:p>
            <a:r>
              <a:rPr lang="hu-HU" sz="2800" dirty="0"/>
              <a:t>A továbbképzésnél is beépítjük az informatikai alapokat és az arra épülő lehetőségeket .</a:t>
            </a:r>
          </a:p>
          <a:p>
            <a:endParaRPr lang="hu-HU" sz="2800" dirty="0"/>
          </a:p>
          <a:p>
            <a:r>
              <a:rPr lang="hu-HU" sz="2800" dirty="0"/>
              <a:t>ÖN DÖNT, hogy él-e ezekkel a lehetőségekkel.</a:t>
            </a:r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23448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1B91E4F-ACC4-49C9-9779-1D6BBCB9A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43" y="1830060"/>
            <a:ext cx="10972800" cy="1143000"/>
          </a:xfrm>
        </p:spPr>
        <p:txBody>
          <a:bodyPr/>
          <a:lstStyle/>
          <a:p>
            <a:r>
              <a:rPr lang="hu-HU" dirty="0"/>
              <a:t>KÖSZÖNÖM MEGTISZTELŐ FIGYELMÜKET!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="" xmlns:a16="http://schemas.microsoft.com/office/drawing/2014/main" id="{64D5F9BD-5656-4386-A49E-F18A1E6FEF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F7B02218-1993-437A-BC6B-D60ACC800E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A33A3E-23E0-439B-87EC-51381A262D99}" type="slidenum">
              <a:rPr lang="hu-HU" smtClean="0">
                <a:solidFill>
                  <a:srgbClr val="005A58"/>
                </a:solidFill>
              </a:rPr>
              <a:pPr/>
              <a:t>22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900F78E1-D99C-4A4A-BF5C-0925F5048FA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48B6B8-0459-46A5-AC6B-9A96092C696F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1880" y="150279"/>
            <a:ext cx="10972800" cy="485538"/>
          </a:xfrm>
        </p:spPr>
        <p:txBody>
          <a:bodyPr/>
          <a:lstStyle/>
          <a:p>
            <a:r>
              <a:rPr lang="hu-HU" dirty="0"/>
              <a:t>„</a:t>
            </a:r>
            <a:r>
              <a:rPr lang="hu-HU" u="sng" dirty="0"/>
              <a:t>Big </a:t>
            </a:r>
            <a:r>
              <a:rPr lang="hu-HU" u="sng" dirty="0" err="1"/>
              <a:t>data</a:t>
            </a:r>
            <a:r>
              <a:rPr lang="hu-HU" u="sng" dirty="0"/>
              <a:t>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7233" y="788626"/>
            <a:ext cx="11054553" cy="5450661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  <a:p>
            <a:r>
              <a:rPr lang="hu-HU" dirty="0"/>
              <a:t>Nem egy konkrét technológia, hanem egy rég bevált és egy új technológia szintézise. </a:t>
            </a:r>
          </a:p>
          <a:p>
            <a:r>
              <a:rPr lang="hu-HU" dirty="0"/>
              <a:t>Hatalmas mennyiségű, változatos adat elfogadható idő alatti (gyors) feldolgozását és valós idejű kezelését képes biztosítani. </a:t>
            </a:r>
          </a:p>
          <a:p>
            <a:r>
              <a:rPr lang="hu-HU" dirty="0"/>
              <a:t>3 V (</a:t>
            </a:r>
            <a:r>
              <a:rPr lang="hu-HU" dirty="0" err="1"/>
              <a:t>Volume</a:t>
            </a:r>
            <a:r>
              <a:rPr lang="hu-HU" dirty="0"/>
              <a:t>, </a:t>
            </a:r>
            <a:r>
              <a:rPr lang="hu-HU" dirty="0" err="1"/>
              <a:t>Velocity</a:t>
            </a:r>
            <a:r>
              <a:rPr lang="hu-HU" dirty="0"/>
              <a:t> és </a:t>
            </a:r>
            <a:r>
              <a:rPr lang="hu-HU" dirty="0" err="1"/>
              <a:t>Variety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smtClean="0"/>
              <a:t>(Nagyon </a:t>
            </a:r>
            <a:r>
              <a:rPr lang="hu-HU" dirty="0" smtClean="0"/>
              <a:t>nagy adatmennyiség, nagyon gyors feldolgozás, nagyon </a:t>
            </a:r>
            <a:r>
              <a:rPr lang="hu-HU" smtClean="0"/>
              <a:t>változatos adatok)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3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48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>
            <a:extLst>
              <a:ext uri="{FF2B5EF4-FFF2-40B4-BE49-F238E27FC236}">
                <a16:creationId xmlns="" xmlns:a16="http://schemas.microsoft.com/office/drawing/2014/main" id="{CE6838C2-F870-474D-8238-AD46701B3A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CE8FE6-846F-4BA2-A286-1141D1E5E188}" type="slidenum">
              <a:rPr lang="hu-HU" smtClean="0">
                <a:solidFill>
                  <a:srgbClr val="005A58"/>
                </a:solidFill>
              </a:rPr>
              <a:pPr/>
              <a:t>4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5DFAFF65-5D0E-452E-B3AD-A3D6CA78D61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33E6C10-21F5-405B-849F-F917396BB728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="" xmlns:a16="http://schemas.microsoft.com/office/drawing/2014/main" id="{EA3AD8B7-9F76-419A-AF24-F3D58AD4A07E}"/>
              </a:ext>
            </a:extLst>
          </p:cNvPr>
          <p:cNvSpPr txBox="1">
            <a:spLocks/>
          </p:cNvSpPr>
          <p:nvPr/>
        </p:nvSpPr>
        <p:spPr>
          <a:xfrm>
            <a:off x="502709" y="314974"/>
            <a:ext cx="10972800" cy="52528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u-HU" kern="0" dirty="0" smtClean="0"/>
              <a:t>Big </a:t>
            </a:r>
            <a:r>
              <a:rPr lang="hu-HU" kern="0" dirty="0" err="1" smtClean="0"/>
              <a:t>data</a:t>
            </a:r>
            <a:endParaRPr lang="hu-HU" kern="0" dirty="0"/>
          </a:p>
        </p:txBody>
      </p:sp>
      <p:sp>
        <p:nvSpPr>
          <p:cNvPr id="6" name="Téglalap 5">
            <a:extLst>
              <a:ext uri="{FF2B5EF4-FFF2-40B4-BE49-F238E27FC236}">
                <a16:creationId xmlns="" xmlns:a16="http://schemas.microsoft.com/office/drawing/2014/main" id="{0B1C52EC-C29E-4E7C-AACB-0AB2E75E3410}"/>
              </a:ext>
            </a:extLst>
          </p:cNvPr>
          <p:cNvSpPr/>
          <p:nvPr/>
        </p:nvSpPr>
        <p:spPr>
          <a:xfrm>
            <a:off x="609121" y="1831058"/>
            <a:ext cx="115828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Informatikai szolgáltatás ma már elképzelhetetlen a felhők, virtuális szerverek bérlése nélkül.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Nagy lehetőség mind gazdasági, mind az emberek életminőségének javítása szempontjából, de hatalmas veszélyt is jelent.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Kapcsolatrendszerekre épül, főleg az emberi kapcsolatokra (A Facebook, a </a:t>
            </a:r>
            <a:r>
              <a:rPr lang="hu-HU" sz="3200" dirty="0" err="1"/>
              <a:t>Waze</a:t>
            </a:r>
            <a:r>
              <a:rPr lang="hu-HU" sz="3200" dirty="0"/>
              <a:t> és az Amazon mind figyeli, elemzi a szokásokat, és személyre szabott ajánlatokat tesz.)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A pénzvilág és az egészségügy már nem működik </a:t>
            </a:r>
            <a:r>
              <a:rPr lang="hu-HU" sz="3200" dirty="0" err="1"/>
              <a:t>nélküle</a:t>
            </a:r>
            <a:r>
              <a:rPr lang="hu-HU" sz="3200" dirty="0"/>
              <a:t>.</a:t>
            </a:r>
          </a:p>
        </p:txBody>
      </p:sp>
      <p:pic>
        <p:nvPicPr>
          <p:cNvPr id="7" name="Picture 4" descr="https://upload.wikimedia.org/wikipedia/commons/thumb/b/b5/Cloud_computing.svg/220px-Cloud_computing.svg.png">
            <a:extLst>
              <a:ext uri="{FF2B5EF4-FFF2-40B4-BE49-F238E27FC236}">
                <a16:creationId xmlns="" xmlns:a16="http://schemas.microsoft.com/office/drawing/2014/main" id="{5BA0AC33-4E91-4EC6-AF1C-43616F2B2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29" y="-160543"/>
            <a:ext cx="4105275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51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709" y="314974"/>
            <a:ext cx="10972800" cy="525285"/>
          </a:xfrm>
        </p:spPr>
        <p:txBody>
          <a:bodyPr/>
          <a:lstStyle/>
          <a:p>
            <a:r>
              <a:rPr lang="hu-HU" dirty="0" err="1"/>
              <a:t>Blockchain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9185" y="527222"/>
            <a:ext cx="11952815" cy="5598942"/>
          </a:xfrm>
        </p:spPr>
        <p:txBody>
          <a:bodyPr/>
          <a:lstStyle/>
          <a:p>
            <a:endParaRPr lang="hu-HU" dirty="0"/>
          </a:p>
          <a:p>
            <a:r>
              <a:rPr lang="hu-HU" dirty="0"/>
              <a:t>Egy algoritmus és a hozzá tartozó elosztott adatstruktúra, amivel egymással kapcsolatban lévő emberek elektronikus pénzt tudnak kezelni, bárminemű központosított adminisztráció nélkül.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5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  <p:pic>
        <p:nvPicPr>
          <p:cNvPr id="8" name="Kép 7"/>
          <p:cNvPicPr/>
          <p:nvPr/>
        </p:nvPicPr>
        <p:blipFill>
          <a:blip r:embed="rId2"/>
          <a:stretch>
            <a:fillRect/>
          </a:stretch>
        </p:blipFill>
        <p:spPr>
          <a:xfrm>
            <a:off x="2352041" y="3046321"/>
            <a:ext cx="5760720" cy="1325245"/>
          </a:xfrm>
          <a:prstGeom prst="rect">
            <a:avLst/>
          </a:prstGeom>
        </p:spPr>
      </p:pic>
      <p:sp>
        <p:nvSpPr>
          <p:cNvPr id="9" name="Tartalom helye 2">
            <a:extLst>
              <a:ext uri="{FF2B5EF4-FFF2-40B4-BE49-F238E27FC236}">
                <a16:creationId xmlns="" xmlns:a16="http://schemas.microsoft.com/office/drawing/2014/main" id="{55930CD0-6AF1-4942-97EC-425782FA0DA3}"/>
              </a:ext>
            </a:extLst>
          </p:cNvPr>
          <p:cNvSpPr txBox="1">
            <a:spLocks/>
          </p:cNvSpPr>
          <p:nvPr/>
        </p:nvSpPr>
        <p:spPr bwMode="auto">
          <a:xfrm>
            <a:off x="502709" y="4058529"/>
            <a:ext cx="11952815" cy="559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hu-HU" kern="0" dirty="0"/>
          </a:p>
          <a:p>
            <a:r>
              <a:rPr lang="hu-HU" kern="0" dirty="0"/>
              <a:t>Egy fájl a számítógépen, amely adatok blokkjait tartalmazza. Ezen blokkok olyanok, mint a könyvoldalak, ahol minden blokk az előző blokkot is jelöli egy </a:t>
            </a:r>
            <a:r>
              <a:rPr lang="hu-HU" kern="0" dirty="0" err="1"/>
              <a:t>krypto</a:t>
            </a:r>
            <a:r>
              <a:rPr lang="hu-HU" kern="0" dirty="0"/>
              <a:t> ujjlenyomattal (</a:t>
            </a:r>
            <a:r>
              <a:rPr lang="hu-HU" kern="0" dirty="0" err="1"/>
              <a:t>hash</a:t>
            </a:r>
            <a:r>
              <a:rPr lang="hu-HU" kern="0" dirty="0"/>
              <a:t>).</a:t>
            </a:r>
          </a:p>
          <a:p>
            <a:endParaRPr lang="hu-HU" kern="0" dirty="0"/>
          </a:p>
          <a:p>
            <a:endParaRPr lang="hu-HU" kern="0" dirty="0"/>
          </a:p>
        </p:txBody>
      </p:sp>
    </p:spTree>
    <p:extLst>
      <p:ext uri="{BB962C8B-B14F-4D97-AF65-F5344CB8AC3E}">
        <p14:creationId xmlns:p14="http://schemas.microsoft.com/office/powerpoint/2010/main" val="419611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359251"/>
            <a:ext cx="11582400" cy="5766913"/>
          </a:xfrm>
        </p:spPr>
        <p:txBody>
          <a:bodyPr/>
          <a:lstStyle/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pPr marL="0" indent="0">
              <a:buNone/>
            </a:pPr>
            <a:endParaRPr lang="hu-HU" sz="2800" dirty="0"/>
          </a:p>
          <a:p>
            <a:r>
              <a:rPr lang="hu-HU" dirty="0"/>
              <a:t>Kifejlesztésénél a fő motiváció az volt, hogy létrejöjjön egy központi (állami) ellenőrzés nélküli fizetési rendszer. Ez az innováció számos információtechnológiai újítást hozott, és sok új felhasználási területe is lehet. Pl.: banki rendszerek, virtuális pénz (</a:t>
            </a:r>
            <a:r>
              <a:rPr lang="hu-HU" dirty="0" err="1"/>
              <a:t>bitcoin</a:t>
            </a:r>
            <a:r>
              <a:rPr lang="hu-HU" dirty="0"/>
              <a:t>), nagy logisztikai rendszerek.</a:t>
            </a:r>
          </a:p>
          <a:p>
            <a:r>
              <a:rPr lang="hu-HU" dirty="0"/>
              <a:t>A rendszer önmagát hitelesíti</a:t>
            </a:r>
            <a:r>
              <a:rPr lang="hu-HU" sz="2800" dirty="0"/>
              <a:t>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6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  <p:pic>
        <p:nvPicPr>
          <p:cNvPr id="9" name="Kép 8"/>
          <p:cNvPicPr/>
          <p:nvPr/>
        </p:nvPicPr>
        <p:blipFill>
          <a:blip r:embed="rId2"/>
          <a:stretch>
            <a:fillRect/>
          </a:stretch>
        </p:blipFill>
        <p:spPr>
          <a:xfrm>
            <a:off x="2828461" y="892774"/>
            <a:ext cx="5760720" cy="2402840"/>
          </a:xfrm>
          <a:prstGeom prst="rect">
            <a:avLst/>
          </a:prstGeom>
        </p:spPr>
      </p:pic>
      <p:sp>
        <p:nvSpPr>
          <p:cNvPr id="8" name="Cím 1">
            <a:extLst>
              <a:ext uri="{FF2B5EF4-FFF2-40B4-BE49-F238E27FC236}">
                <a16:creationId xmlns="" xmlns:a16="http://schemas.microsoft.com/office/drawing/2014/main" id="{F0CF0B12-4921-4916-A232-FD22B6F135FA}"/>
              </a:ext>
            </a:extLst>
          </p:cNvPr>
          <p:cNvSpPr txBox="1">
            <a:spLocks/>
          </p:cNvSpPr>
          <p:nvPr/>
        </p:nvSpPr>
        <p:spPr bwMode="auto">
          <a:xfrm>
            <a:off x="502709" y="117474"/>
            <a:ext cx="10972800" cy="52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u-HU" kern="0" dirty="0" err="1"/>
              <a:t>Blockchain</a:t>
            </a:r>
            <a:endParaRPr lang="hu-HU" kern="0" dirty="0"/>
          </a:p>
        </p:txBody>
      </p:sp>
    </p:spTree>
    <p:extLst>
      <p:ext uri="{BB962C8B-B14F-4D97-AF65-F5344CB8AC3E}">
        <p14:creationId xmlns:p14="http://schemas.microsoft.com/office/powerpoint/2010/main" val="344163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709" y="313532"/>
            <a:ext cx="10972800" cy="534965"/>
          </a:xfrm>
        </p:spPr>
        <p:txBody>
          <a:bodyPr/>
          <a:lstStyle/>
          <a:p>
            <a:r>
              <a:rPr lang="hu-HU" dirty="0"/>
              <a:t>Adatbányászat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669919"/>
            <a:ext cx="11582400" cy="5766913"/>
          </a:xfrm>
        </p:spPr>
        <p:txBody>
          <a:bodyPr/>
          <a:lstStyle/>
          <a:p>
            <a:endParaRPr lang="hu-HU" dirty="0"/>
          </a:p>
          <a:p>
            <a:r>
              <a:rPr lang="hu-HU" dirty="0"/>
              <a:t>Az a folyamat, amelynek eredményeképpen egy terjedelmes adathalmazból matematikai algoritmusok segítségével automatikus rendszerek tervezéséhez vagy döntések meghozatalához felhasználható információk nyerhetők ki. </a:t>
            </a:r>
          </a:p>
          <a:p>
            <a:r>
              <a:rPr lang="hu-HU" dirty="0"/>
              <a:t>A könyvvizsgálat mintavételre, adatelemzésre alkalmazza a technológiát.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Az </a:t>
            </a:r>
            <a:r>
              <a:rPr lang="hu-HU" dirty="0" smtClean="0"/>
              <a:t>online világból következő</a:t>
            </a:r>
            <a:r>
              <a:rPr lang="hu-HU" dirty="0" smtClean="0"/>
              <a:t> </a:t>
            </a:r>
            <a:r>
              <a:rPr lang="hu-HU" dirty="0"/>
              <a:t>módszereknek köszönhetően olyan piacok is megnyílhatnak, amik ma még nem is léteznek.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7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4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6222" y="1032"/>
            <a:ext cx="11582400" cy="5766913"/>
          </a:xfrm>
        </p:spPr>
        <p:txBody>
          <a:bodyPr/>
          <a:lstStyle/>
          <a:p>
            <a:r>
              <a:rPr lang="hu-HU" dirty="0"/>
              <a:t>Naponta 100 féle új munkakör keletkezik a világon, jelentős részük a szolgáltatási szektorban.</a:t>
            </a:r>
          </a:p>
          <a:p>
            <a:r>
              <a:rPr lang="hu-HU" dirty="0"/>
              <a:t>7,5-8 milliárd ember él a földön, csak 2016-ban 1,6 milliárd okos telefont adtak el.</a:t>
            </a:r>
          </a:p>
          <a:p>
            <a:r>
              <a:rPr lang="hu-HU" dirty="0"/>
              <a:t>2020-ra 1,7 millió MB adat keletkezik minden másodpercben, mindez 25 milliárd elektronikus egységen 2 trillió pénzügyi tranzakciót bonyolít le (Bill </a:t>
            </a:r>
            <a:r>
              <a:rPr lang="hu-HU" dirty="0" err="1"/>
              <a:t>Gates</a:t>
            </a:r>
            <a:r>
              <a:rPr lang="hu-HU" dirty="0"/>
              <a:t> 1981-ben azt mondta, hogy 640 </a:t>
            </a:r>
            <a:r>
              <a:rPr lang="hu-HU" dirty="0" err="1"/>
              <a:t>Kb</a:t>
            </a:r>
            <a:r>
              <a:rPr lang="hu-HU" dirty="0"/>
              <a:t> elég mindenkinek.)</a:t>
            </a:r>
          </a:p>
          <a:p>
            <a:r>
              <a:rPr lang="hu-HU" dirty="0"/>
              <a:t>2018-ban 8,6 </a:t>
            </a:r>
            <a:r>
              <a:rPr lang="hu-HU" dirty="0" err="1"/>
              <a:t>Zettabyte</a:t>
            </a:r>
            <a:r>
              <a:rPr lang="hu-HU" dirty="0"/>
              <a:t> (ZB) lesz az online forgalom (1 ZB = több, mint 1 trillió GB)</a:t>
            </a:r>
          </a:p>
          <a:p>
            <a:r>
              <a:rPr lang="hu-HU" dirty="0"/>
              <a:t>Mi kell mindezek alkalmazásához? Tanulni! Tanulni! Tanulni! Mindig egy fokkal előrébb lenni a konkurenciánál.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8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05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0"/>
            <a:ext cx="10972800" cy="5766913"/>
          </a:xfrm>
        </p:spPr>
        <p:txBody>
          <a:bodyPr/>
          <a:lstStyle/>
          <a:p>
            <a:endParaRPr lang="hu-HU" sz="2800" b="1" dirty="0"/>
          </a:p>
          <a:p>
            <a:pPr marL="0" indent="0" algn="ctr">
              <a:buNone/>
            </a:pPr>
            <a:r>
              <a:rPr lang="hu-HU" sz="2800" b="1" dirty="0">
                <a:solidFill>
                  <a:srgbClr val="FFC000"/>
                </a:solidFill>
              </a:rPr>
              <a:t>MIT JELENT A VALÓS IDEJŰ GAZDASÁG?</a:t>
            </a:r>
          </a:p>
          <a:p>
            <a:pPr marL="0" indent="0" algn="ctr">
              <a:buNone/>
            </a:pPr>
            <a:endParaRPr lang="hu-HU" sz="2800" dirty="0">
              <a:solidFill>
                <a:srgbClr val="FFC000"/>
              </a:solidFill>
            </a:endParaRPr>
          </a:p>
          <a:p>
            <a:pPr lvl="0"/>
            <a:r>
              <a:rPr lang="hu-HU" dirty="0"/>
              <a:t>Valós idejű rendszerekkel támogatott </a:t>
            </a:r>
            <a:endParaRPr lang="hu-HU" dirty="0"/>
          </a:p>
          <a:p>
            <a:pPr lvl="0"/>
            <a:r>
              <a:rPr lang="hu-HU" dirty="0" smtClean="0"/>
              <a:t>Közel </a:t>
            </a:r>
            <a:r>
              <a:rPr lang="hu-HU" dirty="0"/>
              <a:t>folyamatos alapon monitorozott </a:t>
            </a:r>
          </a:p>
          <a:p>
            <a:pPr lvl="0"/>
            <a:r>
              <a:rPr lang="hu-HU" dirty="0"/>
              <a:t>Erősen időfüggő folyamatok </a:t>
            </a:r>
          </a:p>
          <a:p>
            <a:pPr lvl="0"/>
            <a:r>
              <a:rPr lang="hu-HU" dirty="0"/>
              <a:t>Folyamatok, ahol az időben meghozott döntések versenyelőnyt jelentenek</a:t>
            </a:r>
          </a:p>
          <a:p>
            <a:pPr lvl="0"/>
            <a:r>
              <a:rPr lang="hu-HU" dirty="0"/>
              <a:t>Könyvelés is valós időben történik </a:t>
            </a:r>
            <a:r>
              <a:rPr lang="hu-HU" dirty="0" smtClean="0"/>
              <a:t>( a folyamat része)</a:t>
            </a:r>
            <a:endParaRPr lang="hu-HU" dirty="0"/>
          </a:p>
          <a:p>
            <a:pPr marL="0" lvl="0" indent="0">
              <a:buNone/>
            </a:pPr>
            <a:r>
              <a:rPr lang="hu-HU" dirty="0"/>
              <a:t>→ Kell valós idejű könyvvizsgálat is </a:t>
            </a:r>
          </a:p>
          <a:p>
            <a:endParaRPr lang="hu-HU" sz="2800" dirty="0"/>
          </a:p>
          <a:p>
            <a:endParaRPr lang="hu-HU" sz="2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FD688-73C9-47F9-ADBD-483D6D082E75}" type="slidenum">
              <a:rPr lang="hu-HU" smtClean="0">
                <a:solidFill>
                  <a:srgbClr val="005A58"/>
                </a:solidFill>
              </a:rPr>
              <a:pPr/>
              <a:t>9</a:t>
            </a:fld>
            <a:endParaRPr lang="hu-HU">
              <a:solidFill>
                <a:srgbClr val="005A58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6A710F-0EA5-49D2-B7E1-B2DE5F1D68E3}" type="datetime1">
              <a:rPr lang="en-US" smtClean="0">
                <a:solidFill>
                  <a:srgbClr val="005A58"/>
                </a:solidFill>
              </a:rPr>
              <a:pPr/>
              <a:t>1/17/2018</a:t>
            </a:fld>
            <a:endParaRPr lang="hu-HU">
              <a:solidFill>
                <a:srgbClr val="005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57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kvk_hun">
  <a:themeElements>
    <a:clrScheme name="mkvk 14">
      <a:dk1>
        <a:srgbClr val="005A58"/>
      </a:dk1>
      <a:lt1>
        <a:srgbClr val="FFFFFF"/>
      </a:lt1>
      <a:dk2>
        <a:srgbClr val="004F45"/>
      </a:dk2>
      <a:lt2>
        <a:srgbClr val="FF9900"/>
      </a:lt2>
      <a:accent1>
        <a:srgbClr val="006462"/>
      </a:accent1>
      <a:accent2>
        <a:srgbClr val="6D6FC7"/>
      </a:accent2>
      <a:accent3>
        <a:srgbClr val="AAB2B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mkv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kv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v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3">
        <a:dk1>
          <a:srgbClr val="005A58"/>
        </a:dk1>
        <a:lt1>
          <a:srgbClr val="FFFFFF"/>
        </a:lt1>
        <a:dk2>
          <a:srgbClr val="004F45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B2B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4">
        <a:dk1>
          <a:srgbClr val="005A58"/>
        </a:dk1>
        <a:lt1>
          <a:srgbClr val="FFFFFF"/>
        </a:lt1>
        <a:dk2>
          <a:srgbClr val="004F45"/>
        </a:dk2>
        <a:lt2>
          <a:srgbClr val="FF9900"/>
        </a:lt2>
        <a:accent1>
          <a:srgbClr val="006462"/>
        </a:accent1>
        <a:accent2>
          <a:srgbClr val="6D6FC7"/>
        </a:accent2>
        <a:accent3>
          <a:srgbClr val="AAB2B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vk 15">
        <a:dk1>
          <a:srgbClr val="005A58"/>
        </a:dk1>
        <a:lt1>
          <a:srgbClr val="FFFFFF"/>
        </a:lt1>
        <a:dk2>
          <a:srgbClr val="004F45"/>
        </a:dk2>
        <a:lt2>
          <a:srgbClr val="FFCC00"/>
        </a:lt2>
        <a:accent1>
          <a:srgbClr val="006462"/>
        </a:accent1>
        <a:accent2>
          <a:srgbClr val="6D6FC7"/>
        </a:accent2>
        <a:accent3>
          <a:srgbClr val="AAB2B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1330</Words>
  <Application>Microsoft Office PowerPoint</Application>
  <PresentationFormat>Szélesvásznú</PresentationFormat>
  <Paragraphs>213</Paragraphs>
  <Slides>22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mkvk_hun</vt:lpstr>
      <vt:lpstr> Várható változások a könyvvizsgálati informatika területén.  Javaslat a kamara IT oktatási programjára. </vt:lpstr>
      <vt:lpstr>Az online világ térhódítása </vt:lpstr>
      <vt:lpstr>„Big data”</vt:lpstr>
      <vt:lpstr>PowerPoint bemutató</vt:lpstr>
      <vt:lpstr>Blockchain</vt:lpstr>
      <vt:lpstr>PowerPoint bemutató</vt:lpstr>
      <vt:lpstr>Adatbányászat</vt:lpstr>
      <vt:lpstr>PowerPoint bemutató</vt:lpstr>
      <vt:lpstr>PowerPoint bemutató</vt:lpstr>
      <vt:lpstr>Lehetséges könyvvizsgálói dilemmák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MEGTISZTELŐ FIGYELMÜKET!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Várható változások a könyvvizsgálati informatika területén, javaslat a kamara IT oktatási programjára</dc:title>
  <dc:creator>Wessely Vilmos</dc:creator>
  <cp:lastModifiedBy>Wessely Vilmos</cp:lastModifiedBy>
  <cp:revision>41</cp:revision>
  <dcterms:created xsi:type="dcterms:W3CDTF">2018-01-13T09:42:48Z</dcterms:created>
  <dcterms:modified xsi:type="dcterms:W3CDTF">2018-01-17T20:22:27Z</dcterms:modified>
</cp:coreProperties>
</file>