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9" r:id="rId2"/>
    <p:sldId id="313" r:id="rId3"/>
    <p:sldId id="323" r:id="rId4"/>
    <p:sldId id="314" r:id="rId5"/>
    <p:sldId id="316" r:id="rId6"/>
    <p:sldId id="315" r:id="rId7"/>
    <p:sldId id="317" r:id="rId8"/>
    <p:sldId id="318" r:id="rId9"/>
    <p:sldId id="319" r:id="rId10"/>
    <p:sldId id="324" r:id="rId11"/>
    <p:sldId id="322" r:id="rId12"/>
    <p:sldId id="320" r:id="rId13"/>
    <p:sldId id="287" r:id="rId14"/>
  </p:sldIdLst>
  <p:sldSz cx="9144000" cy="6858000" type="screen4x3"/>
  <p:notesSz cx="9926638" cy="6797675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4A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4A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4A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4A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4A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00004A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00004A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00004A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00004A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lvira" initials="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6600"/>
    <a:srgbClr val="CC99FF"/>
    <a:srgbClr val="660033"/>
    <a:srgbClr val="00005E"/>
    <a:srgbClr val="1282AA"/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70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1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58A19D97-F6B3-4F19-A090-ED5B71D7E1B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82963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053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</a:defRPr>
            </a:lvl1pPr>
          </a:lstStyle>
          <a:p>
            <a:fld id="{F1AC08FA-F277-48A2-8584-D65EC92CC60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579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3D84A4-3341-4520-8ACE-CD18069290C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FEE243-0B16-470A-AD2C-A19C5A4557BF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27E0A-531E-4F80-83EB-FE558D5CCD89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F1E9D-2CCC-491A-B49C-7DC4294FEF5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96E15-4714-4C78-8DE1-C8A3BF63F3B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38645-355C-401C-B240-E015F9F3BD6E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8338C-FA8C-4829-BF2D-2447C03DCCD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5266C3-38D8-4C49-B1D4-BDE21D524F46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6BAD9-1103-499D-A64C-87964740E644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7D625-2C74-4410-8F37-40BDFDAAE161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1C052-03A7-4A45-9080-6DA240FBCB5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2E13C6-70CC-48CB-9D9A-7D807301B9D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5BBE81-6E07-4A8E-8CF0-E2A850B6D6CC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fld id="{A40BEAB4-9891-4FF0-A8F1-38492F8E18F3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kvkok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23838"/>
            <a:ext cx="8397875" cy="1143000"/>
          </a:xfrm>
        </p:spPr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hu-HU" altLang="hu-HU" sz="4000" b="1" i="1" dirty="0" smtClean="0">
                <a:solidFill>
                  <a:srgbClr val="00005E"/>
                </a:solidFill>
              </a:rPr>
              <a:t>Az MKVK OK bemutatása</a:t>
            </a:r>
          </a:p>
          <a:p>
            <a:pPr algn="ctr" eaLnBrk="1" hangingPunct="1">
              <a:buFontTx/>
              <a:buNone/>
            </a:pPr>
            <a:endParaRPr lang="hu-HU" altLang="hu-HU" sz="4000" b="1" i="1" dirty="0" smtClean="0">
              <a:solidFill>
                <a:srgbClr val="00005E"/>
              </a:solidFill>
            </a:endParaRPr>
          </a:p>
          <a:p>
            <a:pPr algn="ctr" eaLnBrk="1" hangingPunct="1">
              <a:buFontTx/>
              <a:buNone/>
            </a:pPr>
            <a:r>
              <a:rPr lang="hu-HU" altLang="hu-HU" sz="4000" b="1" i="1" dirty="0" smtClean="0">
                <a:solidFill>
                  <a:srgbClr val="00005E"/>
                </a:solidFill>
              </a:rPr>
              <a:t>Kreditpontokkal kapcsolatos tájékoztatás</a:t>
            </a:r>
          </a:p>
          <a:p>
            <a:pPr algn="ctr" eaLnBrk="1" hangingPunct="1">
              <a:buFontTx/>
              <a:buNone/>
            </a:pPr>
            <a:endParaRPr lang="hu-HU" altLang="hu-HU" sz="2800" dirty="0" smtClean="0">
              <a:solidFill>
                <a:srgbClr val="00005E"/>
              </a:solidFill>
            </a:endParaRPr>
          </a:p>
          <a:p>
            <a:pPr algn="ctr" eaLnBrk="1" hangingPunct="1">
              <a:buFontTx/>
              <a:buNone/>
            </a:pPr>
            <a:r>
              <a:rPr lang="hu-HU" altLang="hu-HU" sz="1600" dirty="0" smtClean="0">
                <a:solidFill>
                  <a:srgbClr val="00005E"/>
                </a:solidFill>
              </a:rPr>
              <a:t>Dr. Lakrovits Elvíra</a:t>
            </a:r>
          </a:p>
          <a:p>
            <a:pPr algn="ctr" eaLnBrk="1" hangingPunct="1">
              <a:buFontTx/>
              <a:buNone/>
            </a:pPr>
            <a:r>
              <a:rPr lang="hu-HU" altLang="hu-HU" sz="1600" dirty="0" smtClean="0">
                <a:solidFill>
                  <a:srgbClr val="00005E"/>
                </a:solidFill>
                <a:latin typeface="Arial Black" pitchFamily="34" charset="0"/>
              </a:rPr>
              <a:t>Budapest</a:t>
            </a:r>
          </a:p>
          <a:p>
            <a:pPr algn="ctr" eaLnBrk="1" hangingPunct="1">
              <a:buFontTx/>
              <a:buNone/>
            </a:pPr>
            <a:r>
              <a:rPr lang="hu-HU" altLang="hu-HU" sz="1600" b="1" i="1" dirty="0" smtClean="0">
                <a:solidFill>
                  <a:srgbClr val="00005E"/>
                </a:solidFill>
              </a:rPr>
              <a:t>2013. november 13.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w"/>
            </a:pPr>
            <a:endParaRPr lang="hu-HU" altLang="hu-HU"/>
          </a:p>
        </p:txBody>
      </p:sp>
      <p:sp>
        <p:nvSpPr>
          <p:cNvPr id="4101" name="Rectangle 9"/>
          <p:cNvSpPr>
            <a:spLocks noChangeArrowheads="1"/>
          </p:cNvSpPr>
          <p:nvPr/>
        </p:nvSpPr>
        <p:spPr bwMode="auto">
          <a:xfrm>
            <a:off x="-180975" y="-5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u-HU" altLang="hu-HU"/>
          </a:p>
        </p:txBody>
      </p:sp>
      <p:pic>
        <p:nvPicPr>
          <p:cNvPr id="4102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50800"/>
            <a:ext cx="87122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71450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34715" y="1628800"/>
            <a:ext cx="8229600" cy="4525963"/>
          </a:xfrm>
        </p:spPr>
        <p:txBody>
          <a:bodyPr/>
          <a:lstStyle/>
          <a:p>
            <a:endParaRPr lang="hu-HU" sz="2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sz="2600" b="1" dirty="0" smtClean="0">
                <a:solidFill>
                  <a:srgbClr val="002060"/>
                </a:solidFill>
              </a:rPr>
              <a:t>Bejelentési </a:t>
            </a:r>
            <a:r>
              <a:rPr lang="hu-HU" sz="2600" b="1" dirty="0" smtClean="0">
                <a:solidFill>
                  <a:srgbClr val="002060"/>
                </a:solidFill>
              </a:rPr>
              <a:t>kötelezettség</a:t>
            </a:r>
          </a:p>
          <a:p>
            <a:pPr marL="0" indent="0">
              <a:buNone/>
            </a:pPr>
            <a:endParaRPr lang="hu-HU" sz="2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hu-HU" sz="2000" dirty="0" smtClean="0">
                <a:solidFill>
                  <a:srgbClr val="002060"/>
                </a:solidFill>
              </a:rPr>
              <a:t>A </a:t>
            </a:r>
            <a:r>
              <a:rPr lang="hu-HU" sz="2000" dirty="0" smtClean="0">
                <a:solidFill>
                  <a:srgbClr val="002060"/>
                </a:solidFill>
              </a:rPr>
              <a:t>továbbképzésen </a:t>
            </a:r>
            <a:r>
              <a:rPr lang="hu-HU" sz="2000" dirty="0">
                <a:solidFill>
                  <a:srgbClr val="002060"/>
                </a:solidFill>
              </a:rPr>
              <a:t>való részvétel teljesítéséről szóló nyilatkozatot a nyilvántartásban szereplő természetes személynek a továbbképzési időszak végét követő </a:t>
            </a:r>
            <a:r>
              <a:rPr lang="hu-HU" sz="2000" b="1" dirty="0">
                <a:solidFill>
                  <a:srgbClr val="002060"/>
                </a:solidFill>
              </a:rPr>
              <a:t>30 napon belül kell önállóan, felszólítás nélkül benyújtani a nyilvántartást vezető miniszterhez </a:t>
            </a:r>
            <a:r>
              <a:rPr lang="hu-HU" sz="2000" dirty="0">
                <a:solidFill>
                  <a:srgbClr val="002060"/>
                </a:solidFill>
              </a:rPr>
              <a:t>(</a:t>
            </a:r>
            <a:r>
              <a:rPr lang="hu-HU" sz="2000" dirty="0" smtClean="0">
                <a:solidFill>
                  <a:srgbClr val="002060"/>
                </a:solidFill>
              </a:rPr>
              <a:t>jelenleg: </a:t>
            </a:r>
            <a:r>
              <a:rPr lang="hu-HU" sz="2000" dirty="0">
                <a:solidFill>
                  <a:srgbClr val="002060"/>
                </a:solidFill>
              </a:rPr>
              <a:t>nemzetgazdasági miniszter) a </a:t>
            </a:r>
            <a:r>
              <a:rPr lang="hu-HU" sz="2000" b="1" dirty="0">
                <a:solidFill>
                  <a:srgbClr val="002060"/>
                </a:solidFill>
              </a:rPr>
              <a:t>Rendelet 4. számú melléklete szerinti adattartalommal</a:t>
            </a:r>
            <a:r>
              <a:rPr lang="hu-HU" sz="2000" dirty="0">
                <a:solidFill>
                  <a:srgbClr val="002060"/>
                </a:solidFill>
              </a:rPr>
              <a:t>, </a:t>
            </a:r>
            <a:r>
              <a:rPr lang="hu-HU" sz="2000" b="1" dirty="0" smtClean="0">
                <a:solidFill>
                  <a:srgbClr val="002060"/>
                </a:solidFill>
              </a:rPr>
              <a:t>csatolva</a:t>
            </a:r>
            <a:r>
              <a:rPr lang="hu-HU" sz="2000" dirty="0" smtClean="0">
                <a:solidFill>
                  <a:srgbClr val="002060"/>
                </a:solidFill>
              </a:rPr>
              <a:t> hozzá a </a:t>
            </a:r>
            <a:r>
              <a:rPr lang="hu-HU" sz="2000" dirty="0">
                <a:solidFill>
                  <a:srgbClr val="002060"/>
                </a:solidFill>
              </a:rPr>
              <a:t>továbbképzésen való részvételt, illetve a teljesített kreditpontokat hitelt érdemlő módon </a:t>
            </a:r>
            <a:r>
              <a:rPr lang="hu-HU" sz="2000" b="1" dirty="0">
                <a:solidFill>
                  <a:srgbClr val="002060"/>
                </a:solidFill>
              </a:rPr>
              <a:t>tanúsító </a:t>
            </a:r>
            <a:r>
              <a:rPr lang="hu-HU" sz="2000" b="1" dirty="0" smtClean="0">
                <a:solidFill>
                  <a:srgbClr val="002060"/>
                </a:solidFill>
              </a:rPr>
              <a:t>igazolásokat.</a:t>
            </a:r>
            <a:endParaRPr lang="hu-HU" sz="2000" b="1" dirty="0" smtClean="0">
              <a:solidFill>
                <a:srgbClr val="002060"/>
              </a:solidFill>
            </a:endParaRPr>
          </a:p>
          <a:p>
            <a:endParaRPr lang="hu-HU" sz="2000" dirty="0"/>
          </a:p>
        </p:txBody>
      </p:sp>
      <p:pic>
        <p:nvPicPr>
          <p:cNvPr id="4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23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hu-HU" sz="1800" dirty="0">
                <a:solidFill>
                  <a:srgbClr val="002060"/>
                </a:solidFill>
              </a:rPr>
              <a:t>A jelenleg hatályos előírások szerint </a:t>
            </a:r>
            <a:r>
              <a:rPr lang="hu-HU" sz="1800" b="1" dirty="0">
                <a:solidFill>
                  <a:srgbClr val="002060"/>
                </a:solidFill>
              </a:rPr>
              <a:t>a továbbképzési kötelezettség elmulasztásának két esete </a:t>
            </a:r>
            <a:r>
              <a:rPr lang="hu-HU" sz="1800" dirty="0">
                <a:solidFill>
                  <a:srgbClr val="002060"/>
                </a:solidFill>
              </a:rPr>
              <a:t>lehetséges</a:t>
            </a:r>
            <a:r>
              <a:rPr lang="hu-HU" sz="1800" dirty="0" smtClean="0">
                <a:solidFill>
                  <a:srgbClr val="002060"/>
                </a:solidFill>
              </a:rPr>
              <a:t>. </a:t>
            </a:r>
            <a:r>
              <a:rPr lang="hu-HU" sz="1800" b="1" dirty="0">
                <a:solidFill>
                  <a:srgbClr val="002060"/>
                </a:solidFill>
              </a:rPr>
              <a:t>Mindkét esetben a nyilvántartásból való törlésre kerül </a:t>
            </a:r>
            <a:r>
              <a:rPr lang="hu-HU" sz="1800" b="1" dirty="0" smtClean="0">
                <a:solidFill>
                  <a:srgbClr val="002060"/>
                </a:solidFill>
              </a:rPr>
              <a:t>sor. Ez szerint a  </a:t>
            </a:r>
            <a:r>
              <a:rPr lang="hu-HU" sz="1800" b="1" dirty="0" smtClean="0">
                <a:solidFill>
                  <a:srgbClr val="002060"/>
                </a:solidFill>
              </a:rPr>
              <a:t>továbbképzésre </a:t>
            </a:r>
            <a:r>
              <a:rPr lang="hu-HU" sz="1800" b="1" dirty="0">
                <a:solidFill>
                  <a:srgbClr val="002060"/>
                </a:solidFill>
              </a:rPr>
              <a:t>kötelezett személy</a:t>
            </a:r>
            <a:r>
              <a:rPr lang="hu-HU" sz="1800" b="1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buFontTx/>
              <a:buNone/>
              <a:defRPr/>
            </a:pPr>
            <a:endParaRPr lang="hu-HU" sz="1800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1800" dirty="0" smtClean="0">
                <a:solidFill>
                  <a:srgbClr val="002060"/>
                </a:solidFill>
              </a:rPr>
              <a:t>5 </a:t>
            </a:r>
            <a:r>
              <a:rPr lang="hu-HU" sz="1800" dirty="0">
                <a:solidFill>
                  <a:srgbClr val="002060"/>
                </a:solidFill>
              </a:rPr>
              <a:t>év alatt nem teljesíti a 100 kreditpontot </a:t>
            </a:r>
            <a:r>
              <a:rPr lang="hu-HU" sz="1800" i="1" dirty="0">
                <a:solidFill>
                  <a:srgbClr val="002060"/>
                </a:solidFill>
              </a:rPr>
              <a:t>(kevesebb kreditpontot gyűjt </a:t>
            </a:r>
            <a:r>
              <a:rPr lang="hu-HU" sz="1800" i="1" dirty="0" smtClean="0">
                <a:solidFill>
                  <a:srgbClr val="002060"/>
                </a:solidFill>
              </a:rPr>
              <a:t>össze 100-nál) </a:t>
            </a:r>
          </a:p>
          <a:p>
            <a:pPr marL="0" indent="0">
              <a:buFontTx/>
              <a:buNone/>
              <a:defRPr/>
            </a:pPr>
            <a:r>
              <a:rPr lang="hu-HU" sz="1400" i="1" dirty="0" err="1" smtClean="0">
                <a:solidFill>
                  <a:srgbClr val="002060"/>
                </a:solidFill>
              </a:rPr>
              <a:t>Pl</a:t>
            </a:r>
            <a:r>
              <a:rPr lang="hu-HU" sz="1400" i="1" dirty="0" smtClean="0">
                <a:solidFill>
                  <a:srgbClr val="002060"/>
                </a:solidFill>
              </a:rPr>
              <a:t>: ha </a:t>
            </a:r>
            <a:r>
              <a:rPr lang="hu-HU" sz="1400" i="1" dirty="0">
                <a:solidFill>
                  <a:srgbClr val="002060"/>
                </a:solidFill>
              </a:rPr>
              <a:t>valaki az  engedély kiadását követő 5 éves cikluson belül csak egy évben szerzett kreditpontot az előírt 3 helyett és ez idő alatt mondjuk 40 kreditpontot gyűjtött össze, és a minisztérium ezért törli a </a:t>
            </a:r>
            <a:r>
              <a:rPr lang="hu-HU" sz="1400" i="1" dirty="0" smtClean="0">
                <a:solidFill>
                  <a:srgbClr val="002060"/>
                </a:solidFill>
              </a:rPr>
              <a:t>nyilvántartásból, </a:t>
            </a:r>
            <a:r>
              <a:rPr lang="hu-HU" sz="1400" i="1" dirty="0">
                <a:solidFill>
                  <a:srgbClr val="002060"/>
                </a:solidFill>
              </a:rPr>
              <a:t>úgy a törlést követően a fennmaradó 60 </a:t>
            </a:r>
            <a:r>
              <a:rPr lang="hu-HU" sz="1400" i="1" dirty="0" smtClean="0">
                <a:solidFill>
                  <a:srgbClr val="002060"/>
                </a:solidFill>
              </a:rPr>
              <a:t>kreditpontok megszerzésére nincs időbeli korlát. Ha a nyilvántartásba </a:t>
            </a:r>
            <a:r>
              <a:rPr lang="hu-HU" sz="1400" i="1" dirty="0">
                <a:solidFill>
                  <a:srgbClr val="002060"/>
                </a:solidFill>
              </a:rPr>
              <a:t>való ismételt </a:t>
            </a:r>
            <a:r>
              <a:rPr lang="hu-HU" sz="1400" i="1" dirty="0" smtClean="0">
                <a:solidFill>
                  <a:srgbClr val="002060"/>
                </a:solidFill>
              </a:rPr>
              <a:t>felvételét kéri, arra csak </a:t>
            </a:r>
            <a:r>
              <a:rPr lang="hu-HU" sz="1400" i="1" dirty="0">
                <a:solidFill>
                  <a:srgbClr val="002060"/>
                </a:solidFill>
              </a:rPr>
              <a:t>akkor kerülhet sor, amennyiben a hiányzó kreditpontok megszerzését igazolja. </a:t>
            </a:r>
            <a:endParaRPr lang="hu-HU" sz="1400" i="1" dirty="0" smtClean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endParaRPr lang="hu-HU" sz="1400" i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1800" dirty="0" smtClean="0">
                <a:solidFill>
                  <a:srgbClr val="002060"/>
                </a:solidFill>
              </a:rPr>
              <a:t>5 </a:t>
            </a:r>
            <a:r>
              <a:rPr lang="hu-HU" sz="1800" dirty="0">
                <a:solidFill>
                  <a:srgbClr val="002060"/>
                </a:solidFill>
              </a:rPr>
              <a:t>év alatt teljesíti </a:t>
            </a:r>
            <a:r>
              <a:rPr lang="hu-HU" sz="1800" dirty="0" smtClean="0">
                <a:solidFill>
                  <a:srgbClr val="002060"/>
                </a:solidFill>
              </a:rPr>
              <a:t>ugyan a </a:t>
            </a:r>
            <a:r>
              <a:rPr lang="hu-HU" sz="1800" dirty="0">
                <a:solidFill>
                  <a:srgbClr val="002060"/>
                </a:solidFill>
              </a:rPr>
              <a:t>100 kreditpontot, </a:t>
            </a:r>
            <a:r>
              <a:rPr lang="hu-HU" sz="1800" dirty="0" smtClean="0">
                <a:solidFill>
                  <a:srgbClr val="002060"/>
                </a:solidFill>
              </a:rPr>
              <a:t>a képzés nem érintett minimum 3 </a:t>
            </a:r>
            <a:r>
              <a:rPr lang="hu-HU" sz="1800" dirty="0">
                <a:solidFill>
                  <a:srgbClr val="002060"/>
                </a:solidFill>
              </a:rPr>
              <a:t>évet</a:t>
            </a:r>
          </a:p>
          <a:p>
            <a:pPr marL="0" indent="0">
              <a:buFontTx/>
              <a:buNone/>
              <a:defRPr/>
            </a:pPr>
            <a:r>
              <a:rPr lang="hu-HU" sz="1400" i="1" dirty="0" err="1" smtClean="0">
                <a:solidFill>
                  <a:srgbClr val="002060"/>
                </a:solidFill>
              </a:rPr>
              <a:t>Pl</a:t>
            </a:r>
            <a:r>
              <a:rPr lang="hu-HU" sz="1400" i="1" dirty="0" smtClean="0">
                <a:solidFill>
                  <a:srgbClr val="002060"/>
                </a:solidFill>
              </a:rPr>
              <a:t>: </a:t>
            </a:r>
            <a:r>
              <a:rPr lang="hu-HU" sz="1400" i="1" dirty="0">
                <a:solidFill>
                  <a:srgbClr val="002060"/>
                </a:solidFill>
              </a:rPr>
              <a:t>h</a:t>
            </a:r>
            <a:r>
              <a:rPr lang="hu-HU" sz="1400" i="1" dirty="0" smtClean="0">
                <a:solidFill>
                  <a:srgbClr val="002060"/>
                </a:solidFill>
              </a:rPr>
              <a:t>a valaki </a:t>
            </a:r>
            <a:r>
              <a:rPr lang="hu-HU" sz="1400" i="1" dirty="0">
                <a:solidFill>
                  <a:srgbClr val="002060"/>
                </a:solidFill>
              </a:rPr>
              <a:t>a 100 kreditpontot nem 3 évet érintően szerezte meg, akkor </a:t>
            </a:r>
            <a:r>
              <a:rPr lang="hu-HU" sz="1400" i="1" dirty="0" smtClean="0">
                <a:solidFill>
                  <a:srgbClr val="002060"/>
                </a:solidFill>
              </a:rPr>
              <a:t>a Rendelet </a:t>
            </a:r>
            <a:r>
              <a:rPr lang="hu-HU" sz="1400" i="1" dirty="0">
                <a:solidFill>
                  <a:srgbClr val="002060"/>
                </a:solidFill>
              </a:rPr>
              <a:t>9. § értelmében minden megkezdett évre vonatkozóan arányos kreditpontot </a:t>
            </a:r>
            <a:r>
              <a:rPr lang="hu-HU" sz="1400" i="1" dirty="0" smtClean="0">
                <a:solidFill>
                  <a:srgbClr val="002060"/>
                </a:solidFill>
              </a:rPr>
              <a:t>szükséges pótlólag teljesítenie </a:t>
            </a:r>
            <a:r>
              <a:rPr lang="hu-HU" sz="1400" i="1" dirty="0">
                <a:solidFill>
                  <a:srgbClr val="002060"/>
                </a:solidFill>
              </a:rPr>
              <a:t>(a jogszabály szerinti 5 év alatt 100 kreditpont 1 évre arányos része 20 kreditpont).</a:t>
            </a:r>
          </a:p>
          <a:p>
            <a:pPr marL="0" indent="0">
              <a:buFontTx/>
              <a:buNone/>
              <a:defRPr/>
            </a:pPr>
            <a:endParaRPr lang="hu-HU" sz="1800" dirty="0">
              <a:solidFill>
                <a:srgbClr val="002060"/>
              </a:solidFill>
            </a:endParaRPr>
          </a:p>
          <a:p>
            <a:pPr marL="0" indent="0">
              <a:buFontTx/>
              <a:buNone/>
              <a:defRPr/>
            </a:pPr>
            <a:endParaRPr lang="hu-HU" sz="1400" dirty="0"/>
          </a:p>
        </p:txBody>
      </p:sp>
      <p:pic>
        <p:nvPicPr>
          <p:cNvPr id="12292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800" b="1" dirty="0" smtClean="0">
                <a:solidFill>
                  <a:srgbClr val="002060"/>
                </a:solidFill>
              </a:rPr>
              <a:t>Nyilvántartásból való törlésre</a:t>
            </a:r>
            <a:r>
              <a:rPr lang="hu-HU" sz="2800" dirty="0" smtClean="0">
                <a:solidFill>
                  <a:srgbClr val="002060"/>
                </a:solidFill>
              </a:rPr>
              <a:t> kerül továbbá, aki </a:t>
            </a:r>
            <a:r>
              <a:rPr lang="hu-HU" sz="2800" b="1" dirty="0" smtClean="0">
                <a:solidFill>
                  <a:srgbClr val="002060"/>
                </a:solidFill>
              </a:rPr>
              <a:t>a bejelentési kötelezettségnek nem tesz eleget</a:t>
            </a:r>
            <a:r>
              <a:rPr lang="hu-HU" sz="2800" dirty="0" smtClean="0">
                <a:solidFill>
                  <a:srgbClr val="002060"/>
                </a:solidFill>
              </a:rPr>
              <a:t>.</a:t>
            </a:r>
          </a:p>
          <a:p>
            <a:pPr marL="0" lvl="1" indent="0" algn="just">
              <a:buNone/>
              <a:defRPr/>
            </a:pPr>
            <a:endParaRPr lang="hu-HU" sz="2000" dirty="0">
              <a:solidFill>
                <a:srgbClr val="002060"/>
              </a:solidFill>
            </a:endParaRPr>
          </a:p>
          <a:p>
            <a:pPr marL="0" lvl="1" indent="0" algn="just">
              <a:buNone/>
              <a:defRPr/>
            </a:pPr>
            <a:r>
              <a:rPr lang="hu-HU" sz="2000" dirty="0" smtClean="0">
                <a:solidFill>
                  <a:srgbClr val="002060"/>
                </a:solidFill>
              </a:rPr>
              <a:t>Aki </a:t>
            </a:r>
            <a:r>
              <a:rPr lang="hu-HU" sz="2000" b="1" dirty="0">
                <a:solidFill>
                  <a:srgbClr val="002060"/>
                </a:solidFill>
              </a:rPr>
              <a:t>a rá irányadó határidőig </a:t>
            </a:r>
            <a:r>
              <a:rPr lang="hu-HU" sz="2000" dirty="0">
                <a:solidFill>
                  <a:srgbClr val="002060"/>
                </a:solidFill>
              </a:rPr>
              <a:t>(az igazolvány kiállításának napjától számított 5 év + 30 nap) </a:t>
            </a:r>
            <a:r>
              <a:rPr lang="hu-HU" sz="2000" b="1" dirty="0">
                <a:solidFill>
                  <a:srgbClr val="002060"/>
                </a:solidFill>
              </a:rPr>
              <a:t>nem tesz eleget </a:t>
            </a:r>
            <a:r>
              <a:rPr lang="hu-HU" sz="2000" b="1" dirty="0" smtClean="0">
                <a:solidFill>
                  <a:srgbClr val="002060"/>
                </a:solidFill>
              </a:rPr>
              <a:t>bejelentési </a:t>
            </a:r>
            <a:r>
              <a:rPr lang="hu-HU" sz="2000" b="1" dirty="0">
                <a:solidFill>
                  <a:srgbClr val="002060"/>
                </a:solidFill>
              </a:rPr>
              <a:t>kötelezettségének</a:t>
            </a:r>
            <a:r>
              <a:rPr lang="hu-HU" sz="2000" dirty="0">
                <a:solidFill>
                  <a:srgbClr val="002060"/>
                </a:solidFill>
              </a:rPr>
              <a:t>, a tevékenység folytatására vonatkozó engedélyét (igazolványát) a hatóság visszavonja és törli a névjegyzékből.</a:t>
            </a:r>
          </a:p>
          <a:p>
            <a:pPr marL="0" indent="0">
              <a:buFontTx/>
              <a:buNone/>
              <a:defRPr/>
            </a:pPr>
            <a:endParaRPr lang="hu-HU" sz="2000" dirty="0" smtClean="0">
              <a:solidFill>
                <a:srgbClr val="002060"/>
              </a:solidFill>
            </a:endParaRPr>
          </a:p>
          <a:p>
            <a:pPr marL="0" indent="0" algn="just">
              <a:buFontTx/>
              <a:buNone/>
              <a:defRPr/>
            </a:pPr>
            <a:r>
              <a:rPr lang="hu-HU" sz="2000" dirty="0" smtClean="0">
                <a:solidFill>
                  <a:srgbClr val="002060"/>
                </a:solidFill>
              </a:rPr>
              <a:t>A törlést </a:t>
            </a:r>
            <a:r>
              <a:rPr lang="hu-HU" sz="2000" dirty="0">
                <a:solidFill>
                  <a:srgbClr val="002060"/>
                </a:solidFill>
              </a:rPr>
              <a:t>követően akkor kérheti az igazolvány újbóli kiadását és a névjegyzékbe történő ismételt felvételét, ha teljesítette a törlést megelőző továbbképzési időszak minden megkezdett évére </a:t>
            </a:r>
            <a:r>
              <a:rPr lang="hu-HU" sz="2000" dirty="0" smtClean="0">
                <a:solidFill>
                  <a:srgbClr val="002060"/>
                </a:solidFill>
              </a:rPr>
              <a:t>vonatkozó, a Rendelet 10. §</a:t>
            </a:r>
            <a:r>
              <a:rPr lang="hu-HU" sz="2000" dirty="0" err="1" smtClean="0">
                <a:solidFill>
                  <a:srgbClr val="002060"/>
                </a:solidFill>
              </a:rPr>
              <a:t>-a</a:t>
            </a:r>
            <a:r>
              <a:rPr lang="hu-HU" sz="2000" dirty="0" smtClean="0">
                <a:solidFill>
                  <a:srgbClr val="002060"/>
                </a:solidFill>
              </a:rPr>
              <a:t> szerinti továbbképzési </a:t>
            </a:r>
            <a:r>
              <a:rPr lang="hu-HU" sz="2000" dirty="0">
                <a:solidFill>
                  <a:srgbClr val="002060"/>
                </a:solidFill>
              </a:rPr>
              <a:t>kötelezettség arányos részét. </a:t>
            </a:r>
          </a:p>
        </p:txBody>
      </p:sp>
      <p:pic>
        <p:nvPicPr>
          <p:cNvPr id="13316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457200" y="185578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</a:pPr>
            <a:endParaRPr lang="hu-HU" altLang="hu-HU" sz="3200" b="1">
              <a:solidFill>
                <a:schemeClr val="tx1"/>
              </a:solidFill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endParaRPr lang="hu-HU" altLang="hu-HU" sz="3200">
              <a:solidFill>
                <a:srgbClr val="00005E"/>
              </a:solidFill>
              <a:latin typeface="Arial Black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hu-HU" altLang="hu-HU" sz="3200">
                <a:solidFill>
                  <a:srgbClr val="00005E"/>
                </a:solidFill>
                <a:latin typeface="Arial Black" pitchFamily="34" charset="0"/>
              </a:rPr>
              <a:t>Köszönöm figyelmüket!</a:t>
            </a:r>
          </a:p>
          <a:p>
            <a:pPr marL="342900" indent="-342900" algn="ctr" eaLnBrk="1" hangingPunct="1">
              <a:spcBef>
                <a:spcPct val="20000"/>
              </a:spcBef>
            </a:pPr>
            <a:endParaRPr lang="hu-HU" altLang="hu-HU" sz="3200">
              <a:solidFill>
                <a:srgbClr val="00005E"/>
              </a:solidFill>
              <a:latin typeface="Arial Black" pitchFamily="34" charset="0"/>
            </a:endParaRPr>
          </a:p>
          <a:p>
            <a:pPr marL="342900" indent="-342900" algn="ctr" eaLnBrk="1" hangingPunct="1">
              <a:spcBef>
                <a:spcPct val="20000"/>
              </a:spcBef>
            </a:pPr>
            <a:r>
              <a:rPr lang="hu-HU" altLang="hu-HU" sz="3200">
                <a:solidFill>
                  <a:srgbClr val="00005E"/>
                </a:solidFill>
                <a:latin typeface="Arial Black" pitchFamily="34" charset="0"/>
                <a:hlinkClick r:id="rId2"/>
              </a:rPr>
              <a:t>www.mkvkok.hu</a:t>
            </a:r>
            <a:r>
              <a:rPr lang="hu-HU" altLang="hu-HU" sz="3200">
                <a:solidFill>
                  <a:srgbClr val="00005E"/>
                </a:solidFill>
                <a:latin typeface="Arial Black" pitchFamily="34" charset="0"/>
              </a:rPr>
              <a:t> </a:t>
            </a:r>
          </a:p>
        </p:txBody>
      </p:sp>
      <p:pic>
        <p:nvPicPr>
          <p:cNvPr id="15363" name="Picture 8" descr="budapest_fej_1308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-171450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1296988"/>
          </a:xfrm>
        </p:spPr>
        <p:txBody>
          <a:bodyPr/>
          <a:lstStyle/>
          <a:p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b="1" dirty="0" smtClean="0">
                <a:solidFill>
                  <a:srgbClr val="002060"/>
                </a:solidFill>
              </a:rPr>
              <a:t>Magyar Könyvvizsgálói Kamara Oktatási Központ Kft. bemutatása</a:t>
            </a:r>
          </a:p>
          <a:p>
            <a:pPr>
              <a:buNone/>
              <a:defRPr/>
            </a:pPr>
            <a:endParaRPr lang="hu-HU" sz="2000" dirty="0" smtClean="0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hu-HU" sz="2000" b="1" dirty="0" smtClean="0">
                <a:solidFill>
                  <a:srgbClr val="002060"/>
                </a:solidFill>
              </a:rPr>
              <a:t>A cég küldetése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solidFill>
                  <a:srgbClr val="002060"/>
                </a:solidFill>
              </a:rPr>
              <a:t>Minőségi szakemberképzés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000" dirty="0" smtClean="0">
                <a:solidFill>
                  <a:srgbClr val="002060"/>
                </a:solidFill>
              </a:rPr>
              <a:t>A Kamara tevékenységének szakmai és anyagi támogatása</a:t>
            </a:r>
          </a:p>
          <a:p>
            <a:pPr>
              <a:buNone/>
              <a:defRPr/>
            </a:pPr>
            <a:r>
              <a:rPr lang="hu-HU" sz="2000" b="1" dirty="0" smtClean="0">
                <a:solidFill>
                  <a:srgbClr val="002060"/>
                </a:solidFill>
              </a:rPr>
              <a:t>A cég tevékenysége</a:t>
            </a:r>
            <a:endParaRPr lang="hu-HU" sz="2000" b="1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002060"/>
                </a:solidFill>
              </a:rPr>
              <a:t>Szakmát adó képzések (OKJ-s és hatósági képzések)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002060"/>
                </a:solidFill>
              </a:rPr>
              <a:t>Továbbképzések (kötelező szakmai továbbképzések)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000" dirty="0">
                <a:solidFill>
                  <a:srgbClr val="002060"/>
                </a:solidFill>
              </a:rPr>
              <a:t>Egyéb szakmai ismeretterjesztés (rendezvények, könyvkiadás, szoftverkiadás)</a:t>
            </a:r>
          </a:p>
          <a:p>
            <a:pPr marL="457200" lvl="1" indent="0">
              <a:buFontTx/>
              <a:buNone/>
              <a:defRPr/>
            </a:pPr>
            <a:endParaRPr lang="hu-HU" dirty="0" smtClean="0"/>
          </a:p>
          <a:p>
            <a:pPr lvl="1">
              <a:defRPr/>
            </a:pPr>
            <a:endParaRPr lang="hu-HU" dirty="0"/>
          </a:p>
        </p:txBody>
      </p:sp>
      <p:pic>
        <p:nvPicPr>
          <p:cNvPr id="5124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71450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 algn="just">
              <a:buNone/>
            </a:pPr>
            <a:endParaRPr lang="hu-HU" sz="28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hu-HU" sz="2800" b="1" dirty="0" smtClean="0">
                <a:solidFill>
                  <a:srgbClr val="002060"/>
                </a:solidFill>
              </a:rPr>
              <a:t>Az </a:t>
            </a:r>
            <a:r>
              <a:rPr lang="hu-HU" sz="2800" b="1" dirty="0" smtClean="0">
                <a:solidFill>
                  <a:srgbClr val="002060"/>
                </a:solidFill>
              </a:rPr>
              <a:t>Oktatási Központ </a:t>
            </a:r>
            <a:r>
              <a:rPr lang="hu-HU" sz="2800" b="1" dirty="0">
                <a:solidFill>
                  <a:srgbClr val="002060"/>
                </a:solidFill>
              </a:rPr>
              <a:t>szerepe az adózás területén működő szakemberek kötelező </a:t>
            </a:r>
            <a:r>
              <a:rPr lang="hu-HU" sz="2800" b="1" dirty="0" smtClean="0">
                <a:solidFill>
                  <a:srgbClr val="002060"/>
                </a:solidFill>
              </a:rPr>
              <a:t>továbbképzésében</a:t>
            </a:r>
          </a:p>
          <a:p>
            <a:pPr marL="0" indent="0" algn="just">
              <a:buNone/>
            </a:pPr>
            <a:endParaRPr lang="hu-HU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hu-HU" sz="2400" dirty="0" smtClean="0">
                <a:solidFill>
                  <a:srgbClr val="002060"/>
                </a:solidFill>
              </a:rPr>
              <a:t>kötelező továbbképzések szervezése</a:t>
            </a:r>
          </a:p>
          <a:p>
            <a:pPr algn="just"/>
            <a:r>
              <a:rPr lang="hu-HU" sz="2400" dirty="0" err="1" smtClean="0">
                <a:solidFill>
                  <a:srgbClr val="002060"/>
                </a:solidFill>
              </a:rPr>
              <a:t>KreditKlub</a:t>
            </a:r>
            <a:r>
              <a:rPr lang="hu-HU" sz="2400" dirty="0" smtClean="0">
                <a:solidFill>
                  <a:srgbClr val="002060"/>
                </a:solidFill>
              </a:rPr>
              <a:t> működtetése</a:t>
            </a:r>
          </a:p>
          <a:p>
            <a:r>
              <a:rPr lang="hu-HU" sz="2400" dirty="0" smtClean="0">
                <a:solidFill>
                  <a:srgbClr val="002060"/>
                </a:solidFill>
              </a:rPr>
              <a:t>kapcsolódó tájékoztatásban való közreműködés</a:t>
            </a:r>
          </a:p>
        </p:txBody>
      </p:sp>
      <p:pic>
        <p:nvPicPr>
          <p:cNvPr id="4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514" y="18504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altLang="hu-HU" smtClean="0"/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endParaRPr lang="hu-HU" altLang="hu-HU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hu-HU" altLang="hu-HU" b="1" dirty="0" smtClean="0">
                <a:solidFill>
                  <a:srgbClr val="002060"/>
                </a:solidFill>
              </a:rPr>
              <a:t>Adótanácsadói</a:t>
            </a:r>
            <a:r>
              <a:rPr lang="hu-HU" altLang="hu-HU" b="1" dirty="0" smtClean="0">
                <a:solidFill>
                  <a:srgbClr val="002060"/>
                </a:solidFill>
              </a:rPr>
              <a:t>, adószakértői, okleveles adószakértői tevékenység gyakorlásának </a:t>
            </a:r>
            <a:r>
              <a:rPr lang="hu-HU" altLang="hu-HU" b="1" dirty="0" smtClean="0">
                <a:solidFill>
                  <a:srgbClr val="002060"/>
                </a:solidFill>
              </a:rPr>
              <a:t>feltétele(i)</a:t>
            </a:r>
            <a:endParaRPr lang="hu-HU" altLang="hu-HU" b="1" dirty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endParaRPr lang="hu-HU" altLang="hu-HU" sz="26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  <a:defRPr/>
            </a:pPr>
            <a:r>
              <a:rPr lang="hu-HU" altLang="hu-HU" sz="2600" dirty="0" smtClean="0">
                <a:solidFill>
                  <a:srgbClr val="002060"/>
                </a:solidFill>
              </a:rPr>
              <a:t>Az </a:t>
            </a:r>
            <a:r>
              <a:rPr lang="hu-HU" altLang="hu-HU" sz="2600" dirty="0" smtClean="0">
                <a:solidFill>
                  <a:srgbClr val="002060"/>
                </a:solidFill>
              </a:rPr>
              <a:t>adózás rendjéről szóló 2003. évi XCII. </a:t>
            </a:r>
            <a:r>
              <a:rPr lang="hu-HU" altLang="hu-HU" sz="2600" dirty="0">
                <a:solidFill>
                  <a:srgbClr val="002060"/>
                </a:solidFill>
              </a:rPr>
              <a:t>t</a:t>
            </a:r>
            <a:r>
              <a:rPr lang="hu-HU" altLang="hu-HU" sz="2600" dirty="0" smtClean="0">
                <a:solidFill>
                  <a:srgbClr val="002060"/>
                </a:solidFill>
              </a:rPr>
              <a:t>örvény 175/A §. alapján a szaktárca által a hatósági nyilvántartásba felvettek gyakorolhatják e tevékenységeket.</a:t>
            </a:r>
            <a:endParaRPr lang="hu-HU" altLang="hu-HU" sz="2600" i="1" dirty="0" smtClean="0">
              <a:solidFill>
                <a:srgbClr val="002060"/>
              </a:solidFill>
            </a:endParaRPr>
          </a:p>
        </p:txBody>
      </p:sp>
      <p:pic>
        <p:nvPicPr>
          <p:cNvPr id="6148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-171450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002060"/>
                </a:solidFill>
              </a:rPr>
              <a:t>A </a:t>
            </a:r>
            <a:r>
              <a:rPr lang="hu-HU" b="1" dirty="0" smtClean="0">
                <a:solidFill>
                  <a:srgbClr val="002060"/>
                </a:solidFill>
              </a:rPr>
              <a:t>szakmai regisztráció </a:t>
            </a:r>
            <a:r>
              <a:rPr lang="hu-HU" b="1" dirty="0" smtClean="0">
                <a:solidFill>
                  <a:srgbClr val="002060"/>
                </a:solidFill>
              </a:rPr>
              <a:t>célja</a:t>
            </a:r>
            <a:endParaRPr lang="hu-HU" b="1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600" dirty="0" smtClean="0">
                <a:solidFill>
                  <a:srgbClr val="002060"/>
                </a:solidFill>
              </a:rPr>
              <a:t>szakmailag </a:t>
            </a:r>
            <a:r>
              <a:rPr lang="hu-HU" sz="2600" dirty="0">
                <a:solidFill>
                  <a:srgbClr val="002060"/>
                </a:solidFill>
              </a:rPr>
              <a:t>felkészült, naprakész tudással rendelkező szakemberek segítsék az adózókat a kapcsolódó feladataik ellátásában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600" dirty="0">
                <a:solidFill>
                  <a:srgbClr val="002060"/>
                </a:solidFill>
              </a:rPr>
              <a:t>a</a:t>
            </a:r>
            <a:r>
              <a:rPr lang="hu-HU" sz="2600" dirty="0">
                <a:solidFill>
                  <a:srgbClr val="002060"/>
                </a:solidFill>
              </a:rPr>
              <a:t> regiszter mellett lehetséges ennek kontrollja és a folyamatos továbbképzési kötelezettség előírása</a:t>
            </a:r>
          </a:p>
        </p:txBody>
      </p:sp>
      <p:pic>
        <p:nvPicPr>
          <p:cNvPr id="7172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115888"/>
            <a:ext cx="87122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hu-HU" b="1" dirty="0" smtClean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b="1" dirty="0" smtClean="0">
                <a:solidFill>
                  <a:srgbClr val="002060"/>
                </a:solidFill>
              </a:rPr>
              <a:t>A nyilvántartásba </a:t>
            </a:r>
            <a:r>
              <a:rPr lang="hu-HU" b="1" dirty="0" smtClean="0">
                <a:solidFill>
                  <a:srgbClr val="002060"/>
                </a:solidFill>
              </a:rPr>
              <a:t>vétel feltételei </a:t>
            </a:r>
            <a:r>
              <a:rPr lang="hu-HU" sz="2300" dirty="0" smtClean="0">
                <a:solidFill>
                  <a:srgbClr val="002060"/>
                </a:solidFill>
              </a:rPr>
              <a:t>(Art. 175/A </a:t>
            </a:r>
            <a:r>
              <a:rPr lang="hu-HU" sz="2300" dirty="0" smtClean="0">
                <a:solidFill>
                  <a:srgbClr val="002060"/>
                </a:solidFill>
              </a:rPr>
              <a:t>§)</a:t>
            </a:r>
          </a:p>
          <a:p>
            <a:pPr marL="0" indent="0">
              <a:spcBef>
                <a:spcPts val="0"/>
              </a:spcBef>
              <a:buNone/>
            </a:pPr>
            <a:endParaRPr lang="hu-HU" sz="2300" dirty="0" smtClean="0">
              <a:solidFill>
                <a:srgbClr val="002060"/>
              </a:solidFill>
            </a:endParaRPr>
          </a:p>
          <a:p>
            <a:pPr algn="just"/>
            <a:r>
              <a:rPr lang="hu-HU" sz="2400" i="1" dirty="0" smtClean="0">
                <a:solidFill>
                  <a:srgbClr val="002060"/>
                </a:solidFill>
              </a:rPr>
              <a:t>a) </a:t>
            </a:r>
            <a:r>
              <a:rPr lang="hu-HU" sz="2400" dirty="0" smtClean="0">
                <a:solidFill>
                  <a:srgbClr val="002060"/>
                </a:solidFill>
              </a:rPr>
              <a:t>büntetlen előéletű,</a:t>
            </a:r>
          </a:p>
          <a:p>
            <a:pPr algn="just"/>
            <a:r>
              <a:rPr lang="hu-HU" sz="2400" i="1" dirty="0" smtClean="0">
                <a:solidFill>
                  <a:srgbClr val="002060"/>
                </a:solidFill>
              </a:rPr>
              <a:t>b) </a:t>
            </a:r>
            <a:r>
              <a:rPr lang="hu-HU" sz="2400" dirty="0" smtClean="0">
                <a:solidFill>
                  <a:srgbClr val="002060"/>
                </a:solidFill>
              </a:rPr>
              <a:t>nem áll gazdasági, pénzügyi-számviteli vagy jogi végzettséghez kötött munkakörnek megfelelő foglalkozástól eltiltás hatálya alatt, és</a:t>
            </a:r>
          </a:p>
          <a:p>
            <a:pPr algn="just"/>
            <a:r>
              <a:rPr lang="hu-HU" sz="2400" i="1" dirty="0" smtClean="0">
                <a:solidFill>
                  <a:srgbClr val="002060"/>
                </a:solidFill>
              </a:rPr>
              <a:t>c) </a:t>
            </a:r>
            <a:r>
              <a:rPr lang="hu-HU" sz="2400" dirty="0" smtClean="0">
                <a:solidFill>
                  <a:srgbClr val="002060"/>
                </a:solidFill>
              </a:rPr>
              <a:t>rendelkezik a jogszabályban meghatározott szakmai képesítéssel, szakképzettséggel és gyakorlattal és egyéb feltételekkel.</a:t>
            </a:r>
          </a:p>
          <a:p>
            <a:endParaRPr lang="hu-HU" sz="2400" dirty="0" smtClean="0">
              <a:solidFill>
                <a:srgbClr val="002060"/>
              </a:solidFill>
            </a:endParaRPr>
          </a:p>
        </p:txBody>
      </p:sp>
      <p:pic>
        <p:nvPicPr>
          <p:cNvPr id="8196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115888"/>
            <a:ext cx="87122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>
                <a:solidFill>
                  <a:srgbClr val="002060"/>
                </a:solidFill>
              </a:rPr>
              <a:t>A névjegyzékbe </a:t>
            </a:r>
            <a:r>
              <a:rPr lang="hu-HU" b="1" dirty="0" smtClean="0">
                <a:solidFill>
                  <a:srgbClr val="002060"/>
                </a:solidFill>
              </a:rPr>
              <a:t>való felvétel részletes </a:t>
            </a:r>
            <a:r>
              <a:rPr lang="hu-HU" b="1" dirty="0" smtClean="0">
                <a:solidFill>
                  <a:srgbClr val="002060"/>
                </a:solidFill>
              </a:rPr>
              <a:t>feltételei</a:t>
            </a:r>
            <a:endParaRPr lang="hu-HU" b="1" dirty="0" smtClean="0">
              <a:solidFill>
                <a:srgbClr val="002060"/>
              </a:solidFill>
            </a:endParaRPr>
          </a:p>
          <a:p>
            <a:pPr marL="457200" lvl="1" indent="0">
              <a:buFontTx/>
              <a:buNone/>
            </a:pPr>
            <a:endParaRPr lang="hu-HU" sz="1600" i="1" dirty="0" smtClean="0">
              <a:solidFill>
                <a:srgbClr val="002060"/>
              </a:solidFill>
            </a:endParaRPr>
          </a:p>
          <a:p>
            <a:pPr marL="457200" lvl="1" indent="0">
              <a:buFontTx/>
              <a:buNone/>
            </a:pPr>
            <a:r>
              <a:rPr lang="hu-HU" sz="2400" i="1" dirty="0" smtClean="0">
                <a:solidFill>
                  <a:srgbClr val="002060"/>
                </a:solidFill>
              </a:rPr>
              <a:t>az adótanácsadói, az adószakértői és az okleveles adószakértői tevékenység végzésére jogosító engedélyek kiadásának és visszavonásának feltételeiről, továbbá a kapcsolódó nyilvántartás vezetésének és a nyilvántartásban szereplők továbbképzésének szabályairól szóló</a:t>
            </a:r>
            <a:r>
              <a:rPr lang="hu-HU" sz="2400" dirty="0" smtClean="0">
                <a:solidFill>
                  <a:srgbClr val="002060"/>
                </a:solidFill>
              </a:rPr>
              <a:t> </a:t>
            </a:r>
            <a:r>
              <a:rPr lang="hu-HU" sz="2400" b="1" dirty="0" smtClean="0">
                <a:solidFill>
                  <a:srgbClr val="002060"/>
                </a:solidFill>
              </a:rPr>
              <a:t>26/2008. (VIII. 30.) PM rendelet </a:t>
            </a:r>
            <a:r>
              <a:rPr lang="hu-HU" sz="2400" dirty="0" smtClean="0">
                <a:solidFill>
                  <a:srgbClr val="002060"/>
                </a:solidFill>
              </a:rPr>
              <a:t>(</a:t>
            </a:r>
            <a:r>
              <a:rPr lang="hu-HU" sz="2400" dirty="0" err="1" smtClean="0">
                <a:solidFill>
                  <a:srgbClr val="002060"/>
                </a:solidFill>
              </a:rPr>
              <a:t>Rendelet</a:t>
            </a:r>
            <a:r>
              <a:rPr lang="hu-HU" sz="2400" dirty="0" smtClean="0">
                <a:solidFill>
                  <a:srgbClr val="002060"/>
                </a:solidFill>
              </a:rPr>
              <a:t>) </a:t>
            </a:r>
            <a:r>
              <a:rPr lang="hu-HU" sz="2400" b="1" dirty="0" smtClean="0">
                <a:solidFill>
                  <a:srgbClr val="002060"/>
                </a:solidFill>
              </a:rPr>
              <a:t>határozza meg </a:t>
            </a:r>
          </a:p>
          <a:p>
            <a:endParaRPr lang="hu-HU" sz="2000" dirty="0" smtClean="0"/>
          </a:p>
        </p:txBody>
      </p:sp>
      <p:pic>
        <p:nvPicPr>
          <p:cNvPr id="9220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13" y="115888"/>
            <a:ext cx="8712200" cy="153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938712"/>
          </a:xfrm>
        </p:spPr>
        <p:txBody>
          <a:bodyPr/>
          <a:lstStyle/>
          <a:p>
            <a:pPr>
              <a:defRPr/>
            </a:pPr>
            <a:r>
              <a:rPr lang="hu-HU" sz="1400" b="1" dirty="0" smtClean="0">
                <a:solidFill>
                  <a:srgbClr val="002060"/>
                </a:solidFill>
              </a:rPr>
              <a:t>Adótanácsadók </a:t>
            </a:r>
            <a:r>
              <a:rPr lang="hu-HU" sz="1400" b="1" dirty="0">
                <a:solidFill>
                  <a:srgbClr val="002060"/>
                </a:solidFill>
              </a:rPr>
              <a:t>esetében </a:t>
            </a:r>
            <a:r>
              <a:rPr lang="hu-HU" sz="1400" dirty="0" smtClean="0">
                <a:solidFill>
                  <a:srgbClr val="002060"/>
                </a:solidFill>
              </a:rPr>
              <a:t>felvétel , hogy a </a:t>
            </a:r>
            <a:r>
              <a:rPr lang="hu-HU" sz="1400" dirty="0">
                <a:solidFill>
                  <a:srgbClr val="002060"/>
                </a:solidFill>
              </a:rPr>
              <a:t>kérelmező rendelkezzen </a:t>
            </a:r>
            <a:r>
              <a:rPr lang="hu-HU" sz="1400" b="1" u="sng" dirty="0">
                <a:solidFill>
                  <a:srgbClr val="002060"/>
                </a:solidFill>
              </a:rPr>
              <a:t>adótanácsadó szakképesítéssel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>
              <a:defRPr/>
            </a:pPr>
            <a:endParaRPr lang="hu-HU" sz="1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1400" b="1" dirty="0" smtClean="0">
                <a:solidFill>
                  <a:srgbClr val="002060"/>
                </a:solidFill>
              </a:rPr>
              <a:t>Adószakértők</a:t>
            </a:r>
            <a:r>
              <a:rPr lang="hu-HU" sz="1400" dirty="0" smtClean="0">
                <a:solidFill>
                  <a:srgbClr val="002060"/>
                </a:solidFill>
              </a:rPr>
              <a:t> </a:t>
            </a:r>
            <a:r>
              <a:rPr lang="hu-HU" sz="1400" dirty="0">
                <a:solidFill>
                  <a:srgbClr val="002060"/>
                </a:solidFill>
              </a:rPr>
              <a:t>esetében </a:t>
            </a:r>
            <a:r>
              <a:rPr lang="hu-HU" sz="1400" dirty="0" smtClean="0">
                <a:solidFill>
                  <a:srgbClr val="002060"/>
                </a:solidFill>
              </a:rPr>
              <a:t>feltétel, hogy a kérelmező </a:t>
            </a:r>
            <a:r>
              <a:rPr lang="hu-HU" sz="1400" dirty="0">
                <a:solidFill>
                  <a:srgbClr val="002060"/>
                </a:solidFill>
              </a:rPr>
              <a:t>rendelkezzen</a:t>
            </a:r>
          </a:p>
          <a:p>
            <a:pPr>
              <a:buNone/>
              <a:defRPr/>
            </a:pPr>
            <a:r>
              <a:rPr lang="hu-HU" sz="1400" i="1" dirty="0" smtClean="0">
                <a:solidFill>
                  <a:srgbClr val="002060"/>
                </a:solidFill>
              </a:rPr>
              <a:t>       a</a:t>
            </a:r>
            <a:r>
              <a:rPr lang="hu-HU" sz="1400" i="1" dirty="0">
                <a:solidFill>
                  <a:srgbClr val="002060"/>
                </a:solidFill>
              </a:rPr>
              <a:t>) </a:t>
            </a:r>
            <a:r>
              <a:rPr lang="hu-HU" sz="1400" b="1" dirty="0">
                <a:solidFill>
                  <a:srgbClr val="002060"/>
                </a:solidFill>
              </a:rPr>
              <a:t>szakirányú</a:t>
            </a:r>
            <a:r>
              <a:rPr lang="hu-HU" sz="1400" dirty="0">
                <a:solidFill>
                  <a:srgbClr val="002060"/>
                </a:solidFill>
              </a:rPr>
              <a:t> (jogász; közgazdász; igazgatásszervezői szakon) egyetemi vagy főiskolai </a:t>
            </a:r>
            <a:r>
              <a:rPr lang="hu-HU" sz="1400" b="1" dirty="0">
                <a:solidFill>
                  <a:srgbClr val="002060"/>
                </a:solidFill>
              </a:rPr>
              <a:t>végzettséggel</a:t>
            </a:r>
            <a:r>
              <a:rPr lang="hu-HU" sz="1400" dirty="0">
                <a:solidFill>
                  <a:srgbClr val="002060"/>
                </a:solidFill>
              </a:rPr>
              <a:t>, illetve szakirányú alapképzésben vagy mesterképzésben (a jogi és igazgatási vagy a gazdaságtudományok képzési területhez tartozó szakon) szerzett végzettséggel és szakképzettséggel, és adótanácsadó vagy pénzügyi tanácsadó (adó- és illeték szakon vagy adó-, illeték- és vámszakon) vagy okleveles könyvvizsgáló szakképesítéssel, </a:t>
            </a:r>
            <a:r>
              <a:rPr lang="hu-HU" sz="1400" b="1" dirty="0">
                <a:solidFill>
                  <a:srgbClr val="002060"/>
                </a:solidFill>
              </a:rPr>
              <a:t>valamint</a:t>
            </a:r>
            <a:r>
              <a:rPr lang="hu-HU" sz="1400" dirty="0">
                <a:solidFill>
                  <a:srgbClr val="002060"/>
                </a:solidFill>
              </a:rPr>
              <a:t> </a:t>
            </a:r>
            <a:r>
              <a:rPr lang="hu-HU" sz="1400" b="1" dirty="0">
                <a:solidFill>
                  <a:srgbClr val="002060"/>
                </a:solidFill>
              </a:rPr>
              <a:t>hároméves, a szakképesítés megszerzését követően, a kérelem benyújtását megelőzően adótanácsadás vagy pénzügyi tanácsadás területén megszerzett szakmai gyakorlattal</a:t>
            </a:r>
            <a:r>
              <a:rPr lang="hu-HU" sz="1400" dirty="0">
                <a:solidFill>
                  <a:srgbClr val="002060"/>
                </a:solidFill>
              </a:rPr>
              <a:t>; vagy</a:t>
            </a:r>
          </a:p>
          <a:p>
            <a:pPr>
              <a:buNone/>
              <a:defRPr/>
            </a:pPr>
            <a:r>
              <a:rPr lang="hu-HU" sz="1400" i="1" dirty="0" smtClean="0">
                <a:solidFill>
                  <a:srgbClr val="002060"/>
                </a:solidFill>
              </a:rPr>
              <a:t>      b</a:t>
            </a:r>
            <a:r>
              <a:rPr lang="hu-HU" sz="1400" i="1" dirty="0">
                <a:solidFill>
                  <a:srgbClr val="002060"/>
                </a:solidFill>
              </a:rPr>
              <a:t>) </a:t>
            </a:r>
            <a:r>
              <a:rPr lang="hu-HU" sz="1400" b="1" dirty="0">
                <a:solidFill>
                  <a:srgbClr val="002060"/>
                </a:solidFill>
              </a:rPr>
              <a:t>nem szakirányú </a:t>
            </a:r>
            <a:r>
              <a:rPr lang="hu-HU" sz="1400" dirty="0">
                <a:solidFill>
                  <a:srgbClr val="002060"/>
                </a:solidFill>
              </a:rPr>
              <a:t>egyetemi avagy főiskolai végzettséggel, illetve nem szakirányú alapképzésben vagy mesterképzésben szerzett </a:t>
            </a:r>
            <a:r>
              <a:rPr lang="hu-HU" sz="1400" b="1" dirty="0">
                <a:solidFill>
                  <a:srgbClr val="002060"/>
                </a:solidFill>
              </a:rPr>
              <a:t>végzettséggel</a:t>
            </a:r>
            <a:r>
              <a:rPr lang="hu-HU" sz="1400" dirty="0">
                <a:solidFill>
                  <a:srgbClr val="002060"/>
                </a:solidFill>
              </a:rPr>
              <a:t> és szakképzettséggel, és adótanácsadó vagy pénzügyi tanácsadó (adó- és illeték szakon vagy adó-, illeték- és vámszakon) vagy okleveles könyvvizsgáló szakképesítéssel, valamint </a:t>
            </a:r>
            <a:r>
              <a:rPr lang="hu-HU" sz="1400" b="1" dirty="0">
                <a:solidFill>
                  <a:srgbClr val="002060"/>
                </a:solidFill>
              </a:rPr>
              <a:t>ötéves, a szakképesítés megszerzését követően, a kérelem benyújtását megelőzően adótanácsadás vagy pénzügyi tanácsadás területén megszerzett szakmai gyakorlattal</a:t>
            </a:r>
            <a:r>
              <a:rPr lang="hu-HU" sz="14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  <a:defRPr/>
            </a:pPr>
            <a:endParaRPr lang="hu-HU" sz="1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hu-HU" sz="1400" b="1" dirty="0" smtClean="0">
                <a:solidFill>
                  <a:srgbClr val="002060"/>
                </a:solidFill>
              </a:rPr>
              <a:t>Okleveles </a:t>
            </a:r>
            <a:r>
              <a:rPr lang="hu-HU" sz="1400" b="1" dirty="0">
                <a:solidFill>
                  <a:srgbClr val="002060"/>
                </a:solidFill>
              </a:rPr>
              <a:t>adószakértők </a:t>
            </a:r>
            <a:r>
              <a:rPr lang="hu-HU" sz="1400" dirty="0" smtClean="0">
                <a:solidFill>
                  <a:srgbClr val="002060"/>
                </a:solidFill>
              </a:rPr>
              <a:t>felvétel, </a:t>
            </a:r>
            <a:r>
              <a:rPr lang="hu-HU" sz="1400" dirty="0">
                <a:solidFill>
                  <a:srgbClr val="002060"/>
                </a:solidFill>
              </a:rPr>
              <a:t>hogy a kérelmező rendelkezzen </a:t>
            </a:r>
            <a:r>
              <a:rPr lang="hu-HU" sz="1400" b="1" u="sng" dirty="0">
                <a:solidFill>
                  <a:srgbClr val="002060"/>
                </a:solidFill>
              </a:rPr>
              <a:t>okleveles adószakértő szakképesítéssel.</a:t>
            </a:r>
          </a:p>
          <a:p>
            <a:pPr marL="0" indent="0">
              <a:buFontTx/>
              <a:buNone/>
              <a:defRPr/>
            </a:pPr>
            <a:endParaRPr lang="hu-HU" dirty="0" smtClean="0"/>
          </a:p>
        </p:txBody>
      </p:sp>
      <p:pic>
        <p:nvPicPr>
          <p:cNvPr id="10244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u-HU" sz="2800" b="1" dirty="0" smtClean="0">
                <a:solidFill>
                  <a:srgbClr val="002060"/>
                </a:solidFill>
              </a:rPr>
              <a:t>Továbbképzési kötelezettség </a:t>
            </a:r>
            <a:r>
              <a:rPr lang="hu-HU" sz="2400" b="1" dirty="0" smtClean="0">
                <a:solidFill>
                  <a:srgbClr val="002060"/>
                </a:solidFill>
              </a:rPr>
              <a:t>(Rendelet 10. §.)</a:t>
            </a:r>
          </a:p>
          <a:p>
            <a:endParaRPr lang="hu-HU" sz="1800" b="1" dirty="0" smtClean="0"/>
          </a:p>
          <a:p>
            <a:r>
              <a:rPr lang="hu-HU" sz="2400" b="1" dirty="0">
                <a:solidFill>
                  <a:srgbClr val="002060"/>
                </a:solidFill>
              </a:rPr>
              <a:t>k</a:t>
            </a:r>
            <a:r>
              <a:rPr lang="hu-HU" sz="2400" b="1" dirty="0" smtClean="0">
                <a:solidFill>
                  <a:srgbClr val="002060"/>
                </a:solidFill>
              </a:rPr>
              <a:t>ötelező részvétel  </a:t>
            </a:r>
            <a:r>
              <a:rPr lang="hu-HU" sz="1400" i="1" dirty="0" smtClean="0">
                <a:solidFill>
                  <a:srgbClr val="002060"/>
                </a:solidFill>
              </a:rPr>
              <a:t>(a nyilvántartásban szereplő természetes személy szakmai továbbképzésen köteles részt venni azon a szakterületen, amely tevékenységet folytatók nyilvántartásában szerepel)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5 </a:t>
            </a:r>
            <a:r>
              <a:rPr lang="hu-HU" sz="2400" b="1" dirty="0" smtClean="0">
                <a:solidFill>
                  <a:srgbClr val="002060"/>
                </a:solidFill>
              </a:rPr>
              <a:t>éves </a:t>
            </a:r>
            <a:r>
              <a:rPr lang="hu-HU" sz="2400" b="1" dirty="0" smtClean="0">
                <a:solidFill>
                  <a:srgbClr val="002060"/>
                </a:solidFill>
              </a:rPr>
              <a:t>képzési ciklus </a:t>
            </a:r>
            <a:r>
              <a:rPr lang="hu-HU" sz="1400" i="1" dirty="0" smtClean="0">
                <a:solidFill>
                  <a:srgbClr val="002060"/>
                </a:solidFill>
              </a:rPr>
              <a:t>(az első továbbképzési időszak az engedély kiállítási napjával, a további továbbképzési időszakok az előző továbbképzési időszak utolsó napját követő nappal kezdődnek.)</a:t>
            </a:r>
          </a:p>
          <a:p>
            <a:r>
              <a:rPr lang="hu-HU" sz="2400" b="1" dirty="0" smtClean="0">
                <a:solidFill>
                  <a:srgbClr val="002060"/>
                </a:solidFill>
              </a:rPr>
              <a:t>100 </a:t>
            </a:r>
            <a:r>
              <a:rPr lang="hu-HU" sz="2400" b="1" dirty="0" smtClean="0">
                <a:solidFill>
                  <a:srgbClr val="002060"/>
                </a:solidFill>
              </a:rPr>
              <a:t>kreditpont </a:t>
            </a:r>
            <a:r>
              <a:rPr lang="hu-HU" sz="2400" b="1" dirty="0" smtClean="0">
                <a:solidFill>
                  <a:srgbClr val="002060"/>
                </a:solidFill>
              </a:rPr>
              <a:t>teljesítésének kötelezettsége </a:t>
            </a:r>
            <a:r>
              <a:rPr lang="hu-HU" sz="1400" i="1" dirty="0" smtClean="0">
                <a:solidFill>
                  <a:srgbClr val="002060"/>
                </a:solidFill>
              </a:rPr>
              <a:t>(úgy, hogy a továbbképzési időszak legalább három naptári évében részt vesz valamely továbbképzésen)</a:t>
            </a:r>
          </a:p>
          <a:p>
            <a:endParaRPr lang="hu-HU" sz="1400" i="1" dirty="0" smtClean="0">
              <a:solidFill>
                <a:srgbClr val="FF0000"/>
              </a:solidFill>
            </a:endParaRPr>
          </a:p>
        </p:txBody>
      </p:sp>
      <p:pic>
        <p:nvPicPr>
          <p:cNvPr id="11268" name="Picture 8" descr="budapest_fej_1308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" y="47625"/>
            <a:ext cx="87122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anose="05000000000000000000" pitchFamily="2" charset="2"/>
          <a:buChar char="w"/>
          <a:tabLst>
            <a:tab pos="285750" algn="l"/>
          </a:tabLst>
          <a:defRPr kumimoji="0" lang="hu-HU" sz="1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 typeface="Wingdings" panose="05000000000000000000" pitchFamily="2" charset="2"/>
          <a:buChar char="w"/>
          <a:tabLst>
            <a:tab pos="285750" algn="l"/>
          </a:tabLst>
          <a:defRPr kumimoji="0" lang="hu-HU" sz="1800" b="0" i="0" u="none" strike="noStrike" cap="none" normalizeH="0" baseline="0" smtClean="0">
            <a:ln>
              <a:noFill/>
            </a:ln>
            <a:solidFill>
              <a:srgbClr val="00004A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4540</TotalTime>
  <Words>715</Words>
  <Application>Microsoft Office PowerPoint</Application>
  <PresentationFormat>Diavetítés a képernyőre (4:3 oldalarány)</PresentationFormat>
  <Paragraphs>73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Alapértelmezett terv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Könyvvizsgálói Kamara Oktatási Központ</dc:title>
  <dc:creator>MKVKOK HP 10</dc:creator>
  <cp:lastModifiedBy>dr. Lakrovits Elvira (MKVKOK)</cp:lastModifiedBy>
  <cp:revision>1099</cp:revision>
  <dcterms:created xsi:type="dcterms:W3CDTF">2005-09-03T09:08:34Z</dcterms:created>
  <dcterms:modified xsi:type="dcterms:W3CDTF">2013-11-13T10:31:24Z</dcterms:modified>
</cp:coreProperties>
</file>