
<file path=[Content_Types].xml><?xml version="1.0" encoding="utf-8"?>
<Types xmlns="http://schemas.openxmlformats.org/package/2006/content-types"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commentAuthors.xml" ContentType="application/vnd.openxmlformats-officedocument.presentationml.commentAuthor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6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ableStyles.xml" ContentType="application/vnd.openxmlformats-officedocument.presentationml.tableStyles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viewProps.xml" ContentType="application/vnd.openxmlformats-officedocument.presentationml.viewProps+xml"/>
  <Override PartName="/ppt/slideMasters/slideMaster4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presProps.xml" ContentType="application/vnd.openxmlformats-officedocument.presentationml.presProps+xml"/>
  <Default Extension="png" ContentType="image/png"/>
  <Default Extension="jpeg" ContentType="image/jpeg"/>
  <Default Extension="rels" ContentType="application/vnd.openxmlformats-package.relationships+xml"/>
  <Default Extension="xml" ContentType="application/xml"/>
</Types>
</file>

<file path=_rels/.rels>&#65279;<?xml version="1.0" encoding="UTF-8" standalone="yes"?>
<Relationships xmlns="http://schemas.openxmlformats.org/package/2006/relationships">
  <Relationship Id="rId3" Type="http://schemas.openxmlformats.org/officeDocument/2006/relationships/extended-properties" Target="docProps/app.xml" />
  <Relationship Id="rId2" Type="http://schemas.openxmlformats.org/package/2006/relationships/metadata/core-properties" Target="docProps/core.xml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  <p:sldMasterId id="2147483686" r:id="rId2"/>
    <p:sldMasterId id="2147483692" r:id="rId3"/>
    <p:sldMasterId id="2147483690" r:id="rId4"/>
    <p:sldMasterId id="2147483688" r:id="rId5"/>
  </p:sldMasterIdLst>
  <p:notesMasterIdLst>
    <p:notesMasterId r:id="rId32"/>
  </p:notesMasterIdLst>
  <p:handoutMasterIdLst>
    <p:handoutMasterId r:id="rId33"/>
  </p:handoutMasterIdLst>
  <p:sldIdLst>
    <p:sldId id="265" r:id="rId6"/>
    <p:sldId id="339" r:id="rId7"/>
    <p:sldId id="341" r:id="rId8"/>
    <p:sldId id="342" r:id="rId9"/>
    <p:sldId id="376" r:id="rId10"/>
    <p:sldId id="344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392" r:id="rId27"/>
    <p:sldId id="475" r:id="rId28"/>
    <p:sldId id="476" r:id="rId29"/>
    <p:sldId id="477" r:id="rId30"/>
    <p:sldId id="478" r:id="rId3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zatmary, Istvan" initials="IS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90"/>
    <a:srgbClr val="8A1279"/>
    <a:srgbClr val="3399FF"/>
    <a:srgbClr val="3366CC"/>
    <a:srgbClr val="0066FF"/>
    <a:srgbClr val="00A9E0"/>
    <a:srgbClr val="777777"/>
    <a:srgbClr val="969696"/>
    <a:srgbClr val="C0C0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6" autoAdjust="0"/>
    <p:restoredTop sz="94566" autoAdjust="0"/>
  </p:normalViewPr>
  <p:slideViewPr>
    <p:cSldViewPr>
      <p:cViewPr>
        <p:scale>
          <a:sx n="108" d="100"/>
          <a:sy n="108" d="100"/>
        </p:scale>
        <p:origin x="-922" y="1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34" Type="http://schemas.openxmlformats.org/officeDocument/2006/relationships/commentAuthors" Target="commentAuthors.xml" />
  <Relationship Id="rId6" Type="http://schemas.openxmlformats.org/officeDocument/2006/relationships/slide" Target="slides/slide1.xml" />
  <Relationship Id="rId7" Type="http://schemas.openxmlformats.org/officeDocument/2006/relationships/slide" Target="slides/slide2.xml" />
  <Relationship Id="rId8" Type="http://schemas.openxmlformats.org/officeDocument/2006/relationships/slide" Target="slides/slide3.xml" />
  <Relationship Id="rId9" Type="http://schemas.openxmlformats.org/officeDocument/2006/relationships/slide" Target="slides/slide4.xml" />
  <Relationship Id="rId10" Type="http://schemas.openxmlformats.org/officeDocument/2006/relationships/slide" Target="slides/slide5.xml" />
  <Relationship Id="rId11" Type="http://schemas.openxmlformats.org/officeDocument/2006/relationships/slide" Target="slides/slide6.xml" />
  <Relationship Id="rId12" Type="http://schemas.openxmlformats.org/officeDocument/2006/relationships/slide" Target="slides/slide7.xml" />
  <Relationship Id="rId13" Type="http://schemas.openxmlformats.org/officeDocument/2006/relationships/slide" Target="slides/slide8.xml" />
  <Relationship Id="rId14" Type="http://schemas.openxmlformats.org/officeDocument/2006/relationships/slide" Target="slides/slide9.xml" />
  <Relationship Id="rId15" Type="http://schemas.openxmlformats.org/officeDocument/2006/relationships/slide" Target="slides/slide10.xml" />
  <Relationship Id="rId16" Type="http://schemas.openxmlformats.org/officeDocument/2006/relationships/slide" Target="slides/slide11.xml" />
  <Relationship Id="rId17" Type="http://schemas.openxmlformats.org/officeDocument/2006/relationships/slide" Target="slides/slide12.xml" />
  <Relationship Id="rId18" Type="http://schemas.openxmlformats.org/officeDocument/2006/relationships/slide" Target="slides/slide13.xml" />
  <Relationship Id="rId19" Type="http://schemas.openxmlformats.org/officeDocument/2006/relationships/slide" Target="slides/slide14.xml" />
  <Relationship Id="rId20" Type="http://schemas.openxmlformats.org/officeDocument/2006/relationships/slide" Target="slides/slide15.xml" />
  <Relationship Id="rId21" Type="http://schemas.openxmlformats.org/officeDocument/2006/relationships/slide" Target="slides/slide16.xml" />
  <Relationship Id="rId22" Type="http://schemas.openxmlformats.org/officeDocument/2006/relationships/slide" Target="slides/slide17.xml" />
  <Relationship Id="rId23" Type="http://schemas.openxmlformats.org/officeDocument/2006/relationships/slide" Target="slides/slide18.xml" />
  <Relationship Id="rId24" Type="http://schemas.openxmlformats.org/officeDocument/2006/relationships/slide" Target="slides/slide19.xml" />
  <Relationship Id="rId25" Type="http://schemas.openxmlformats.org/officeDocument/2006/relationships/slide" Target="slides/slide20.xml" />
  <Relationship Id="rId26" Type="http://schemas.openxmlformats.org/officeDocument/2006/relationships/slide" Target="slides/slide21.xml" />
  <Relationship Id="rId27" Type="http://schemas.openxmlformats.org/officeDocument/2006/relationships/slide" Target="slides/slide22.xml" />
  <Relationship Id="rId28" Type="http://schemas.openxmlformats.org/officeDocument/2006/relationships/slide" Target="slides/slide23.xml" />
  <Relationship Id="rId29" Type="http://schemas.openxmlformats.org/officeDocument/2006/relationships/slide" Target="slides/slide24.xml" />
  <Relationship Id="rId30" Type="http://schemas.openxmlformats.org/officeDocument/2006/relationships/slide" Target="slides/slide25.xml" />
  <Relationship Id="rId31" Type="http://schemas.openxmlformats.org/officeDocument/2006/relationships/slide" Target="slides/slide26.xml" />
  <Relationship Id="rId3" Type="http://schemas.openxmlformats.org/officeDocument/2006/relationships/slideMaster" Target="slideMasters/slideMaster3.xml" />
  <Relationship Id="rId33" Type="http://schemas.openxmlformats.org/officeDocument/2006/relationships/handoutMaster" Target="handoutMasters/handoutMaster1.xml" />
  <Relationship Id="rId38" Type="http://schemas.openxmlformats.org/officeDocument/2006/relationships/tableStyles" Target="tableStyles.xml" />
  <Relationship Id="rId2" Type="http://schemas.openxmlformats.org/officeDocument/2006/relationships/slideMaster" Target="slideMasters/slideMaster2.xml" />
  <Relationship Id="rId1" Type="http://schemas.openxmlformats.org/officeDocument/2006/relationships/slideMaster" Target="slideMasters/slideMaster1.xml" />
  <Relationship Id="rId32" Type="http://schemas.openxmlformats.org/officeDocument/2006/relationships/notesMaster" Target="notesMasters/notesMaster1.xml" />
  <Relationship Id="rId37" Type="http://schemas.openxmlformats.org/officeDocument/2006/relationships/theme" Target="theme/theme1.xml" />
  <Relationship Id="rId5" Type="http://schemas.openxmlformats.org/officeDocument/2006/relationships/slideMaster" Target="slideMasters/slideMaster5.xml" />
  <Relationship Id="rId36" Type="http://schemas.openxmlformats.org/officeDocument/2006/relationships/viewProps" Target="viewProps.xml" />
  <Relationship Id="rId4" Type="http://schemas.openxmlformats.org/officeDocument/2006/relationships/slideMaster" Target="slideMasters/slideMaster4.xml" />
  <Relationship Id="rId35" Type="http://schemas.openxmlformats.org/officeDocument/2006/relationships/presProps" Target="presProps.xml" />
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7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9" tIns="46574" rIns="93149" bIns="46574" numCol="1" anchor="t" anchorCtr="0" compatLnSpc="1">
            <a:prstTxWarp prst="textNoShape">
              <a:avLst/>
            </a:prstTxWarp>
          </a:bodyPr>
          <a:lstStyle>
            <a:lvl1pPr defTabSz="931594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197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9" tIns="46574" rIns="93149" bIns="46574" numCol="1" anchor="t" anchorCtr="0" compatLnSpc="1">
            <a:prstTxWarp prst="textNoShape">
              <a:avLst/>
            </a:prstTxWarp>
          </a:bodyPr>
          <a:lstStyle>
            <a:lvl1pPr algn="r" defTabSz="931594">
              <a:defRPr sz="1200">
                <a:cs typeface="Arial" charset="0"/>
              </a:defRPr>
            </a:lvl1pPr>
          </a:lstStyle>
          <a:p>
            <a:pPr>
              <a:defRPr/>
            </a:pPr>
            <a:fld id="{50801D68-FD43-264F-A7F2-136217386BDE}" type="datetime1">
              <a:rPr lang="en-GB"/>
              <a:pPr>
                <a:defRPr/>
              </a:pPr>
              <a:t>13/03/2014</a:t>
            </a:fld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39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9" tIns="46574" rIns="93149" bIns="46574" numCol="1" anchor="b" anchorCtr="0" compatLnSpc="1">
            <a:prstTxWarp prst="textNoShape">
              <a:avLst/>
            </a:prstTxWarp>
          </a:bodyPr>
          <a:lstStyle>
            <a:lvl1pPr defTabSz="931594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197" y="942839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9" tIns="46574" rIns="93149" bIns="46574" numCol="1" anchor="b" anchorCtr="0" compatLnSpc="1">
            <a:prstTxWarp prst="textNoShape">
              <a:avLst/>
            </a:prstTxWarp>
          </a:bodyPr>
          <a:lstStyle>
            <a:lvl1pPr algn="r" defTabSz="931594">
              <a:defRPr sz="1200">
                <a:cs typeface="Arial" charset="0"/>
              </a:defRPr>
            </a:lvl1pPr>
          </a:lstStyle>
          <a:p>
            <a:pPr>
              <a:defRPr/>
            </a:pPr>
            <a:fld id="{A9171369-7D87-F14D-A521-5D81641FB2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556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6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9" tIns="46574" rIns="93149" bIns="46574" numCol="1" anchor="t" anchorCtr="0" compatLnSpc="1">
            <a:prstTxWarp prst="textNoShape">
              <a:avLst/>
            </a:prstTxWarp>
          </a:bodyPr>
          <a:lstStyle>
            <a:lvl1pPr defTabSz="931594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97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9" tIns="46574" rIns="93149" bIns="46574" numCol="1" anchor="t" anchorCtr="0" compatLnSpc="1">
            <a:prstTxWarp prst="textNoShape">
              <a:avLst/>
            </a:prstTxWarp>
          </a:bodyPr>
          <a:lstStyle>
            <a:lvl1pPr algn="r" defTabSz="931594">
              <a:defRPr sz="1200">
                <a:cs typeface="Arial" charset="0"/>
              </a:defRPr>
            </a:lvl1pPr>
          </a:lstStyle>
          <a:p>
            <a:pPr>
              <a:defRPr/>
            </a:pPr>
            <a:fld id="{F991B58D-3FE4-C940-907B-ABAAC361FBE5}" type="datetime1">
              <a:rPr lang="en-GB"/>
              <a:pPr>
                <a:defRPr/>
              </a:pPr>
              <a:t>13/03/2014</a:t>
            </a:fld>
            <a:endParaRPr lang="en-GB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7" y="4715793"/>
            <a:ext cx="5438783" cy="44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9" tIns="46574" rIns="93149" bIns="46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39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9" tIns="46574" rIns="93149" bIns="46574" numCol="1" anchor="b" anchorCtr="0" compatLnSpc="1">
            <a:prstTxWarp prst="textNoShape">
              <a:avLst/>
            </a:prstTxWarp>
          </a:bodyPr>
          <a:lstStyle>
            <a:lvl1pPr defTabSz="931594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97" y="942839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49" tIns="46574" rIns="93149" bIns="46574" numCol="1" anchor="b" anchorCtr="0" compatLnSpc="1">
            <a:prstTxWarp prst="textNoShape">
              <a:avLst/>
            </a:prstTxWarp>
          </a:bodyPr>
          <a:lstStyle>
            <a:lvl1pPr algn="r" defTabSz="931594">
              <a:defRPr sz="1200">
                <a:cs typeface="Arial" charset="0"/>
              </a:defRPr>
            </a:lvl1pPr>
          </a:lstStyle>
          <a:p>
            <a:pPr>
              <a:defRPr/>
            </a:pPr>
            <a:fld id="{C6A42FAE-99A3-5D40-88F5-B7A07DC4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389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9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2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A42FAE-99A3-5D40-88F5-B7A07DC40CC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83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slideMaster" Target="../slideMasters/slideMaster1.xml" />
  <Relationship Id="rId1" Type="http://schemas.openxmlformats.org/officeDocument/2006/relationships/themeOverride" Target="../theme/themeOverride1.xml" />
  <Relationship Id="rId4" Type="http://schemas.openxmlformats.org/officeDocument/2006/relationships/image" Target="../media/image4.png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1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8.jpeg" />
  <Relationship Id="rId2" Type="http://schemas.openxmlformats.org/officeDocument/2006/relationships/slideMaster" Target="../slideMasters/slideMaster4.xml" />
  <Relationship Id="rId1" Type="http://schemas.openxmlformats.org/officeDocument/2006/relationships/themeOverride" Target="../theme/themeOverride3.xml" />
  <Relationship Id="rId4" Type="http://schemas.openxmlformats.org/officeDocument/2006/relationships/image" Target="../media/image4.png" />
</Relationships>
</file>

<file path=ppt/slideLayouts/_rels/slideLayout1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1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1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1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1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0.jpeg" />
  <Relationship Id="rId2" Type="http://schemas.openxmlformats.org/officeDocument/2006/relationships/slideMaster" Target="../slideMasters/slideMaster5.xml" />
  <Relationship Id="rId1" Type="http://schemas.openxmlformats.org/officeDocument/2006/relationships/themeOverride" Target="../theme/themeOverride4.xml" />
  <Relationship Id="rId4" Type="http://schemas.openxmlformats.org/officeDocument/2006/relationships/image" Target="../media/image4.png" />
</Relationships>
</file>

<file path=ppt/slideLayouts/_rels/slideLayout1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5.xml" />
</Relationships>
</file>

<file path=ppt/slideLayouts/_rels/slideLayout1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5.xml" />
</Relationships>
</file>

<file path=ppt/slideLayouts/_rels/slideLayout1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5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5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jpeg" />
  <Relationship Id="rId2" Type="http://schemas.openxmlformats.org/officeDocument/2006/relationships/slideMaster" Target="../slideMasters/slideMaster3.xml" />
  <Relationship Id="rId1" Type="http://schemas.openxmlformats.org/officeDocument/2006/relationships/themeOverride" Target="../theme/themeOverride2.xml" />
  <Relationship Id="rId4" Type="http://schemas.openxmlformats.org/officeDocument/2006/relationships/image" Target="../media/image4.png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25563" y="2443163"/>
            <a:ext cx="706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defRPr/>
            </a:pPr>
            <a:endParaRPr lang="en-US" sz="3200">
              <a:solidFill>
                <a:schemeClr val="bg1"/>
              </a:solidFill>
              <a:latin typeface="Arial Black" charset="0"/>
              <a:cs typeface="Arial" charset="0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0"/>
            <a:ext cx="9237663" cy="6923088"/>
            <a:chOff x="0" y="0"/>
            <a:chExt cx="9237663" cy="6923088"/>
          </a:xfrm>
        </p:grpSpPr>
        <p:pic>
          <p:nvPicPr>
            <p:cNvPr id="6" name="Picture 10" descr="J:\Applications - Document Management\New PowerPoint Images\2012\00034_PPT_Cover_White_Blue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37663" cy="692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J:\Applications - Document Management\New PowerPoint Images\2012\DLAP_Logo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765175"/>
              <a:ext cx="1008063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98404" name="Rectangle 4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1416050" y="2695575"/>
            <a:ext cx="6248400" cy="9683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lnSpc>
                <a:spcPct val="90000"/>
              </a:lnSpc>
              <a:defRPr sz="3200">
                <a:solidFill>
                  <a:srgbClr val="0073C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998405" name="Rectangle 5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1408113" y="3906838"/>
            <a:ext cx="6291262" cy="4222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95332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 of presentation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filename here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7AAF1-2881-9240-8C54-2B9E7FB96A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0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25563" y="2443163"/>
            <a:ext cx="706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defRPr/>
            </a:pPr>
            <a:endParaRPr lang="en-US" sz="3200">
              <a:solidFill>
                <a:schemeClr val="bg1"/>
              </a:solidFill>
              <a:latin typeface="Arial Black" charset="0"/>
              <a:cs typeface="Arial" charset="0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0"/>
            <a:ext cx="9239250" cy="6923088"/>
            <a:chOff x="0" y="0"/>
            <a:chExt cx="9239250" cy="6923088"/>
          </a:xfrm>
        </p:grpSpPr>
        <p:pic>
          <p:nvPicPr>
            <p:cNvPr id="6" name="Picture 2" descr="J:\Applications - Document Management\New PowerPoint Images\2012\00034_PPT_Cover_White_Orange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39250" cy="692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J:\Applications - Document Management\New PowerPoint Images\2012\DLAP_Logo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765175"/>
              <a:ext cx="1008063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1956" name="Rectangle 4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1412875" y="2693988"/>
            <a:ext cx="6248400" cy="9683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lnSpc>
                <a:spcPct val="90000"/>
              </a:lnSpc>
              <a:defRPr sz="3200">
                <a:solidFill>
                  <a:srgbClr val="E98300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1957" name="Rectangle 5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1406525" y="3906838"/>
            <a:ext cx="6291263" cy="36671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6500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 of 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filename here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98D39-C054-EC40-BBEF-C0E2FBE33A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1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268760"/>
            <a:ext cx="8208911" cy="5040559"/>
          </a:xfrm>
        </p:spPr>
        <p:txBody>
          <a:bodyPr anchor="ctr"/>
          <a:lstStyle>
            <a:lvl1pPr marL="0" indent="0" algn="ctr">
              <a:buNone/>
              <a:defRPr sz="55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 of 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filename here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CFED0-F166-1642-88F2-C1450B93ED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5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lank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241300"/>
            <a:ext cx="6621462" cy="476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74663" y="1289050"/>
            <a:ext cx="4029075" cy="50165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6138" y="1289050"/>
            <a:ext cx="4030662" cy="501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 of presentation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750" y="6623050"/>
            <a:ext cx="2895600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filename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6263" y="6626225"/>
            <a:ext cx="154463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6542B-A3AB-0E46-81F9-0EEB3F53E3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4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 of presentation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filename here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D03FE-9F7C-AC4B-A101-5EE4E19B31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43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0"/>
            <a:ext cx="9237663" cy="6923088"/>
            <a:chOff x="0" y="0"/>
            <a:chExt cx="9237663" cy="6923088"/>
          </a:xfrm>
        </p:grpSpPr>
        <p:pic>
          <p:nvPicPr>
            <p:cNvPr id="5" name="Picture 2" descr="J:\Applications - Document Management\New PowerPoint Images\2012\00034_PPT_Cover_White_Purple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37663" cy="692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J:\Applications - Document Management\New PowerPoint Images\2012\DLAP_Logo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765175"/>
              <a:ext cx="1008063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8883" name="Rectangle 3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1416050" y="2693988"/>
            <a:ext cx="6248400" cy="9683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lnSpc>
                <a:spcPct val="90000"/>
              </a:lnSpc>
              <a:defRPr sz="3200">
                <a:solidFill>
                  <a:srgbClr val="631D76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18884" name="Rectangle 4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1408113" y="3906838"/>
            <a:ext cx="6291262" cy="36671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2335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 of 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filename here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BB47E-870B-A946-A11A-8561BB43A1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3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268760"/>
            <a:ext cx="8208911" cy="5040559"/>
          </a:xfrm>
        </p:spPr>
        <p:txBody>
          <a:bodyPr anchor="ctr"/>
          <a:lstStyle>
            <a:lvl1pPr marL="0" indent="0" algn="ctr">
              <a:buNone/>
              <a:defRPr sz="55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 of 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filename here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5C556-C267-3549-B243-EB2ED1CEA3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8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lank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241300"/>
            <a:ext cx="6621462" cy="476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74663" y="1289050"/>
            <a:ext cx="4029075" cy="50165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6138" y="1289050"/>
            <a:ext cx="4030662" cy="501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 of presentation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750" y="6623050"/>
            <a:ext cx="2895600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filename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D870-AF88-6B44-975C-E918DB4C37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68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241300"/>
            <a:ext cx="6621462" cy="476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1289050"/>
            <a:ext cx="8212137" cy="501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 of presentation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filename here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07512-DCA4-AA49-98F5-ED52CE9A10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2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 of presentation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filename here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6D87-2AEA-D644-B2BC-40B067015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268760"/>
            <a:ext cx="8208911" cy="5040559"/>
          </a:xfrm>
        </p:spPr>
        <p:txBody>
          <a:bodyPr anchor="ctr"/>
          <a:lstStyle>
            <a:lvl1pPr marL="0" indent="0" algn="ctr">
              <a:buNone/>
              <a:defRPr sz="55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 of presentation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filename here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1D547-9264-4143-9F43-EFE9211FCE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48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lank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241300"/>
            <a:ext cx="6621462" cy="476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74663" y="1289050"/>
            <a:ext cx="4029075" cy="50165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6138" y="1289050"/>
            <a:ext cx="4030662" cy="501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 of presentation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filename here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E54F2-6CD7-604C-9CC1-C68B2E06B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9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 of presentation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filename here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B8FAD-ED2A-AF40-8D46-ABAEE51551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84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0"/>
            <a:ext cx="9237663" cy="6921500"/>
            <a:chOff x="0" y="0"/>
            <a:chExt cx="9237663" cy="6921500"/>
          </a:xfrm>
        </p:grpSpPr>
        <p:pic>
          <p:nvPicPr>
            <p:cNvPr id="5" name="Picture 2" descr="J:\Applications - Document Management\New PowerPoint Images\2012\00034_PPT_Cover_White_Green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37663" cy="692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J:\Applications - Document Management\New PowerPoint Images\2012\DLAP_Logo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765175"/>
              <a:ext cx="1008063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5028" name="Rectangle 4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1412875" y="2693988"/>
            <a:ext cx="6248400" cy="9683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lnSpc>
                <a:spcPct val="90000"/>
              </a:lnSpc>
              <a:defRPr sz="32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1406525" y="3906838"/>
            <a:ext cx="6291263" cy="36671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622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 of presentation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filename here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AB50-395A-284A-ABF6-AF18E6261C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7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268760"/>
            <a:ext cx="8208911" cy="5040559"/>
          </a:xfrm>
        </p:spPr>
        <p:txBody>
          <a:bodyPr anchor="ctr"/>
          <a:lstStyle>
            <a:lvl1pPr marL="0" indent="0" algn="ctr">
              <a:buNone/>
              <a:defRPr sz="55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 of presentation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filename here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144A4-BD22-704F-977D-A6034A6B0D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lank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241300"/>
            <a:ext cx="6621462" cy="476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74663" y="1289050"/>
            <a:ext cx="4029075" cy="50165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6138" y="1289050"/>
            <a:ext cx="4030662" cy="501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 of presentation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750" y="6623050"/>
            <a:ext cx="2895600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filename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2949-BB64-7941-94A4-3EF3FA05B1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1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2.png" />
  <Relationship Id="rId3" Type="http://schemas.openxmlformats.org/officeDocument/2006/relationships/slideLayout" Target="../slideLayouts/slideLayout3.xml" />
  <Relationship Id="rId7" Type="http://schemas.openxmlformats.org/officeDocument/2006/relationships/image" Target="../media/image1.jpeg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theme" Target="../theme/theme1.xml" />
  <Relationship Id="rId5" Type="http://schemas.openxmlformats.org/officeDocument/2006/relationships/slideLayout" Target="../slideLayouts/slideLayout5.xml" />
  <Relationship Id="rId4" Type="http://schemas.openxmlformats.org/officeDocument/2006/relationships/slideLayout" Target="../slideLayouts/slideLayout4.xml" />
</Relationships>
</file>

<file path=ppt/slideMasters/_rels/slideMaster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image" Target="../media/image1.jpeg" />
  <Relationship Id="rId1" Type="http://schemas.openxmlformats.org/officeDocument/2006/relationships/theme" Target="../theme/theme2.xml" />
</Relationships>
</file>

<file path=ppt/slideMasters/_rels/slideMaster3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2.png" />
  <Relationship Id="rId3" Type="http://schemas.openxmlformats.org/officeDocument/2006/relationships/slideLayout" Target="../slideLayouts/slideLayout8.xml" />
  <Relationship Id="rId7" Type="http://schemas.openxmlformats.org/officeDocument/2006/relationships/image" Target="../media/image5.jpeg" />
  <Relationship Id="rId2" Type="http://schemas.openxmlformats.org/officeDocument/2006/relationships/slideLayout" Target="../slideLayouts/slideLayout7.xml" />
  <Relationship Id="rId1" Type="http://schemas.openxmlformats.org/officeDocument/2006/relationships/slideLayout" Target="../slideLayouts/slideLayout6.xml" />
  <Relationship Id="rId6" Type="http://schemas.openxmlformats.org/officeDocument/2006/relationships/theme" Target="../theme/theme3.xml" />
  <Relationship Id="rId5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9.xml" />
</Relationships>
</file>

<file path=ppt/slideMasters/_rels/slideMaster4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2.png" />
  <Relationship Id="rId3" Type="http://schemas.openxmlformats.org/officeDocument/2006/relationships/slideLayout" Target="../slideLayouts/slideLayout13.xml" />
  <Relationship Id="rId7" Type="http://schemas.openxmlformats.org/officeDocument/2006/relationships/image" Target="../media/image7.jpeg" />
  <Relationship Id="rId2" Type="http://schemas.openxmlformats.org/officeDocument/2006/relationships/slideLayout" Target="../slideLayouts/slideLayout12.xml" />
  <Relationship Id="rId1" Type="http://schemas.openxmlformats.org/officeDocument/2006/relationships/slideLayout" Target="../slideLayouts/slideLayout11.xml" />
  <Relationship Id="rId6" Type="http://schemas.openxmlformats.org/officeDocument/2006/relationships/theme" Target="../theme/theme4.xml" />
  <Relationship Id="rId5" Type="http://schemas.openxmlformats.org/officeDocument/2006/relationships/slideLayout" Target="../slideLayouts/slideLayout15.xml" />
  <Relationship Id="rId4" Type="http://schemas.openxmlformats.org/officeDocument/2006/relationships/slideLayout" Target="../slideLayouts/slideLayout14.xml" />
</Relationships>
</file>

<file path=ppt/slideMasters/_rels/slideMaster5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2.png" />
  <Relationship Id="rId3" Type="http://schemas.openxmlformats.org/officeDocument/2006/relationships/slideLayout" Target="../slideLayouts/slideLayout18.xml" />
  <Relationship Id="rId7" Type="http://schemas.openxmlformats.org/officeDocument/2006/relationships/image" Target="../media/image9.jpeg" />
  <Relationship Id="rId2" Type="http://schemas.openxmlformats.org/officeDocument/2006/relationships/slideLayout" Target="../slideLayouts/slideLayout17.xml" />
  <Relationship Id="rId1" Type="http://schemas.openxmlformats.org/officeDocument/2006/relationships/slideLayout" Target="../slideLayouts/slideLayout16.xml" />
  <Relationship Id="rId6" Type="http://schemas.openxmlformats.org/officeDocument/2006/relationships/theme" Target="../theme/theme5.xml" />
  <Relationship Id="rId5" Type="http://schemas.openxmlformats.org/officeDocument/2006/relationships/slideLayout" Target="../slideLayouts/slideLayout20.xml" />
  <Relationship Id="rId4" Type="http://schemas.openxmlformats.org/officeDocument/2006/relationships/slideLayout" Target="../slideLayouts/slideLayout1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289050"/>
            <a:ext cx="8212137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973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27738" y="66246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Date of presentation</a:t>
            </a:r>
          </a:p>
        </p:txBody>
      </p:sp>
      <p:sp>
        <p:nvSpPr>
          <p:cNvPr id="9973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2750" y="6623050"/>
            <a:ext cx="2895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Insert filename here</a:t>
            </a:r>
          </a:p>
        </p:txBody>
      </p:sp>
      <p:sp>
        <p:nvSpPr>
          <p:cNvPr id="9973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6263" y="6626225"/>
            <a:ext cx="15446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  <a:cs typeface="Arial" charset="0"/>
              </a:defRPr>
            </a:lvl1pPr>
          </a:lstStyle>
          <a:p>
            <a:pPr>
              <a:defRPr/>
            </a:pPr>
            <a:fld id="{AD8A719E-AEA7-B540-92C1-F31AA95EF3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8197850" y="6604000"/>
            <a:ext cx="0" cy="25876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32" name="Line 11"/>
          <p:cNvSpPr>
            <a:spLocks noChangeShapeType="1"/>
          </p:cNvSpPr>
          <p:nvPr/>
        </p:nvSpPr>
        <p:spPr bwMode="auto">
          <a:xfrm>
            <a:off x="0" y="1189038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1588" y="1588"/>
            <a:ext cx="9145587" cy="1000125"/>
            <a:chOff x="1588" y="1588"/>
            <a:chExt cx="9145587" cy="1000125"/>
          </a:xfrm>
        </p:grpSpPr>
        <p:pic>
          <p:nvPicPr>
            <p:cNvPr id="1035" name="Picture 11" descr="J:\Applications - Document Management\New PowerPoint Images\2012\00034_PPT_Header_Blue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1588"/>
              <a:ext cx="9145587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 descr="J:\Applications - Document Management\New PowerPoint Images\2012\DLAP_Logo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0263" y="357188"/>
              <a:ext cx="47307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4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360363" y="241300"/>
            <a:ext cx="66214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9" r:id="rId1"/>
    <p:sldLayoutId id="2147486026" r:id="rId2"/>
    <p:sldLayoutId id="2147486027" r:id="rId3"/>
    <p:sldLayoutId id="2147486028" r:id="rId4"/>
    <p:sldLayoutId id="2147486029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charset="0"/>
          <a:cs typeface="Arial" charset="0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20000"/>
        </a:spcAft>
        <a:buClr>
          <a:srgbClr val="777777"/>
        </a:buClr>
        <a:buFont typeface="Wingdings" charset="0"/>
        <a:buChar char="§"/>
        <a:defRPr sz="2200">
          <a:solidFill>
            <a:srgbClr val="454545"/>
          </a:solidFill>
          <a:latin typeface="+mn-lt"/>
          <a:ea typeface="ＭＳ Ｐゴシック" charset="0"/>
          <a:cs typeface="+mn-cs"/>
        </a:defRPr>
      </a:lvl1pPr>
      <a:lvl2pPr marL="515938" indent="-171450" algn="l" rtl="0" eaLnBrk="0" fontAlgn="base" hangingPunct="0">
        <a:spcBef>
          <a:spcPct val="20000"/>
        </a:spcBef>
        <a:spcAft>
          <a:spcPct val="20000"/>
        </a:spcAft>
        <a:buClr>
          <a:srgbClr val="808080"/>
        </a:buClr>
        <a:buFont typeface="Wingdings" charset="0"/>
        <a:buChar char="§"/>
        <a:defRPr sz="2000">
          <a:solidFill>
            <a:srgbClr val="454545"/>
          </a:solidFill>
          <a:latin typeface="+mn-lt"/>
          <a:ea typeface="Arial" charset="0"/>
          <a:cs typeface="+mn-cs"/>
        </a:defRPr>
      </a:lvl2pPr>
      <a:lvl3pPr marL="801688" indent="-171450" algn="l" rtl="0" eaLnBrk="0" fontAlgn="base" hangingPunct="0">
        <a:spcBef>
          <a:spcPct val="10000"/>
        </a:spcBef>
        <a:spcAft>
          <a:spcPct val="10000"/>
        </a:spcAft>
        <a:buClr>
          <a:srgbClr val="969696"/>
        </a:buClr>
        <a:buFont typeface="Wingdings" charset="0"/>
        <a:buChar char="§"/>
        <a:defRPr>
          <a:solidFill>
            <a:srgbClr val="454545"/>
          </a:solidFill>
          <a:latin typeface="+mn-lt"/>
          <a:ea typeface="Arial" charset="0"/>
          <a:cs typeface="+mn-cs"/>
        </a:defRPr>
      </a:lvl3pPr>
      <a:lvl4pPr marL="1089025" indent="-173038" algn="l" rtl="0" eaLnBrk="0" fontAlgn="base" hangingPunct="0">
        <a:spcBef>
          <a:spcPct val="10000"/>
        </a:spcBef>
        <a:spcAft>
          <a:spcPct val="10000"/>
        </a:spcAft>
        <a:buClr>
          <a:srgbClr val="B2B2B2"/>
        </a:buClr>
        <a:buFont typeface="Wingdings" charset="0"/>
        <a:buChar char="§"/>
        <a:defRPr sz="1600">
          <a:solidFill>
            <a:srgbClr val="454545"/>
          </a:solidFill>
          <a:latin typeface="+mn-lt"/>
          <a:ea typeface="Arial" charset="0"/>
          <a:cs typeface="+mn-cs"/>
        </a:defRPr>
      </a:lvl4pPr>
      <a:lvl5pPr marL="1377950" indent="-174625" algn="l" rtl="0" eaLnBrk="0" fontAlgn="base" hangingPunct="0">
        <a:spcBef>
          <a:spcPct val="10000"/>
        </a:spcBef>
        <a:spcAft>
          <a:spcPct val="10000"/>
        </a:spcAft>
        <a:buClr>
          <a:srgbClr val="C0C0C0"/>
        </a:buClr>
        <a:buFont typeface="Wingdings" charset="0"/>
        <a:buChar char="§"/>
        <a:defRPr sz="1600">
          <a:solidFill>
            <a:srgbClr val="454545"/>
          </a:solidFill>
          <a:latin typeface="+mn-lt"/>
          <a:ea typeface="Arial" charset="0"/>
          <a:cs typeface="+mn-cs"/>
        </a:defRPr>
      </a:lvl5pPr>
      <a:lvl6pPr marL="1835150" indent="-174625" algn="l" rtl="0" eaLnBrk="1" fontAlgn="base" hangingPunct="1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6pPr>
      <a:lvl7pPr marL="2292350" indent="-174625" algn="l" rtl="0" eaLnBrk="1" fontAlgn="base" hangingPunct="1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7pPr>
      <a:lvl8pPr marL="2749550" indent="-174625" algn="l" rtl="0" eaLnBrk="1" fontAlgn="base" hangingPunct="1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8pPr>
      <a:lvl9pPr marL="3206750" indent="-174625" algn="l" rtl="0" eaLnBrk="1" fontAlgn="base" hangingPunct="1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1588" y="1588"/>
            <a:ext cx="9145587" cy="1000125"/>
            <a:chOff x="1588" y="1588"/>
            <a:chExt cx="9145587" cy="1000125"/>
          </a:xfrm>
        </p:grpSpPr>
        <p:pic>
          <p:nvPicPr>
            <p:cNvPr id="7179" name="Picture 11" descr="J:\Applications - Document Management\New PowerPoint Images\2012\00034_PPT_Header_Blue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1588"/>
              <a:ext cx="9145587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12" descr="J:\Applications - Document Management\New PowerPoint Images\2012\DLAP_Logo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0263" y="357188"/>
              <a:ext cx="47307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289050"/>
            <a:ext cx="8212137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360363" y="241300"/>
            <a:ext cx="66214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035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27738" y="66246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Date of presentation</a:t>
            </a:r>
          </a:p>
        </p:txBody>
      </p:sp>
      <p:sp>
        <p:nvSpPr>
          <p:cNvPr id="10035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2750" y="6623050"/>
            <a:ext cx="2895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Insert filename here</a:t>
            </a:r>
          </a:p>
        </p:txBody>
      </p:sp>
      <p:sp>
        <p:nvSpPr>
          <p:cNvPr id="10035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6263" y="6626225"/>
            <a:ext cx="15446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  <a:cs typeface="Arial" charset="0"/>
              </a:defRPr>
            </a:lvl1pPr>
          </a:lstStyle>
          <a:p>
            <a:pPr>
              <a:defRPr/>
            </a:pPr>
            <a:fld id="{8C3AE091-4580-6D42-A10D-6AEE8F0201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57" name="Line 10"/>
          <p:cNvSpPr>
            <a:spLocks noChangeShapeType="1"/>
          </p:cNvSpPr>
          <p:nvPr/>
        </p:nvSpPr>
        <p:spPr bwMode="auto">
          <a:xfrm>
            <a:off x="8197850" y="6604000"/>
            <a:ext cx="0" cy="25876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58" name="Line 11"/>
          <p:cNvSpPr>
            <a:spLocks noChangeShapeType="1"/>
          </p:cNvSpPr>
          <p:nvPr/>
        </p:nvSpPr>
        <p:spPr bwMode="auto">
          <a:xfrm>
            <a:off x="0" y="1189038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charset="0"/>
          <a:cs typeface="Arial" charset="0"/>
        </a:defRPr>
      </a:lvl5pPr>
      <a:lvl6pPr marL="4572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6pPr>
      <a:lvl7pPr marL="9144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7pPr>
      <a:lvl8pPr marL="13716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8pPr>
      <a:lvl9pPr marL="18288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20000"/>
        </a:spcAft>
        <a:buClr>
          <a:srgbClr val="777777"/>
        </a:buClr>
        <a:buFont typeface="Wingdings" charset="0"/>
        <a:buChar char="§"/>
        <a:defRPr sz="2200">
          <a:solidFill>
            <a:srgbClr val="454545"/>
          </a:solidFill>
          <a:latin typeface="+mn-lt"/>
          <a:ea typeface="ＭＳ Ｐゴシック" charset="0"/>
          <a:cs typeface="+mn-cs"/>
        </a:defRPr>
      </a:lvl1pPr>
      <a:lvl2pPr marL="515938" indent="-171450" algn="l" rtl="0" eaLnBrk="0" fontAlgn="base" hangingPunct="0">
        <a:spcBef>
          <a:spcPct val="20000"/>
        </a:spcBef>
        <a:spcAft>
          <a:spcPct val="20000"/>
        </a:spcAft>
        <a:buClr>
          <a:srgbClr val="808080"/>
        </a:buClr>
        <a:buFont typeface="Wingdings" charset="0"/>
        <a:buChar char="§"/>
        <a:defRPr sz="2000">
          <a:solidFill>
            <a:srgbClr val="454545"/>
          </a:solidFill>
          <a:latin typeface="+mn-lt"/>
          <a:ea typeface="Arial" charset="0"/>
          <a:cs typeface="+mn-cs"/>
        </a:defRPr>
      </a:lvl2pPr>
      <a:lvl3pPr marL="801688" indent="-171450" algn="l" rtl="0" eaLnBrk="0" fontAlgn="base" hangingPunct="0">
        <a:spcBef>
          <a:spcPct val="10000"/>
        </a:spcBef>
        <a:spcAft>
          <a:spcPct val="10000"/>
        </a:spcAft>
        <a:buClr>
          <a:srgbClr val="969696"/>
        </a:buClr>
        <a:buFont typeface="Wingdings" charset="0"/>
        <a:buChar char="§"/>
        <a:defRPr>
          <a:solidFill>
            <a:srgbClr val="454545"/>
          </a:solidFill>
          <a:latin typeface="+mn-lt"/>
          <a:ea typeface="Arial" charset="0"/>
          <a:cs typeface="+mn-cs"/>
        </a:defRPr>
      </a:lvl3pPr>
      <a:lvl4pPr marL="1089025" indent="-173038" algn="l" rtl="0" eaLnBrk="0" fontAlgn="base" hangingPunct="0">
        <a:spcBef>
          <a:spcPct val="10000"/>
        </a:spcBef>
        <a:spcAft>
          <a:spcPct val="10000"/>
        </a:spcAft>
        <a:buClr>
          <a:srgbClr val="B2B2B2"/>
        </a:buClr>
        <a:buFont typeface="Wingdings" charset="0"/>
        <a:buChar char="§"/>
        <a:defRPr sz="1600">
          <a:solidFill>
            <a:srgbClr val="454545"/>
          </a:solidFill>
          <a:latin typeface="+mn-lt"/>
          <a:ea typeface="Arial" charset="0"/>
          <a:cs typeface="+mn-cs"/>
        </a:defRPr>
      </a:lvl4pPr>
      <a:lvl5pPr marL="1377950" indent="-174625" algn="l" rtl="0" eaLnBrk="0" fontAlgn="base" hangingPunct="0">
        <a:spcBef>
          <a:spcPct val="10000"/>
        </a:spcBef>
        <a:spcAft>
          <a:spcPct val="10000"/>
        </a:spcAft>
        <a:buClr>
          <a:srgbClr val="C0C0C0"/>
        </a:buClr>
        <a:buFont typeface="Wingdings" charset="0"/>
        <a:buChar char="§"/>
        <a:defRPr sz="1600">
          <a:solidFill>
            <a:srgbClr val="454545"/>
          </a:solidFill>
          <a:latin typeface="+mn-lt"/>
          <a:ea typeface="Arial" charset="0"/>
          <a:cs typeface="+mn-cs"/>
        </a:defRPr>
      </a:lvl5pPr>
      <a:lvl6pPr marL="18351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6pPr>
      <a:lvl7pPr marL="22923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7pPr>
      <a:lvl8pPr marL="27495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8pPr>
      <a:lvl9pPr marL="32067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9050"/>
            <a:ext cx="82296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0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27738" y="66246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Date of presentation</a:t>
            </a:r>
          </a:p>
        </p:txBody>
      </p:sp>
      <p:sp>
        <p:nvSpPr>
          <p:cNvPr id="10240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0375" y="6623050"/>
            <a:ext cx="2895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Insert filename here</a:t>
            </a:r>
          </a:p>
        </p:txBody>
      </p:sp>
      <p:sp>
        <p:nvSpPr>
          <p:cNvPr id="10240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6263" y="6626225"/>
            <a:ext cx="15446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  <a:cs typeface="Arial" charset="0"/>
              </a:defRPr>
            </a:lvl1pPr>
          </a:lstStyle>
          <a:p>
            <a:pPr>
              <a:defRPr/>
            </a:pPr>
            <a:fld id="{AB8CF4A7-E8CE-934A-903E-2139555210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8" name="Line 10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79" name="Line 11"/>
          <p:cNvSpPr>
            <a:spLocks noChangeShapeType="1"/>
          </p:cNvSpPr>
          <p:nvPr/>
        </p:nvSpPr>
        <p:spPr bwMode="auto">
          <a:xfrm>
            <a:off x="8197850" y="6604000"/>
            <a:ext cx="0" cy="25876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80" name="Line 12"/>
          <p:cNvSpPr>
            <a:spLocks noChangeShapeType="1"/>
          </p:cNvSpPr>
          <p:nvPr/>
        </p:nvSpPr>
        <p:spPr bwMode="auto">
          <a:xfrm>
            <a:off x="0" y="1189038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8201" name="Group 2"/>
          <p:cNvGrpSpPr>
            <a:grpSpLocks/>
          </p:cNvGrpSpPr>
          <p:nvPr/>
        </p:nvGrpSpPr>
        <p:grpSpPr bwMode="auto">
          <a:xfrm>
            <a:off x="0" y="0"/>
            <a:ext cx="9144000" cy="1019175"/>
            <a:chOff x="0" y="0"/>
            <a:chExt cx="9144000" cy="1019175"/>
          </a:xfrm>
        </p:grpSpPr>
        <p:pic>
          <p:nvPicPr>
            <p:cNvPr id="8203" name="Picture 11" descr="J:\Applications - Document Management\New PowerPoint Images\2012\00034_PPT_Header_Green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2" descr="J:\Applications - Document Management\New PowerPoint Images\2012\DLAP_Logo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0263" y="357188"/>
              <a:ext cx="47307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2" name="Rectangle 4"/>
          <p:cNvSpPr>
            <a:spLocks noGrp="1" noChangeArrowheads="1"/>
          </p:cNvSpPr>
          <p:nvPr>
            <p:ph type="title"/>
          </p:nvPr>
        </p:nvSpPr>
        <p:spPr bwMode="white">
          <a:xfrm>
            <a:off x="360363" y="241300"/>
            <a:ext cx="66214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0" r:id="rId1"/>
    <p:sldLayoutId id="2147486030" r:id="rId2"/>
    <p:sldLayoutId id="2147486031" r:id="rId3"/>
    <p:sldLayoutId id="2147486041" r:id="rId4"/>
    <p:sldLayoutId id="2147486032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charset="0"/>
          <a:cs typeface="Arial" charset="0"/>
        </a:defRPr>
      </a:lvl5pPr>
      <a:lvl6pPr marL="4572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6pPr>
      <a:lvl7pPr marL="9144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7pPr>
      <a:lvl8pPr marL="13716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8pPr>
      <a:lvl9pPr marL="18288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20000"/>
        </a:spcAft>
        <a:buClr>
          <a:srgbClr val="777777"/>
        </a:buClr>
        <a:buFont typeface="Wingdings" charset="0"/>
        <a:buChar char="§"/>
        <a:defRPr sz="2200">
          <a:solidFill>
            <a:srgbClr val="454545"/>
          </a:solidFill>
          <a:latin typeface="+mn-lt"/>
          <a:ea typeface="ＭＳ Ｐゴシック" charset="0"/>
          <a:cs typeface="+mn-cs"/>
        </a:defRPr>
      </a:lvl1pPr>
      <a:lvl2pPr marL="515938" indent="-171450" algn="l" rtl="0" eaLnBrk="0" fontAlgn="base" hangingPunct="0">
        <a:spcBef>
          <a:spcPct val="20000"/>
        </a:spcBef>
        <a:spcAft>
          <a:spcPct val="20000"/>
        </a:spcAft>
        <a:buClr>
          <a:srgbClr val="808080"/>
        </a:buClr>
        <a:buFont typeface="Wingdings" charset="0"/>
        <a:buChar char="§"/>
        <a:defRPr sz="2000">
          <a:solidFill>
            <a:srgbClr val="454545"/>
          </a:solidFill>
          <a:latin typeface="+mn-lt"/>
          <a:ea typeface="Arial" charset="0"/>
          <a:cs typeface="+mn-cs"/>
        </a:defRPr>
      </a:lvl2pPr>
      <a:lvl3pPr marL="801688" indent="-171450" algn="l" rtl="0" eaLnBrk="0" fontAlgn="base" hangingPunct="0">
        <a:spcBef>
          <a:spcPct val="10000"/>
        </a:spcBef>
        <a:spcAft>
          <a:spcPct val="10000"/>
        </a:spcAft>
        <a:buClr>
          <a:srgbClr val="969696"/>
        </a:buClr>
        <a:buFont typeface="Wingdings" charset="0"/>
        <a:buChar char="§"/>
        <a:defRPr>
          <a:solidFill>
            <a:srgbClr val="454545"/>
          </a:solidFill>
          <a:latin typeface="+mn-lt"/>
          <a:ea typeface="Arial" charset="0"/>
          <a:cs typeface="+mn-cs"/>
        </a:defRPr>
      </a:lvl3pPr>
      <a:lvl4pPr marL="1089025" indent="-173038" algn="l" rtl="0" eaLnBrk="0" fontAlgn="base" hangingPunct="0">
        <a:spcBef>
          <a:spcPct val="10000"/>
        </a:spcBef>
        <a:spcAft>
          <a:spcPct val="10000"/>
        </a:spcAft>
        <a:buClr>
          <a:srgbClr val="B2B2B2"/>
        </a:buClr>
        <a:buFont typeface="Wingdings" charset="0"/>
        <a:buChar char="§"/>
        <a:defRPr sz="1600">
          <a:solidFill>
            <a:srgbClr val="454545"/>
          </a:solidFill>
          <a:latin typeface="+mn-lt"/>
          <a:ea typeface="Arial" charset="0"/>
          <a:cs typeface="+mn-cs"/>
        </a:defRPr>
      </a:lvl4pPr>
      <a:lvl5pPr marL="1377950" indent="-174625" algn="l" rtl="0" eaLnBrk="0" fontAlgn="base" hangingPunct="0">
        <a:spcBef>
          <a:spcPct val="10000"/>
        </a:spcBef>
        <a:spcAft>
          <a:spcPct val="10000"/>
        </a:spcAft>
        <a:buClr>
          <a:srgbClr val="C0C0C0"/>
        </a:buClr>
        <a:buFont typeface="Wingdings" charset="0"/>
        <a:buChar char="§"/>
        <a:defRPr sz="1600">
          <a:solidFill>
            <a:srgbClr val="454545"/>
          </a:solidFill>
          <a:latin typeface="+mn-lt"/>
          <a:ea typeface="Arial" charset="0"/>
          <a:cs typeface="+mn-cs"/>
        </a:defRPr>
      </a:lvl5pPr>
      <a:lvl6pPr marL="18351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6pPr>
      <a:lvl7pPr marL="22923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7pPr>
      <a:lvl8pPr marL="27495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8pPr>
      <a:lvl9pPr marL="32067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371600"/>
            <a:ext cx="82296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0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27738" y="66246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Date of presentation</a:t>
            </a:r>
          </a:p>
        </p:txBody>
      </p:sp>
      <p:sp>
        <p:nvSpPr>
          <p:cNvPr id="1020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625" y="6623050"/>
            <a:ext cx="2895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Insert filename here</a:t>
            </a:r>
          </a:p>
        </p:txBody>
      </p:sp>
      <p:sp>
        <p:nvSpPr>
          <p:cNvPr id="10209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6263" y="6624638"/>
            <a:ext cx="15446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  <a:cs typeface="Arial" charset="0"/>
              </a:defRPr>
            </a:lvl1pPr>
          </a:lstStyle>
          <a:p>
            <a:pPr>
              <a:defRPr/>
            </a:pPr>
            <a:fld id="{866AC50B-1E2D-B947-93FD-5898122BF5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102" name="Line 8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8197850" y="6604000"/>
            <a:ext cx="0" cy="25876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>
            <a:off x="0" y="1189038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4345" name="Group 1"/>
          <p:cNvGrpSpPr>
            <a:grpSpLocks/>
          </p:cNvGrpSpPr>
          <p:nvPr/>
        </p:nvGrpSpPr>
        <p:grpSpPr bwMode="auto">
          <a:xfrm>
            <a:off x="0" y="-1588"/>
            <a:ext cx="9144000" cy="1006476"/>
            <a:chOff x="0" y="-1588"/>
            <a:chExt cx="9144000" cy="1006476"/>
          </a:xfrm>
        </p:grpSpPr>
        <p:pic>
          <p:nvPicPr>
            <p:cNvPr id="14347" name="Picture 11" descr="J:\Applications - Document Management\New PowerPoint Images\2012\00034_PPT_Header_Orange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88"/>
              <a:ext cx="9144000" cy="1006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10" descr="J:\Applications - Document Management\New PowerPoint Images\2012\DLAP_Logo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0263" y="349250"/>
              <a:ext cx="4730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6" name="Rectangle 4"/>
          <p:cNvSpPr>
            <a:spLocks noGrp="1" noChangeArrowheads="1"/>
          </p:cNvSpPr>
          <p:nvPr>
            <p:ph type="title"/>
          </p:nvPr>
        </p:nvSpPr>
        <p:spPr bwMode="white">
          <a:xfrm>
            <a:off x="360363" y="241300"/>
            <a:ext cx="66214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2" r:id="rId1"/>
    <p:sldLayoutId id="2147486033" r:id="rId2"/>
    <p:sldLayoutId id="2147486034" r:id="rId3"/>
    <p:sldLayoutId id="2147486043" r:id="rId4"/>
    <p:sldLayoutId id="2147486035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charset="0"/>
          <a:cs typeface="Arial" charset="0"/>
        </a:defRPr>
      </a:lvl5pPr>
      <a:lvl6pPr marL="4572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6pPr>
      <a:lvl7pPr marL="9144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7pPr>
      <a:lvl8pPr marL="13716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8pPr>
      <a:lvl9pPr marL="18288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20000"/>
        </a:spcAft>
        <a:buClr>
          <a:srgbClr val="808080"/>
        </a:buClr>
        <a:buFont typeface="Wingdings" charset="0"/>
        <a:buChar char="§"/>
        <a:defRPr sz="2200">
          <a:solidFill>
            <a:srgbClr val="454545"/>
          </a:solidFill>
          <a:latin typeface="+mn-lt"/>
          <a:ea typeface="ＭＳ Ｐゴシック" charset="0"/>
          <a:cs typeface="+mn-cs"/>
        </a:defRPr>
      </a:lvl1pPr>
      <a:lvl2pPr marL="515938" indent="-171450" algn="l" rtl="0" eaLnBrk="0" fontAlgn="base" hangingPunct="0">
        <a:spcBef>
          <a:spcPct val="20000"/>
        </a:spcBef>
        <a:spcAft>
          <a:spcPct val="20000"/>
        </a:spcAft>
        <a:buClr>
          <a:srgbClr val="969696"/>
        </a:buClr>
        <a:buFont typeface="Wingdings" charset="0"/>
        <a:buChar char="§"/>
        <a:defRPr sz="2000">
          <a:solidFill>
            <a:srgbClr val="454545"/>
          </a:solidFill>
          <a:latin typeface="+mn-lt"/>
          <a:ea typeface="Arial" charset="0"/>
          <a:cs typeface="+mn-cs"/>
        </a:defRPr>
      </a:lvl2pPr>
      <a:lvl3pPr marL="801688" indent="-171450" algn="l" rtl="0" eaLnBrk="0" fontAlgn="base" hangingPunct="0">
        <a:spcBef>
          <a:spcPct val="10000"/>
        </a:spcBef>
        <a:spcAft>
          <a:spcPct val="10000"/>
        </a:spcAft>
        <a:buClr>
          <a:srgbClr val="B2B2B2"/>
        </a:buClr>
        <a:buFont typeface="Wingdings" charset="0"/>
        <a:buChar char="§"/>
        <a:defRPr>
          <a:solidFill>
            <a:srgbClr val="454545"/>
          </a:solidFill>
          <a:latin typeface="+mn-lt"/>
          <a:ea typeface="Arial" charset="0"/>
          <a:cs typeface="+mn-cs"/>
        </a:defRPr>
      </a:lvl3pPr>
      <a:lvl4pPr marL="1089025" indent="-173038" algn="l" rtl="0" eaLnBrk="0" fontAlgn="base" hangingPunct="0">
        <a:spcBef>
          <a:spcPct val="10000"/>
        </a:spcBef>
        <a:spcAft>
          <a:spcPct val="10000"/>
        </a:spcAft>
        <a:buClr>
          <a:srgbClr val="B2B2B2"/>
        </a:buClr>
        <a:buFont typeface="Wingdings" charset="0"/>
        <a:buChar char="§"/>
        <a:defRPr sz="1600">
          <a:solidFill>
            <a:srgbClr val="454545"/>
          </a:solidFill>
          <a:latin typeface="+mn-lt"/>
          <a:ea typeface="Arial" charset="0"/>
          <a:cs typeface="+mn-cs"/>
        </a:defRPr>
      </a:lvl4pPr>
      <a:lvl5pPr marL="1377950" indent="-174625" algn="l" rtl="0" eaLnBrk="0" fontAlgn="base" hangingPunct="0">
        <a:spcBef>
          <a:spcPct val="10000"/>
        </a:spcBef>
        <a:spcAft>
          <a:spcPct val="10000"/>
        </a:spcAft>
        <a:buClr>
          <a:srgbClr val="C0C0C0"/>
        </a:buClr>
        <a:buFont typeface="Wingdings" charset="0"/>
        <a:buChar char="§"/>
        <a:defRPr sz="1600">
          <a:solidFill>
            <a:srgbClr val="454545"/>
          </a:solidFill>
          <a:latin typeface="+mn-lt"/>
          <a:ea typeface="Arial" charset="0"/>
          <a:cs typeface="+mn-cs"/>
        </a:defRPr>
      </a:lvl5pPr>
      <a:lvl6pPr marL="18351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6pPr>
      <a:lvl7pPr marL="22923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7pPr>
      <a:lvl8pPr marL="27495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8pPr>
      <a:lvl9pPr marL="32067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1289050"/>
            <a:ext cx="8212137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178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27738" y="66246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Date of presentation</a:t>
            </a:r>
          </a:p>
        </p:txBody>
      </p:sp>
      <p:sp>
        <p:nvSpPr>
          <p:cNvPr id="10178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625" y="6623050"/>
            <a:ext cx="2895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Insert filename here</a:t>
            </a:r>
          </a:p>
        </p:txBody>
      </p:sp>
      <p:sp>
        <p:nvSpPr>
          <p:cNvPr id="10178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6263" y="6626225"/>
            <a:ext cx="15446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  <a:cs typeface="Arial" charset="0"/>
              </a:defRPr>
            </a:lvl1pPr>
          </a:lstStyle>
          <a:p>
            <a:pPr>
              <a:defRPr/>
            </a:pPr>
            <a:fld id="{DDCB939C-51FD-E243-8CE2-B43F4C8E56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8197850" y="6604000"/>
            <a:ext cx="0" cy="25876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0" y="1189038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0489" name="Group 2"/>
          <p:cNvGrpSpPr>
            <a:grpSpLocks/>
          </p:cNvGrpSpPr>
          <p:nvPr/>
        </p:nvGrpSpPr>
        <p:grpSpPr bwMode="auto">
          <a:xfrm>
            <a:off x="0" y="0"/>
            <a:ext cx="9144000" cy="1000125"/>
            <a:chOff x="0" y="0"/>
            <a:chExt cx="9144000" cy="1000125"/>
          </a:xfrm>
        </p:grpSpPr>
        <p:pic>
          <p:nvPicPr>
            <p:cNvPr id="20491" name="Picture 11" descr="J:\Applications - Document Management\New PowerPoint Images\2012\00034_PPT_Header_Purple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11" descr="J:\Applications - Document Management\New PowerPoint Images\2012\DLAP_Logo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0263" y="349250"/>
              <a:ext cx="4730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0" name="Rectangle 4"/>
          <p:cNvSpPr>
            <a:spLocks noGrp="1" noChangeArrowheads="1"/>
          </p:cNvSpPr>
          <p:nvPr>
            <p:ph type="title"/>
          </p:nvPr>
        </p:nvSpPr>
        <p:spPr bwMode="white">
          <a:xfrm>
            <a:off x="360363" y="241300"/>
            <a:ext cx="66214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4" r:id="rId1"/>
    <p:sldLayoutId id="2147486036" r:id="rId2"/>
    <p:sldLayoutId id="2147486037" r:id="rId3"/>
    <p:sldLayoutId id="2147486045" r:id="rId4"/>
    <p:sldLayoutId id="2147486038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charset="0"/>
          <a:cs typeface="Arial" charset="0"/>
        </a:defRPr>
      </a:lvl5pPr>
      <a:lvl6pPr marL="4572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6pPr>
      <a:lvl7pPr marL="9144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7pPr>
      <a:lvl8pPr marL="13716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8pPr>
      <a:lvl9pPr marL="18288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20000"/>
        </a:spcAft>
        <a:buClr>
          <a:srgbClr val="777777"/>
        </a:buClr>
        <a:buFont typeface="Wingdings" charset="0"/>
        <a:buChar char="§"/>
        <a:defRPr sz="2200">
          <a:solidFill>
            <a:srgbClr val="454545"/>
          </a:solidFill>
          <a:latin typeface="+mn-lt"/>
          <a:ea typeface="ＭＳ Ｐゴシック" charset="0"/>
          <a:cs typeface="+mn-cs"/>
        </a:defRPr>
      </a:lvl1pPr>
      <a:lvl2pPr marL="515938" indent="-171450" algn="l" rtl="0" eaLnBrk="0" fontAlgn="base" hangingPunct="0">
        <a:spcBef>
          <a:spcPct val="20000"/>
        </a:spcBef>
        <a:spcAft>
          <a:spcPct val="20000"/>
        </a:spcAft>
        <a:buClr>
          <a:srgbClr val="808080"/>
        </a:buClr>
        <a:buFont typeface="Wingdings" charset="0"/>
        <a:buChar char="§"/>
        <a:defRPr sz="2000">
          <a:solidFill>
            <a:srgbClr val="454545"/>
          </a:solidFill>
          <a:latin typeface="+mn-lt"/>
          <a:ea typeface="Arial" charset="0"/>
          <a:cs typeface="+mn-cs"/>
        </a:defRPr>
      </a:lvl2pPr>
      <a:lvl3pPr marL="801688" indent="-171450" algn="l" rtl="0" eaLnBrk="0" fontAlgn="base" hangingPunct="0">
        <a:spcBef>
          <a:spcPct val="10000"/>
        </a:spcBef>
        <a:spcAft>
          <a:spcPct val="10000"/>
        </a:spcAft>
        <a:buClr>
          <a:srgbClr val="969696"/>
        </a:buClr>
        <a:buFont typeface="Wingdings" charset="0"/>
        <a:buChar char="§"/>
        <a:defRPr>
          <a:solidFill>
            <a:srgbClr val="454545"/>
          </a:solidFill>
          <a:latin typeface="+mn-lt"/>
          <a:ea typeface="Arial" charset="0"/>
          <a:cs typeface="+mn-cs"/>
        </a:defRPr>
      </a:lvl3pPr>
      <a:lvl4pPr marL="1089025" indent="-173038" algn="l" rtl="0" eaLnBrk="0" fontAlgn="base" hangingPunct="0">
        <a:spcBef>
          <a:spcPct val="10000"/>
        </a:spcBef>
        <a:spcAft>
          <a:spcPct val="10000"/>
        </a:spcAft>
        <a:buClr>
          <a:srgbClr val="B2B2B2"/>
        </a:buClr>
        <a:buFont typeface="Wingdings" charset="0"/>
        <a:buChar char="§"/>
        <a:defRPr sz="1600">
          <a:solidFill>
            <a:srgbClr val="454545"/>
          </a:solidFill>
          <a:latin typeface="+mn-lt"/>
          <a:ea typeface="Arial" charset="0"/>
          <a:cs typeface="+mn-cs"/>
        </a:defRPr>
      </a:lvl4pPr>
      <a:lvl5pPr marL="1377950" indent="-174625" algn="l" rtl="0" eaLnBrk="0" fontAlgn="base" hangingPunct="0">
        <a:spcBef>
          <a:spcPct val="10000"/>
        </a:spcBef>
        <a:spcAft>
          <a:spcPct val="10000"/>
        </a:spcAft>
        <a:buClr>
          <a:srgbClr val="C0C0C0"/>
        </a:buClr>
        <a:buFont typeface="Wingdings" charset="0"/>
        <a:buChar char="§"/>
        <a:defRPr sz="1600">
          <a:solidFill>
            <a:srgbClr val="454545"/>
          </a:solidFill>
          <a:latin typeface="+mn-lt"/>
          <a:ea typeface="Arial" charset="0"/>
          <a:cs typeface="+mn-cs"/>
        </a:defRPr>
      </a:lvl5pPr>
      <a:lvl6pPr marL="18351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6pPr>
      <a:lvl7pPr marL="22923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7pPr>
      <a:lvl8pPr marL="27495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8pPr>
      <a:lvl9pPr marL="32067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1.png" /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4.jpeg" />
  <Relationship Id="rId1" Type="http://schemas.openxmlformats.org/officeDocument/2006/relationships/slideLayout" Target="../slideLayouts/slideLayout2.xml" />
</Relationships>
</file>

<file path=ppt/slides/_rels/slide1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5.jpeg" />
  <Relationship Id="rId1" Type="http://schemas.openxmlformats.org/officeDocument/2006/relationships/slideLayout" Target="../slideLayouts/slideLayout2.xml" />
</Relationships>
</file>

<file path=ppt/slides/_rels/slide1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6.png" />
  <Relationship Id="rId1" Type="http://schemas.openxmlformats.org/officeDocument/2006/relationships/slideLayout" Target="../slideLayouts/slideLayout2.xml" />
</Relationships>
</file>

<file path=ppt/slides/_rels/slide13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7.jpeg" />
  <Relationship Id="rId1" Type="http://schemas.openxmlformats.org/officeDocument/2006/relationships/slideLayout" Target="../slideLayouts/slideLayout2.xml" />
</Relationships>
</file>

<file path=ppt/slides/_rels/slide14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8.png" />
  <Relationship Id="rId1" Type="http://schemas.openxmlformats.org/officeDocument/2006/relationships/slideLayout" Target="../slideLayouts/slideLayout2.xml" />
</Relationships>
</file>

<file path=ppt/slides/_rels/slide15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1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9.png" />
  <Relationship Id="rId1" Type="http://schemas.openxmlformats.org/officeDocument/2006/relationships/slideLayout" Target="../slideLayouts/slideLayout2.xml" />
</Relationships>
</file>

<file path=ppt/slides/_rels/slide1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0.png" />
  <Relationship Id="rId1" Type="http://schemas.openxmlformats.org/officeDocument/2006/relationships/slideLayout" Target="../slideLayouts/slideLayout2.xml" />
</Relationships>
</file>

<file path=ppt/slides/_rels/slide18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1.png" />
  <Relationship Id="rId1" Type="http://schemas.openxmlformats.org/officeDocument/2006/relationships/slideLayout" Target="../slideLayouts/slideLayout2.xml" />
</Relationships>
</file>

<file path=ppt/slides/_rels/slide1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2.png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2.xml" />
</Relationships>
</file>

<file path=ppt/slides/_rels/slide2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20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3.jpeg" />
  <Relationship Id="rId1" Type="http://schemas.openxmlformats.org/officeDocument/2006/relationships/slideLayout" Target="../slideLayouts/slideLayout2.xml" />
</Relationships>
</file>

<file path=ppt/slides/_rels/slide2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4.jpeg" />
  <Relationship Id="rId1" Type="http://schemas.openxmlformats.org/officeDocument/2006/relationships/slideLayout" Target="../slideLayouts/slideLayout2.xml" />
</Relationships>
</file>

<file path=ppt/slides/_rels/slide2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1.xml" />
</Relationships>
</file>

<file path=ppt/slides/_rels/slide23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24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25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26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3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4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5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6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1.xml" />
</Relationships>
</file>

<file path=ppt/slides/_rels/slide8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2.png" />
  <Relationship Id="rId1" Type="http://schemas.openxmlformats.org/officeDocument/2006/relationships/slideLayout" Target="../slideLayouts/slideLayout2.xml" />
</Relationships>
</file>

<file path=ppt/slides/_rels/slide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3.jpeg" /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27584" y="2204864"/>
            <a:ext cx="7344816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B612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algn="ctr" eaLnBrk="1" hangingPunct="1"/>
            <a:r>
              <a:rPr lang="hu-HU" sz="3600" b="1" dirty="0">
                <a:solidFill>
                  <a:schemeClr val="accent2"/>
                </a:solidFill>
                <a:latin typeface="Arial Black" charset="0"/>
              </a:rPr>
              <a:t>A</a:t>
            </a:r>
            <a:r>
              <a:rPr lang="hu-HU" sz="3600" b="1" noProof="0" dirty="0" smtClean="0">
                <a:solidFill>
                  <a:schemeClr val="accent2"/>
                </a:solidFill>
                <a:latin typeface="Arial Black" charset="0"/>
              </a:rPr>
              <a:t>z új Polgári Törvénykönyv</a:t>
            </a:r>
            <a:br>
              <a:rPr lang="hu-HU" sz="3600" b="1" noProof="0" dirty="0" smtClean="0">
                <a:solidFill>
                  <a:schemeClr val="accent2"/>
                </a:solidFill>
                <a:latin typeface="Arial Black" charset="0"/>
              </a:rPr>
            </a:br>
            <a:r>
              <a:rPr lang="hu-HU" sz="3600" b="1" noProof="0" dirty="0" smtClean="0">
                <a:solidFill>
                  <a:schemeClr val="accent2"/>
                </a:solidFill>
                <a:latin typeface="Arial Black" charset="0"/>
              </a:rPr>
              <a:t/>
            </a:r>
            <a:br>
              <a:rPr lang="hu-HU" sz="3600" b="1" noProof="0" dirty="0" smtClean="0">
                <a:solidFill>
                  <a:schemeClr val="accent2"/>
                </a:solidFill>
                <a:latin typeface="Arial Black" charset="0"/>
              </a:rPr>
            </a:br>
            <a:r>
              <a:rPr lang="hu-HU" sz="3600" b="1" noProof="0" dirty="0" smtClean="0">
                <a:solidFill>
                  <a:schemeClr val="accent2"/>
                </a:solidFill>
                <a:latin typeface="Arial Black" charset="0"/>
              </a:rPr>
              <a:t> </a:t>
            </a:r>
            <a:endParaRPr lang="hu-HU" sz="3600" noProof="0" dirty="0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8144" y="450912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accent2"/>
                </a:solidFill>
                <a:latin typeface="Arial Black" charset="0"/>
                <a:cs typeface="+mj-cs"/>
              </a:rPr>
              <a:t>Dr. Szatmáry István, ügyvéd</a:t>
            </a:r>
            <a:endParaRPr lang="hu-HU" sz="1400" b="1" dirty="0">
              <a:solidFill>
                <a:schemeClr val="accent2"/>
              </a:solidFill>
              <a:latin typeface="Arial Black" charset="0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65" y="2834825"/>
            <a:ext cx="21240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1000">
        <p:circle/>
      </p:transition>
    </mc:Choice>
    <mc:Fallback xmlns="">
      <p:transition spd="slow" advClick="0" advTm="12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60363" y="247310"/>
            <a:ext cx="6621462" cy="464230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smtClean="0">
                <a:latin typeface="Arial Black" charset="0"/>
                <a:cs typeface="Arial" charset="0"/>
              </a:rPr>
              <a:t>2.	Általános szabályok</a:t>
            </a:r>
            <a:endParaRPr lang="hu-HU" noProof="0" dirty="0">
              <a:latin typeface="Arial Black" charset="0"/>
              <a:cs typeface="Arial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1800"/>
              </a:spcBef>
              <a:spcAft>
                <a:spcPts val="1800"/>
              </a:spcAft>
              <a:buNone/>
              <a:defRPr/>
            </a:pPr>
            <a:r>
              <a:rPr lang="hu-HU" sz="2000" dirty="0" smtClean="0">
                <a:latin typeface="Arial" charset="0"/>
                <a:cs typeface="Arial" charset="0"/>
              </a:rPr>
              <a:t>2.1	a </a:t>
            </a:r>
            <a:r>
              <a:rPr lang="hu-HU" sz="2000" dirty="0">
                <a:latin typeface="Arial" charset="0"/>
                <a:cs typeface="Arial" charset="0"/>
              </a:rPr>
              <a:t>Ptk. szabályaitól való </a:t>
            </a:r>
            <a:r>
              <a:rPr lang="hu-HU" sz="2000" b="1" dirty="0">
                <a:latin typeface="Arial" charset="0"/>
                <a:cs typeface="Arial" charset="0"/>
              </a:rPr>
              <a:t>eltérés</a:t>
            </a:r>
            <a:r>
              <a:rPr lang="hu-HU" sz="2000" dirty="0">
                <a:latin typeface="Arial" charset="0"/>
                <a:cs typeface="Arial" charset="0"/>
              </a:rPr>
              <a:t> lehetősége </a:t>
            </a:r>
            <a:endParaRPr lang="hu-HU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ts val="1800"/>
              </a:spcBef>
              <a:spcAft>
                <a:spcPts val="1800"/>
              </a:spcAft>
              <a:buNone/>
              <a:defRPr/>
            </a:pPr>
            <a:r>
              <a:rPr lang="hu-HU" sz="2000" dirty="0" smtClean="0">
                <a:latin typeface="Arial" charset="0"/>
                <a:cs typeface="Arial" charset="0"/>
              </a:rPr>
              <a:t>2.2	</a:t>
            </a:r>
            <a:r>
              <a:rPr lang="hu-HU" sz="2000" b="1" dirty="0" smtClean="0">
                <a:latin typeface="Arial" charset="0"/>
                <a:cs typeface="Arial" charset="0"/>
              </a:rPr>
              <a:t>hatáskörök &amp; </a:t>
            </a:r>
            <a:r>
              <a:rPr lang="hu-HU" sz="2000" b="1" dirty="0">
                <a:latin typeface="Arial" charset="0"/>
                <a:cs typeface="Arial" charset="0"/>
              </a:rPr>
              <a:t>határozathozatali</a:t>
            </a:r>
            <a:r>
              <a:rPr lang="hu-HU" sz="2000" dirty="0">
                <a:latin typeface="Arial" charset="0"/>
                <a:cs typeface="Arial" charset="0"/>
              </a:rPr>
              <a:t> </a:t>
            </a:r>
            <a:r>
              <a:rPr lang="hu-HU" sz="2000" dirty="0" smtClean="0">
                <a:latin typeface="Arial" charset="0"/>
                <a:cs typeface="Arial" charset="0"/>
              </a:rPr>
              <a:t>szabályok</a:t>
            </a:r>
          </a:p>
          <a:p>
            <a:pPr marL="0" indent="0" eaLnBrk="1" hangingPunct="1">
              <a:spcBef>
                <a:spcPts val="1800"/>
              </a:spcBef>
              <a:spcAft>
                <a:spcPts val="1800"/>
              </a:spcAft>
              <a:buNone/>
              <a:defRPr/>
            </a:pPr>
            <a:r>
              <a:rPr lang="hu-HU" sz="2000" dirty="0" smtClean="0">
                <a:latin typeface="Arial" charset="0"/>
                <a:cs typeface="Arial" charset="0"/>
              </a:rPr>
              <a:t>2.3</a:t>
            </a:r>
            <a:r>
              <a:rPr lang="hu-HU" sz="2000" b="1" dirty="0" smtClean="0">
                <a:latin typeface="Arial" charset="0"/>
                <a:cs typeface="Arial" charset="0"/>
              </a:rPr>
              <a:t>	vezető </a:t>
            </a:r>
            <a:r>
              <a:rPr lang="hu-HU" sz="2000" b="1" dirty="0">
                <a:latin typeface="Arial" charset="0"/>
                <a:cs typeface="Arial" charset="0"/>
              </a:rPr>
              <a:t>tisztségviselők</a:t>
            </a:r>
            <a:r>
              <a:rPr lang="hu-HU" sz="2000" dirty="0">
                <a:latin typeface="Arial" charset="0"/>
                <a:cs typeface="Arial" charset="0"/>
              </a:rPr>
              <a:t> felelőssége</a:t>
            </a:r>
          </a:p>
          <a:p>
            <a:pPr marL="0" indent="0" eaLnBrk="1" hangingPunct="1">
              <a:spcBef>
                <a:spcPts val="1800"/>
              </a:spcBef>
              <a:spcAft>
                <a:spcPts val="1800"/>
              </a:spcAft>
              <a:buNone/>
              <a:defRPr/>
            </a:pPr>
            <a:r>
              <a:rPr lang="hu-HU" sz="2000" dirty="0" smtClean="0">
                <a:latin typeface="Arial" charset="0"/>
                <a:cs typeface="Arial" charset="0"/>
              </a:rPr>
              <a:t>2.4	</a:t>
            </a:r>
            <a:r>
              <a:rPr lang="hu-HU" sz="2000" b="1" dirty="0" smtClean="0">
                <a:latin typeface="Arial" charset="0"/>
                <a:cs typeface="Arial" charset="0"/>
              </a:rPr>
              <a:t>felügyelőbizottság</a:t>
            </a:r>
            <a:endParaRPr lang="hu-HU" sz="2000" b="1" dirty="0">
              <a:latin typeface="Arial" charset="0"/>
              <a:cs typeface="Arial" charset="0"/>
            </a:endParaRP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0ACCA8-9580-5846-9F69-D08A144C84D0}" type="slidenum">
              <a:rPr lang="en-GB" sz="900">
                <a:solidFill>
                  <a:srgbClr val="969696"/>
                </a:solidFill>
              </a:rPr>
              <a:pPr eaLnBrk="1" hangingPunct="1"/>
              <a:t>10</a:t>
            </a:fld>
            <a:endParaRPr lang="en-GB" sz="900">
              <a:solidFill>
                <a:srgbClr val="96969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102" y="4293096"/>
            <a:ext cx="2753966" cy="22003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56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1000">
        <p:circle/>
      </p:transition>
    </mc:Choice>
    <mc:Fallback xmlns="">
      <p:transition spd="slow" advClick="0" advTm="12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2" y="278282"/>
            <a:ext cx="8100069" cy="402290"/>
          </a:xfrm>
        </p:spPr>
        <p:txBody>
          <a:bodyPr/>
          <a:lstStyle/>
          <a:p>
            <a:pPr lvl="0" defTabSz="534988">
              <a:defRPr/>
            </a:pPr>
            <a:r>
              <a:rPr lang="hu-HU" sz="2000" b="1" dirty="0" smtClean="0"/>
              <a:t>2.1</a:t>
            </a:r>
            <a:r>
              <a:rPr lang="hu-HU" sz="2000" b="1" dirty="0"/>
              <a:t>	</a:t>
            </a:r>
            <a:r>
              <a:rPr lang="hu-HU" sz="2000" b="1" dirty="0" smtClean="0"/>
              <a:t>	A Ptk. szabályaitól való eltérés lehetősége</a:t>
            </a:r>
            <a:endParaRPr lang="hu-HU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289050"/>
            <a:ext cx="8712968" cy="5380310"/>
          </a:xfrm>
        </p:spPr>
        <p:txBody>
          <a:bodyPr>
            <a:noAutofit/>
          </a:bodyPr>
          <a:lstStyle/>
          <a:p>
            <a:pPr marL="0" indent="0" algn="just" defTabSz="268288" fontAlgn="auto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400" i="1" dirty="0" smtClean="0"/>
              <a:t>3:4.§ (</a:t>
            </a:r>
            <a:r>
              <a:rPr lang="hu-HU" sz="1400" i="1" dirty="0"/>
              <a:t>3) A jogi személy </a:t>
            </a:r>
            <a:r>
              <a:rPr lang="hu-HU" sz="1400" i="1" dirty="0" smtClean="0"/>
              <a:t>tagjai … nem </a:t>
            </a:r>
            <a:r>
              <a:rPr lang="hu-HU" sz="1400" i="1" dirty="0"/>
              <a:t>térhetnek el </a:t>
            </a:r>
            <a:r>
              <a:rPr lang="hu-HU" sz="1400" i="1" dirty="0" smtClean="0"/>
              <a:t>az </a:t>
            </a:r>
            <a:r>
              <a:rPr lang="hu-HU" sz="1400" i="1" dirty="0"/>
              <a:t>e törvényben foglaltaktól, ha</a:t>
            </a:r>
          </a:p>
          <a:p>
            <a:pPr marL="268288" indent="0" algn="just" fontAlgn="auto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400" i="1" dirty="0"/>
              <a:t>a) az eltérést e </a:t>
            </a:r>
            <a:r>
              <a:rPr lang="hu-HU" sz="1400" b="1" i="1" dirty="0">
                <a:solidFill>
                  <a:srgbClr val="FF0000"/>
                </a:solidFill>
              </a:rPr>
              <a:t>törvény tiltja</a:t>
            </a:r>
            <a:r>
              <a:rPr lang="hu-HU" sz="1400" i="1" dirty="0"/>
              <a:t>; vagy</a:t>
            </a:r>
          </a:p>
          <a:p>
            <a:pPr marL="268288" indent="0" algn="just" fontAlgn="auto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400" i="1" dirty="0"/>
              <a:t>b) az eltérés a jogi személy </a:t>
            </a:r>
            <a:endParaRPr lang="hu-HU" sz="1400" i="1" dirty="0" smtClean="0"/>
          </a:p>
          <a:p>
            <a:pPr marL="1166813" indent="-630238" algn="just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hu-HU" sz="1400" b="1" i="1" dirty="0" smtClean="0">
                <a:solidFill>
                  <a:srgbClr val="FF0000"/>
                </a:solidFill>
              </a:rPr>
              <a:t>hitelezőinek</a:t>
            </a:r>
            <a:r>
              <a:rPr lang="hu-HU" sz="1400" i="1" dirty="0"/>
              <a:t>, </a:t>
            </a:r>
            <a:endParaRPr lang="hu-HU" sz="1400" i="1" dirty="0" smtClean="0"/>
          </a:p>
          <a:p>
            <a:pPr marL="1166813" indent="-630238" algn="just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hu-HU" sz="1400" b="1" i="1" dirty="0" smtClean="0">
                <a:solidFill>
                  <a:srgbClr val="FF0000"/>
                </a:solidFill>
              </a:rPr>
              <a:t>munkavállalóinak</a:t>
            </a:r>
            <a:r>
              <a:rPr lang="hu-HU" sz="1400" i="1" dirty="0" smtClean="0"/>
              <a:t> </a:t>
            </a:r>
            <a:r>
              <a:rPr lang="hu-HU" sz="1400" i="1" dirty="0"/>
              <a:t>vagy </a:t>
            </a:r>
            <a:endParaRPr lang="hu-HU" sz="1400" i="1" dirty="0" smtClean="0"/>
          </a:p>
          <a:p>
            <a:pPr marL="1166813" indent="-630238" algn="just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hu-HU" sz="1400" i="1" dirty="0" smtClean="0"/>
              <a:t>a </a:t>
            </a:r>
            <a:r>
              <a:rPr lang="hu-HU" sz="1400" b="1" i="1" dirty="0">
                <a:solidFill>
                  <a:srgbClr val="FF0000"/>
                </a:solidFill>
              </a:rPr>
              <a:t>tagok kisebbségének </a:t>
            </a:r>
            <a:r>
              <a:rPr lang="hu-HU" sz="1400" i="1" dirty="0"/>
              <a:t>jogait </a:t>
            </a:r>
            <a:endParaRPr lang="hu-HU" sz="1400" i="1" dirty="0" smtClean="0"/>
          </a:p>
          <a:p>
            <a:pPr marL="268288" indent="268288" algn="just" fontAlgn="auto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400" b="1" i="1" dirty="0" smtClean="0">
                <a:solidFill>
                  <a:srgbClr val="8A1279"/>
                </a:solidFill>
              </a:rPr>
              <a:t>nyilvánvalóan</a:t>
            </a:r>
            <a:r>
              <a:rPr lang="hu-HU" sz="1400" i="1" dirty="0" smtClean="0"/>
              <a:t> </a:t>
            </a:r>
            <a:r>
              <a:rPr lang="hu-HU" sz="1400" i="1" dirty="0"/>
              <a:t>sérti, vagy </a:t>
            </a:r>
            <a:endParaRPr lang="hu-HU" sz="1400" i="1" dirty="0" smtClean="0"/>
          </a:p>
          <a:p>
            <a:pPr marL="1166813" indent="-630238" algn="just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hu-HU" sz="1400" i="1" dirty="0" smtClean="0"/>
              <a:t>a </a:t>
            </a:r>
            <a:r>
              <a:rPr lang="hu-HU" sz="1400" b="1" i="1" dirty="0">
                <a:solidFill>
                  <a:srgbClr val="FF0000"/>
                </a:solidFill>
              </a:rPr>
              <a:t>jogi személyek törvényes működése feletti felügyelet </a:t>
            </a:r>
            <a:r>
              <a:rPr lang="hu-HU" sz="1400" i="1" dirty="0"/>
              <a:t>érvényesülését </a:t>
            </a:r>
            <a:r>
              <a:rPr lang="hu-HU" sz="1400" i="1" dirty="0" smtClean="0"/>
              <a:t>akadályozza.</a:t>
            </a:r>
            <a:endParaRPr lang="hu-HU" sz="1400" dirty="0"/>
          </a:p>
          <a:p>
            <a:pPr marL="0" indent="0" algn="ctr" fontAlgn="auto" hangingPunct="1">
              <a:spcBef>
                <a:spcPts val="1800"/>
              </a:spcBef>
              <a:spcAft>
                <a:spcPts val="0"/>
              </a:spcAft>
              <a:buNone/>
            </a:pPr>
            <a:r>
              <a:rPr lang="hu-HU" sz="2000" b="1" dirty="0">
                <a:solidFill>
                  <a:srgbClr val="FF0000"/>
                </a:solidFill>
              </a:rPr>
              <a:t>A szándék/irány jó, de a </a:t>
            </a:r>
            <a:r>
              <a:rPr lang="hu-HU" sz="2000" b="1" dirty="0" smtClean="0">
                <a:solidFill>
                  <a:srgbClr val="FF0000"/>
                </a:solidFill>
              </a:rPr>
              <a:t>slendrián </a:t>
            </a:r>
            <a:r>
              <a:rPr lang="hu-HU" sz="2000" b="1" dirty="0">
                <a:solidFill>
                  <a:srgbClr val="FF0000"/>
                </a:solidFill>
              </a:rPr>
              <a:t>megvalósítás </a:t>
            </a:r>
            <a:r>
              <a:rPr lang="hu-HU" sz="2000" b="1" dirty="0" smtClean="0">
                <a:solidFill>
                  <a:srgbClr val="FF0000"/>
                </a:solidFill>
              </a:rPr>
              <a:t>nagyon jelentős jogbizonytalanságot gerjesztett.</a:t>
            </a:r>
          </a:p>
          <a:p>
            <a:pPr marL="0" indent="0" algn="just" fontAlgn="auto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100" b="1" dirty="0" smtClean="0"/>
              <a:t>Pl.:</a:t>
            </a:r>
          </a:p>
          <a:p>
            <a:pPr algn="just" fontAlgn="auto" hangingPunct="1">
              <a:spcBef>
                <a:spcPts val="0"/>
              </a:spcBef>
              <a:spcAft>
                <a:spcPts val="600"/>
              </a:spcAft>
            </a:pPr>
            <a:r>
              <a:rPr lang="hu-HU" sz="1200" b="1" dirty="0" smtClean="0"/>
              <a:t>3:112</a:t>
            </a:r>
            <a:r>
              <a:rPr lang="hu-HU" sz="1200" b="1" dirty="0"/>
              <a:t>. § </a:t>
            </a:r>
            <a:r>
              <a:rPr lang="hu-HU" sz="1200" dirty="0" smtClean="0"/>
              <a:t>A </a:t>
            </a:r>
            <a:r>
              <a:rPr lang="hu-HU" sz="1200" dirty="0"/>
              <a:t>vezető tisztségviselőt a társaság tagja nem utasíthatja, és hatáskörét a legfőbb szerv nem vonhatja el</a:t>
            </a:r>
            <a:r>
              <a:rPr lang="hu-HU" sz="1200" dirty="0" smtClean="0"/>
              <a:t>. - ?</a:t>
            </a:r>
          </a:p>
          <a:p>
            <a:pPr algn="just" fontAlgn="auto" hangingPunct="1">
              <a:spcBef>
                <a:spcPts val="0"/>
              </a:spcBef>
              <a:spcAft>
                <a:spcPts val="600"/>
              </a:spcAft>
            </a:pPr>
            <a:r>
              <a:rPr lang="hu-HU" sz="1200" b="1" dirty="0"/>
              <a:t>3:196. § </a:t>
            </a:r>
            <a:r>
              <a:rPr lang="hu-HU" sz="1200" i="1" dirty="0"/>
              <a:t>[A társaság ügyvezetése] </a:t>
            </a:r>
            <a:r>
              <a:rPr lang="hu-HU" sz="1200" dirty="0"/>
              <a:t>(1) A társaság ügyvezetését egy vagy több ügyvezető látja el</a:t>
            </a:r>
            <a:r>
              <a:rPr lang="hu-HU" sz="1200" dirty="0" smtClean="0"/>
              <a:t>. ?</a:t>
            </a:r>
          </a:p>
          <a:p>
            <a:pPr algn="just" fontAlgn="auto" hangingPunct="1">
              <a:spcBef>
                <a:spcPts val="0"/>
              </a:spcBef>
              <a:spcAft>
                <a:spcPts val="600"/>
              </a:spcAft>
            </a:pPr>
            <a:r>
              <a:rPr lang="hu-HU" sz="1200" dirty="0" smtClean="0"/>
              <a:t>pl. tőkeemelés  kft. ("</a:t>
            </a:r>
            <a:r>
              <a:rPr lang="hu-HU" sz="1200" i="1" dirty="0" smtClean="0"/>
              <a:t>legalább"</a:t>
            </a:r>
            <a:r>
              <a:rPr lang="hu-HU" sz="1200" dirty="0" smtClean="0"/>
              <a:t> 3/4), jegyzési elsőbbség, minimális jegyzett tőke - ?</a:t>
            </a:r>
          </a:p>
          <a:p>
            <a:pPr marL="0" indent="0" algn="just" fontAlgn="auto" hangingPunct="1">
              <a:spcBef>
                <a:spcPts val="600"/>
              </a:spcBef>
              <a:spcAft>
                <a:spcPts val="1200"/>
              </a:spcAft>
              <a:buNone/>
            </a:pPr>
            <a:endParaRPr lang="hu-HU" sz="1100" dirty="0"/>
          </a:p>
          <a:p>
            <a:pPr marL="0" indent="0" algn="just" fontAlgn="auto" hangingPunct="1">
              <a:spcBef>
                <a:spcPts val="600"/>
              </a:spcBef>
              <a:spcAft>
                <a:spcPts val="1200"/>
              </a:spcAft>
              <a:buNone/>
            </a:pPr>
            <a:endParaRPr lang="en-GB" sz="1100" dirty="0"/>
          </a:p>
          <a:p>
            <a:pPr marL="0" indent="0" algn="ctr" fontAlgn="auto" hangingPunct="1">
              <a:spcBef>
                <a:spcPts val="600"/>
              </a:spcBef>
              <a:spcAft>
                <a:spcPts val="1200"/>
              </a:spcAft>
              <a:buNone/>
            </a:pP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 </a:t>
            </a:r>
            <a:endParaRPr lang="en-GB" dirty="0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EDFA23-1AB8-5240-ABBF-D03FD3EA889F}" type="slidenum">
              <a:rPr lang="en-GB" sz="900">
                <a:solidFill>
                  <a:srgbClr val="969696"/>
                </a:solidFill>
              </a:rPr>
              <a:pPr eaLnBrk="1" hangingPunct="1"/>
              <a:t>11</a:t>
            </a:fld>
            <a:endParaRPr lang="en-GB" sz="900">
              <a:solidFill>
                <a:srgbClr val="969696"/>
              </a:solidFill>
            </a:endParaRPr>
          </a:p>
        </p:txBody>
      </p:sp>
      <p:sp>
        <p:nvSpPr>
          <p:cNvPr id="4" name="AutoShape 2" descr="http://www.google.co.uk/url?sa=i&amp;source=images&amp;cd=&amp;docid=QfOlbTPnSiOcWM&amp;tbnid=LEyo5MvHEiRcSM:&amp;ved=0CAUQjBwwAA&amp;url=https%3A%2F%2Fwww.vpost.com.sg%2Frvmpnew%2Fimages%2Fshipping_prohibited.png&amp;ei=bEU9UtjrHIHF7Aa8roDABA&amp;psig=AFQjCNFQuXFzk16_icXD8rC-PKCTcF773g&amp;ust=137983358052854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454545"/>
              </a:solidFill>
            </a:endParaRPr>
          </a:p>
        </p:txBody>
      </p:sp>
      <p:sp>
        <p:nvSpPr>
          <p:cNvPr id="6" name="AutoShape 4" descr="http://www.google.co.uk/url?sa=i&amp;source=images&amp;cd=&amp;docid=QfOlbTPnSiOcWM&amp;tbnid=LEyo5MvHEiRcSM:&amp;ved=0CAUQjBwwAA&amp;url=https%3A%2F%2Fwww.vpost.com.sg%2Frvmpnew%2Fimages%2Fshipping_prohibited.png&amp;ei=bEU9UtjrHIHF7Aa8roDABA&amp;psig=AFQjCNFQuXFzk16_icXD8rC-PKCTcF773g&amp;ust=1379833580528543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454545"/>
              </a:solidFill>
            </a:endParaRPr>
          </a:p>
        </p:txBody>
      </p:sp>
      <p:pic>
        <p:nvPicPr>
          <p:cNvPr id="3081" name="Picture 9" descr="http://www.kanzlei-uhl.de/files/stop_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00808"/>
            <a:ext cx="1440160" cy="214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25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1000">
        <p:circle/>
      </p:transition>
    </mc:Choice>
    <mc:Fallback xmlns="">
      <p:transition spd="slow" advClick="0" advTm="12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362" y="255520"/>
            <a:ext cx="8388102" cy="447815"/>
          </a:xfrm>
        </p:spPr>
        <p:txBody>
          <a:bodyPr/>
          <a:lstStyle/>
          <a:p>
            <a:pPr marL="0" indent="0"/>
            <a:r>
              <a:rPr lang="hu-HU" sz="2200" b="1" dirty="0" smtClean="0"/>
              <a:t>2.2</a:t>
            </a:r>
            <a:r>
              <a:rPr lang="hu-HU" sz="2200" b="1" dirty="0"/>
              <a:t>	</a:t>
            </a:r>
            <a:r>
              <a:rPr lang="hu-HU" sz="2200" b="1" dirty="0" smtClean="0"/>
              <a:t>Hatáskörök és határozathozatali szabályok</a:t>
            </a:r>
            <a:endParaRPr lang="hu-HU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289050"/>
            <a:ext cx="8392988" cy="5380310"/>
          </a:xfrm>
        </p:spPr>
        <p:txBody>
          <a:bodyPr/>
          <a:lstStyle/>
          <a:p>
            <a:pPr marL="0" lvl="0" indent="0" algn="just">
              <a:spcAft>
                <a:spcPts val="600"/>
              </a:spcAft>
              <a:buNone/>
            </a:pPr>
            <a:r>
              <a:rPr lang="hu-HU" sz="1800" b="1" dirty="0" smtClean="0"/>
              <a:t>2.2.1	Hatáskör-allokáció (tag/közgyűlés vs. ügyvezetés)</a:t>
            </a:r>
          </a:p>
          <a:p>
            <a:pPr marL="0" lvl="0" indent="0" algn="just">
              <a:spcAft>
                <a:spcPts val="1200"/>
              </a:spcAft>
              <a:buNone/>
            </a:pPr>
            <a:r>
              <a:rPr lang="hu-HU" sz="1600" dirty="0" smtClean="0"/>
              <a:t>Eltűntek </a:t>
            </a:r>
            <a:r>
              <a:rPr lang="hu-HU" sz="1600" dirty="0"/>
              <a:t>a </a:t>
            </a:r>
            <a:r>
              <a:rPr lang="hu-HU" sz="1600" dirty="0" smtClean="0"/>
              <a:t>tételes, kötelező tag/közgyűlési hatásköri listák:</a:t>
            </a:r>
          </a:p>
          <a:p>
            <a:pPr marL="180975" lvl="1" indent="-180975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u-HU" sz="1000" i="1" dirty="0" smtClean="0"/>
              <a:t>„</a:t>
            </a:r>
            <a:r>
              <a:rPr lang="hu-HU" sz="1000" i="1" dirty="0"/>
              <a:t>3:109. § </a:t>
            </a:r>
            <a:r>
              <a:rPr lang="hu-HU" sz="1000" i="1" dirty="0" smtClean="0"/>
              <a:t>(2</a:t>
            </a:r>
            <a:r>
              <a:rPr lang="hu-HU" sz="1000" i="1" dirty="0"/>
              <a:t>) A gazdasági társaság legfőbb szervének feladata </a:t>
            </a:r>
            <a:r>
              <a:rPr lang="hu-HU" sz="1000" b="1" i="1" dirty="0">
                <a:solidFill>
                  <a:srgbClr val="FF0000"/>
                </a:solidFill>
              </a:rPr>
              <a:t>a társaság </a:t>
            </a:r>
            <a:r>
              <a:rPr lang="hu-HU" sz="1000" b="1" i="1" u="sng" dirty="0">
                <a:solidFill>
                  <a:srgbClr val="FF0000"/>
                </a:solidFill>
              </a:rPr>
              <a:t>alapvető üzleti és személyi kérdéseiben </a:t>
            </a:r>
            <a:r>
              <a:rPr lang="hu-HU" sz="1000" b="1" i="1" dirty="0">
                <a:solidFill>
                  <a:srgbClr val="FF0000"/>
                </a:solidFill>
              </a:rPr>
              <a:t>való döntéshozatal</a:t>
            </a:r>
            <a:r>
              <a:rPr lang="hu-HU" sz="1000" i="1" dirty="0"/>
              <a:t>. A legfőbb szerv hatáskörébe tartozik a számviteli törvény szerinti beszámoló (a továbbiakban: </a:t>
            </a:r>
            <a:r>
              <a:rPr lang="hu-HU" sz="1000" b="1" i="1" u="sng" dirty="0">
                <a:solidFill>
                  <a:srgbClr val="FF0000"/>
                </a:solidFill>
              </a:rPr>
              <a:t>beszámoló) jóváhagyása és a nyereség felosztásáról </a:t>
            </a:r>
            <a:r>
              <a:rPr lang="hu-HU" sz="1000" i="1" dirty="0"/>
              <a:t>való döntés. (3) A gazdasági társaság legfőbb szerve dönt a taggal, a vezető tisztségviselővel, a felügyelőbizottsági taggal és a társasági könyvvizsgálóval szembeni </a:t>
            </a:r>
            <a:r>
              <a:rPr lang="hu-HU" sz="1000" b="1" i="1" u="sng" dirty="0">
                <a:solidFill>
                  <a:srgbClr val="FF0000"/>
                </a:solidFill>
              </a:rPr>
              <a:t>kártérítési igény érvényesítéséről</a:t>
            </a:r>
            <a:r>
              <a:rPr lang="hu-HU" sz="1000" i="1" u="sng" dirty="0" smtClean="0"/>
              <a:t>.</a:t>
            </a:r>
            <a:r>
              <a:rPr lang="hu-HU" sz="1000" i="1" dirty="0" smtClean="0"/>
              <a:t>”, </a:t>
            </a:r>
            <a:r>
              <a:rPr lang="hu-HU" sz="1000" b="1" i="1" dirty="0" smtClean="0"/>
              <a:t>továbbá</a:t>
            </a:r>
          </a:p>
          <a:p>
            <a:pPr marL="180975" lvl="1" indent="-180975" algn="just"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hu-HU" sz="1000" i="1" dirty="0" smtClean="0"/>
              <a:t>a </a:t>
            </a:r>
            <a:r>
              <a:rPr lang="hu-HU" sz="1000" i="1" dirty="0" err="1" smtClean="0"/>
              <a:t>Ptk.-ban</a:t>
            </a:r>
            <a:r>
              <a:rPr lang="hu-HU" sz="1000" i="1" dirty="0" smtClean="0"/>
              <a:t>  szétszórva elhelyezett konkrét hatáskörök</a:t>
            </a:r>
            <a:endParaRPr lang="hu-HU" sz="1000" i="1" dirty="0"/>
          </a:p>
          <a:p>
            <a:pPr marL="344488" lvl="1" indent="0" algn="ctr">
              <a:spcBef>
                <a:spcPts val="600"/>
              </a:spcBef>
              <a:spcAft>
                <a:spcPts val="1800"/>
              </a:spcAft>
              <a:buNone/>
            </a:pPr>
            <a:r>
              <a:rPr lang="hu-HU" sz="1800" b="1" dirty="0" smtClean="0">
                <a:solidFill>
                  <a:srgbClr val="FF0000"/>
                </a:solidFill>
              </a:rPr>
              <a:t>Rugalmasabb, </a:t>
            </a:r>
            <a:r>
              <a:rPr lang="hu-HU" sz="1800" b="1" dirty="0">
                <a:solidFill>
                  <a:srgbClr val="FF0000"/>
                </a:solidFill>
              </a:rPr>
              <a:t>de idő kell, amíg a határok </a:t>
            </a:r>
            <a:r>
              <a:rPr lang="hu-HU" sz="1800" b="1" dirty="0" smtClean="0">
                <a:solidFill>
                  <a:srgbClr val="FF0000"/>
                </a:solidFill>
              </a:rPr>
              <a:t>körvonalazódnak.</a:t>
            </a:r>
          </a:p>
          <a:p>
            <a:pPr marL="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b="1" dirty="0" smtClean="0">
                <a:ea typeface="ＭＳ Ｐゴシック" charset="0"/>
              </a:rPr>
              <a:t>2.2.2	Határozathozatal</a:t>
            </a:r>
          </a:p>
          <a:p>
            <a:pPr marL="0" lvl="1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hu-HU" sz="1600" dirty="0" smtClean="0">
                <a:ea typeface="ＭＳ Ｐゴシック" charset="0"/>
              </a:rPr>
              <a:t>A </a:t>
            </a:r>
            <a:r>
              <a:rPr lang="hu-HU" sz="1600" b="1" dirty="0" smtClean="0">
                <a:ea typeface="ＭＳ Ｐゴシック" charset="0"/>
              </a:rPr>
              <a:t>"szavazásban érdekelteket" </a:t>
            </a:r>
            <a:r>
              <a:rPr lang="hu-HU" sz="1600" dirty="0">
                <a:ea typeface="ＭＳ Ｐゴシック" charset="0"/>
              </a:rPr>
              <a:t>szélesebb körben zárja </a:t>
            </a:r>
            <a:r>
              <a:rPr lang="hu-HU" sz="1600" dirty="0" smtClean="0">
                <a:ea typeface="ＭＳ Ｐゴシック" charset="0"/>
              </a:rPr>
              <a:t>ki </a:t>
            </a:r>
            <a:r>
              <a:rPr lang="hu-HU" sz="1600" dirty="0">
                <a:ea typeface="ＭＳ Ｐゴシック" charset="0"/>
              </a:rPr>
              <a:t>a </a:t>
            </a:r>
            <a:r>
              <a:rPr lang="hu-HU" sz="1600" dirty="0" smtClean="0">
                <a:ea typeface="ＭＳ Ｐゴシック" charset="0"/>
              </a:rPr>
              <a:t>szavazásban </a:t>
            </a:r>
            <a:r>
              <a:rPr lang="hu-HU" sz="1600" dirty="0">
                <a:ea typeface="ＭＳ Ｐゴシック" charset="0"/>
              </a:rPr>
              <a:t>való részvételtől, mint a Gt</a:t>
            </a:r>
            <a:r>
              <a:rPr lang="hu-HU" sz="1600" dirty="0" smtClean="0">
                <a:ea typeface="ＭＳ Ｐゴシック" charset="0"/>
              </a:rPr>
              <a:t>.: </a:t>
            </a:r>
            <a:r>
              <a:rPr lang="hu-HU" sz="1400" dirty="0" smtClean="0">
                <a:ea typeface="ＭＳ Ｐゴシック" charset="0"/>
              </a:rPr>
              <a:t>pl. nem szavazhat az, "aki a döntésben érdekelt szervezettel többségi befolyáson alapuló kapcsolatban áll". </a:t>
            </a:r>
          </a:p>
          <a:p>
            <a:pPr marL="0" lvl="1" indent="0" algn="ctr">
              <a:spcBef>
                <a:spcPts val="600"/>
              </a:spcBef>
              <a:spcAft>
                <a:spcPts val="1800"/>
              </a:spcAft>
              <a:buNone/>
            </a:pPr>
            <a:r>
              <a:rPr lang="hu-HU" sz="1800" b="1" dirty="0" smtClean="0">
                <a:solidFill>
                  <a:srgbClr val="FF0000"/>
                </a:solidFill>
                <a:ea typeface="ＭＳ Ｐゴシック" charset="0"/>
              </a:rPr>
              <a:t>C</a:t>
            </a:r>
            <a:r>
              <a:rPr lang="hu-HU" sz="1800" b="1" dirty="0" smtClean="0">
                <a:solidFill>
                  <a:srgbClr val="FF0000"/>
                </a:solidFill>
              </a:rPr>
              <a:t>égcsoportok </a:t>
            </a:r>
            <a:r>
              <a:rPr lang="hu-HU" sz="1800" b="1" dirty="0">
                <a:solidFill>
                  <a:srgbClr val="FF0000"/>
                </a:solidFill>
              </a:rPr>
              <a:t>esetében problémás </a:t>
            </a:r>
            <a:r>
              <a:rPr lang="hu-HU" sz="1800" b="1" dirty="0" smtClean="0">
                <a:solidFill>
                  <a:srgbClr val="FF0000"/>
                </a:solidFill>
              </a:rPr>
              <a:t>lehet. Akár </a:t>
            </a:r>
            <a:r>
              <a:rPr lang="hu-HU" sz="1800" b="1" dirty="0">
                <a:solidFill>
                  <a:srgbClr val="FF0000"/>
                </a:solidFill>
              </a:rPr>
              <a:t>zsarolási potenciál a </a:t>
            </a:r>
            <a:r>
              <a:rPr lang="hu-HU" sz="1800" b="1" dirty="0" smtClean="0">
                <a:solidFill>
                  <a:srgbClr val="FF0000"/>
                </a:solidFill>
              </a:rPr>
              <a:t>kisebbségnek.</a:t>
            </a:r>
            <a:endParaRPr lang="hu-HU" sz="1800" b="1" dirty="0">
              <a:solidFill>
                <a:srgbClr val="FF0000"/>
              </a:solidFill>
            </a:endParaRPr>
          </a:p>
          <a:p>
            <a:pPr marL="344488" lvl="1" indent="0" algn="ctr">
              <a:spcBef>
                <a:spcPts val="600"/>
              </a:spcBef>
              <a:spcAft>
                <a:spcPts val="1800"/>
              </a:spcAft>
              <a:buNone/>
            </a:pPr>
            <a:endParaRPr lang="hu-HU" sz="1800" b="1" dirty="0">
              <a:solidFill>
                <a:srgbClr val="FF0000"/>
              </a:solidFill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52092B-4251-4241-B27C-4EF8E3EBC674}" type="slidenum">
              <a:rPr lang="en-GB" sz="900">
                <a:solidFill>
                  <a:srgbClr val="969696"/>
                </a:solidFill>
              </a:rPr>
              <a:pPr eaLnBrk="1" hangingPunct="1"/>
              <a:t>12</a:t>
            </a:fld>
            <a:endParaRPr lang="en-GB" sz="900">
              <a:solidFill>
                <a:srgbClr val="96969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59847"/>
            <a:ext cx="1368152" cy="910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2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1000">
        <p:circle/>
      </p:transition>
    </mc:Choice>
    <mc:Fallback xmlns="">
      <p:transition spd="slow" advClick="0" advTm="12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2" y="239360"/>
            <a:ext cx="8100069" cy="480131"/>
          </a:xfrm>
        </p:spPr>
        <p:txBody>
          <a:bodyPr/>
          <a:lstStyle/>
          <a:p>
            <a:pPr marL="0" indent="0" defTabSz="534988"/>
            <a:r>
              <a:rPr lang="hu-HU" b="1" dirty="0" smtClean="0"/>
              <a:t>2.2		Vezető tisztségviselők felelőssége</a:t>
            </a:r>
            <a:endParaRPr lang="hu-H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hu-HU" sz="1800" b="1" dirty="0" smtClean="0"/>
              <a:t>Felelősség a </a:t>
            </a:r>
            <a:r>
              <a:rPr lang="hu-HU" sz="1800" b="1" i="1" dirty="0" smtClean="0">
                <a:solidFill>
                  <a:srgbClr val="FF0000"/>
                </a:solidFill>
              </a:rPr>
              <a:t>tulajdonosok</a:t>
            </a:r>
            <a:r>
              <a:rPr lang="hu-HU" sz="1800" b="1" dirty="0" smtClean="0"/>
              <a:t> irányában</a:t>
            </a:r>
            <a:r>
              <a:rPr lang="hu-HU" sz="1800" dirty="0" smtClean="0"/>
              <a:t>: a </a:t>
            </a:r>
            <a:r>
              <a:rPr lang="hu-HU" sz="1800" dirty="0"/>
              <a:t>szerződésszegéssel okozott kárért való felelősség szabályai szerint </a:t>
            </a:r>
            <a:r>
              <a:rPr lang="hu-HU" sz="1800" dirty="0" smtClean="0"/>
              <a:t>felel: </a:t>
            </a:r>
            <a:r>
              <a:rPr lang="hu-HU" sz="1800" dirty="0"/>
              <a:t>kimentés, </a:t>
            </a:r>
            <a:r>
              <a:rPr lang="hu-HU" sz="1800" b="1" i="1" dirty="0" smtClean="0"/>
              <a:t>előreláthatóság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hu-HU" sz="1800" b="1" dirty="0" smtClean="0"/>
              <a:t>Felelősség a </a:t>
            </a:r>
            <a:r>
              <a:rPr lang="hu-HU" sz="1800" b="1" i="1" dirty="0" smtClean="0">
                <a:solidFill>
                  <a:srgbClr val="FF0000"/>
                </a:solidFill>
              </a:rPr>
              <a:t>külvilág</a:t>
            </a:r>
            <a:r>
              <a:rPr lang="hu-HU" sz="1800" b="1" dirty="0" smtClean="0"/>
              <a:t> felé</a:t>
            </a:r>
            <a:r>
              <a:rPr lang="hu-HU" sz="1800" dirty="0" smtClean="0"/>
              <a:t>: 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hu-HU" sz="1800" dirty="0" smtClean="0"/>
              <a:t>Ptk.: ha </a:t>
            </a:r>
            <a:r>
              <a:rPr lang="hu-HU" sz="1800" dirty="0"/>
              <a:t>a jogi személy vezető tisztségviselője </a:t>
            </a:r>
            <a:r>
              <a:rPr lang="hu-HU" sz="1800" dirty="0" smtClean="0"/>
              <a:t>"e </a:t>
            </a:r>
            <a:r>
              <a:rPr lang="hu-HU" sz="1800" dirty="0"/>
              <a:t>jogviszonyával </a:t>
            </a:r>
            <a:r>
              <a:rPr lang="hu-HU" sz="1800" dirty="0" smtClean="0"/>
              <a:t>összefüggésben" </a:t>
            </a:r>
            <a:r>
              <a:rPr lang="hu-HU" sz="1800" i="1" dirty="0" smtClean="0"/>
              <a:t>harmadik </a:t>
            </a:r>
            <a:r>
              <a:rPr lang="hu-HU" sz="1800" i="1" dirty="0"/>
              <a:t>személynek kárt okoz</a:t>
            </a:r>
            <a:r>
              <a:rPr lang="hu-HU" sz="1800" dirty="0"/>
              <a:t>, a károsulttal szemben a vezető tisztségviselő </a:t>
            </a:r>
            <a:r>
              <a:rPr lang="hu-HU" sz="1800" b="1" dirty="0">
                <a:solidFill>
                  <a:srgbClr val="FF0000"/>
                </a:solidFill>
              </a:rPr>
              <a:t>a jogi személlyel egyetemlegesen </a:t>
            </a:r>
            <a:r>
              <a:rPr lang="hu-HU" sz="1800" dirty="0" smtClean="0"/>
              <a:t>felel</a:t>
            </a:r>
            <a:endParaRPr lang="hu-HU" sz="1800" dirty="0"/>
          </a:p>
          <a:p>
            <a:pPr lvl="1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hu-HU" sz="1800" dirty="0" smtClean="0"/>
              <a:t>Már most vita zajlik arról, hogy mit akart elérni:</a:t>
            </a:r>
          </a:p>
          <a:p>
            <a:pPr marL="344488" lvl="1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hu-HU" sz="1800" b="1" i="1" dirty="0" smtClean="0"/>
              <a:t>drasztikus</a:t>
            </a:r>
            <a:r>
              <a:rPr lang="hu-HU" sz="1800" dirty="0" smtClean="0"/>
              <a:t> verzió (MAL, szerződésszegés) vs. </a:t>
            </a:r>
            <a:r>
              <a:rPr lang="hu-HU" sz="1800" b="1" i="1" dirty="0" smtClean="0"/>
              <a:t>puha</a:t>
            </a:r>
            <a:r>
              <a:rPr lang="hu-HU" sz="1800" dirty="0" smtClean="0"/>
              <a:t> verzió (vázatörés)</a:t>
            </a:r>
          </a:p>
          <a:p>
            <a:pPr marL="344488" lvl="1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b="1" dirty="0" smtClean="0">
                <a:solidFill>
                  <a:srgbClr val="FF0000"/>
                </a:solidFill>
              </a:rPr>
              <a:t>Sajnálatos, hogy nem érzékelte a jogalkotó a pontos megfogalmazás fontosságát, különösen egy ilyen kritikus területen.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F871FE-6E19-E843-9756-164E08F3A6DA}" type="slidenum">
              <a:rPr lang="en-GB" sz="900">
                <a:solidFill>
                  <a:srgbClr val="969696"/>
                </a:solidFill>
              </a:rPr>
              <a:pPr eaLnBrk="1" hangingPunct="1"/>
              <a:t>13</a:t>
            </a:fld>
            <a:endParaRPr lang="en-GB" sz="900">
              <a:solidFill>
                <a:srgbClr val="96969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733256"/>
            <a:ext cx="1852973" cy="728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65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1000">
        <p:circle/>
      </p:transition>
    </mc:Choice>
    <mc:Fallback xmlns="">
      <p:transition spd="slow" advClick="0" advTm="12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362" y="255520"/>
            <a:ext cx="8388102" cy="447815"/>
          </a:xfrm>
        </p:spPr>
        <p:txBody>
          <a:bodyPr/>
          <a:lstStyle/>
          <a:p>
            <a:pPr marL="0" indent="0"/>
            <a:r>
              <a:rPr lang="hu-HU" sz="2200" b="1" dirty="0" smtClean="0"/>
              <a:t>2.4</a:t>
            </a:r>
            <a:r>
              <a:rPr lang="hu-HU" sz="2200" b="1" dirty="0"/>
              <a:t>	</a:t>
            </a:r>
            <a:r>
              <a:rPr lang="hu-HU" sz="2200" b="1" dirty="0" smtClean="0"/>
              <a:t>Felügyelőbizottság</a:t>
            </a:r>
            <a:endParaRPr lang="hu-HU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289050"/>
            <a:ext cx="8392988" cy="5380310"/>
          </a:xfrm>
        </p:spPr>
        <p:txBody>
          <a:bodyPr/>
          <a:lstStyle/>
          <a:p>
            <a:pPr marL="0" lvl="0" indent="0" algn="just">
              <a:spcAft>
                <a:spcPts val="600"/>
              </a:spcAft>
              <a:buNone/>
            </a:pPr>
            <a:r>
              <a:rPr lang="hu-HU" sz="1800" b="1" dirty="0" smtClean="0"/>
              <a:t>Növekvő a hatáskör: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hu-HU" sz="1800" dirty="0" smtClean="0"/>
              <a:t>a tag/közgyűlés elé kerülő </a:t>
            </a:r>
            <a:r>
              <a:rPr lang="hu-HU" sz="1800" b="1" i="1" dirty="0" smtClean="0"/>
              <a:t>valamennyi</a:t>
            </a:r>
            <a:r>
              <a:rPr lang="hu-HU" sz="1800" dirty="0" smtClean="0"/>
              <a:t> előterjesztést köteles véleményezni (vs. Gt.: éves beszámoló + osztalék)!</a:t>
            </a:r>
          </a:p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hu-HU" sz="1800" dirty="0" smtClean="0"/>
              <a:t>"</a:t>
            </a:r>
            <a:r>
              <a:rPr lang="hu-HU" sz="1800" dirty="0"/>
              <a:t>ügydöntő felügyelőbizottság</a:t>
            </a:r>
            <a:r>
              <a:rPr lang="hu-HU" sz="1800" dirty="0" smtClean="0"/>
              <a:t>" (kft., </a:t>
            </a:r>
            <a:r>
              <a:rPr lang="hu-HU" sz="1800" dirty="0" err="1" smtClean="0"/>
              <a:t>zrt</a:t>
            </a:r>
            <a:r>
              <a:rPr lang="hu-HU" sz="1800" dirty="0" smtClean="0"/>
              <a:t>.): a  tag/közgyűlés vagy </a:t>
            </a:r>
            <a:r>
              <a:rPr lang="hu-HU" sz="1800" dirty="0"/>
              <a:t>az ügyvezetés hatáskörébe tartozó </a:t>
            </a:r>
            <a:r>
              <a:rPr lang="hu-HU" sz="1800" dirty="0" smtClean="0"/>
              <a:t>döntések </a:t>
            </a:r>
            <a:r>
              <a:rPr lang="hu-HU" sz="1800" i="1" dirty="0" smtClean="0"/>
              <a:t>jóváhagyása </a:t>
            </a:r>
            <a:r>
              <a:rPr lang="hu-HU" sz="1800" dirty="0" smtClean="0"/>
              <a:t>mellett most már a döntések </a:t>
            </a:r>
            <a:r>
              <a:rPr lang="hu-HU" sz="1800" b="1" i="1" dirty="0" smtClean="0"/>
              <a:t>meghozatala</a:t>
            </a:r>
            <a:r>
              <a:rPr lang="hu-HU" sz="1800" b="1" dirty="0" smtClean="0"/>
              <a:t> </a:t>
            </a:r>
            <a:r>
              <a:rPr lang="hu-HU" sz="1800" dirty="0" smtClean="0"/>
              <a:t>is ráruházható, </a:t>
            </a:r>
            <a:r>
              <a:rPr lang="hu-HU" sz="1800" b="1" i="1" dirty="0" smtClean="0"/>
              <a:t>ezen</a:t>
            </a:r>
            <a:r>
              <a:rPr lang="hu-HU" sz="1800" i="1" dirty="0" smtClean="0"/>
              <a:t> </a:t>
            </a:r>
            <a:r>
              <a:rPr lang="hu-HU" sz="1800" b="1" i="1" dirty="0" smtClean="0"/>
              <a:t>döntések tárgya sincs korlátozva </a:t>
            </a:r>
            <a:endParaRPr lang="hu-HU" sz="1800" b="1" i="1" dirty="0"/>
          </a:p>
          <a:p>
            <a:endParaRPr lang="hu-HU" sz="1800" dirty="0"/>
          </a:p>
          <a:p>
            <a:pPr algn="just">
              <a:spcAft>
                <a:spcPts val="600"/>
              </a:spcAft>
            </a:pPr>
            <a:endParaRPr lang="hu-HU" sz="1800" dirty="0" smtClean="0"/>
          </a:p>
          <a:p>
            <a:pPr marL="0" lvl="0" indent="0" algn="ctr">
              <a:spcAft>
                <a:spcPts val="600"/>
              </a:spcAft>
              <a:buNone/>
            </a:pPr>
            <a:endParaRPr lang="hu-HU" sz="1800" b="1" dirty="0" smtClean="0"/>
          </a:p>
          <a:p>
            <a:pPr marL="0" lvl="0" indent="0" algn="just">
              <a:spcAft>
                <a:spcPts val="600"/>
              </a:spcAft>
              <a:buNone/>
            </a:pPr>
            <a:endParaRPr lang="hu-HU" sz="1800" b="1" dirty="0" smtClean="0"/>
          </a:p>
          <a:p>
            <a:pPr marL="0" lvl="0" indent="0" algn="just">
              <a:spcAft>
                <a:spcPts val="600"/>
              </a:spcAft>
              <a:buNone/>
            </a:pPr>
            <a:endParaRPr lang="hu-HU" b="1" dirty="0">
              <a:solidFill>
                <a:srgbClr val="FF0000"/>
              </a:solidFill>
            </a:endParaRPr>
          </a:p>
          <a:p>
            <a:pPr marL="344488" lvl="1" indent="0" algn="ctr">
              <a:spcBef>
                <a:spcPts val="600"/>
              </a:spcBef>
              <a:spcAft>
                <a:spcPts val="1800"/>
              </a:spcAft>
              <a:buNone/>
            </a:pPr>
            <a:endParaRPr lang="hu-HU" sz="1800" b="1" dirty="0">
              <a:solidFill>
                <a:srgbClr val="FF0000"/>
              </a:solidFill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52092B-4251-4241-B27C-4EF8E3EBC674}" type="slidenum">
              <a:rPr lang="en-GB" sz="900">
                <a:solidFill>
                  <a:srgbClr val="969696"/>
                </a:solidFill>
              </a:rPr>
              <a:pPr eaLnBrk="1" hangingPunct="1"/>
              <a:t>14</a:t>
            </a:fld>
            <a:endParaRPr lang="en-GB" sz="900">
              <a:solidFill>
                <a:srgbClr val="96969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53408"/>
            <a:ext cx="3384376" cy="26201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2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1000">
        <p:circle/>
      </p:transition>
    </mc:Choice>
    <mc:Fallback xmlns="">
      <p:transition spd="slow" advClick="0" advTm="12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363" y="239360"/>
            <a:ext cx="6621462" cy="480131"/>
          </a:xfrm>
        </p:spPr>
        <p:txBody>
          <a:bodyPr/>
          <a:lstStyle/>
          <a:p>
            <a:pPr>
              <a:defRPr/>
            </a:pPr>
            <a:r>
              <a:rPr lang="hu-HU" dirty="0"/>
              <a:t>3. </a:t>
            </a:r>
            <a:r>
              <a:rPr lang="hu-HU" dirty="0">
                <a:cs typeface="Arial" charset="0"/>
              </a:rPr>
              <a:t>A </a:t>
            </a:r>
            <a:r>
              <a:rPr lang="hu-HU" dirty="0">
                <a:solidFill>
                  <a:srgbClr val="FF0000"/>
                </a:solidFill>
                <a:cs typeface="Arial" charset="0"/>
              </a:rPr>
              <a:t>kft</a:t>
            </a:r>
            <a:r>
              <a:rPr lang="hu-HU" dirty="0">
                <a:cs typeface="Arial" charset="0"/>
              </a:rPr>
              <a:t>. szabályok főbb </a:t>
            </a:r>
            <a:r>
              <a:rPr lang="hu-HU" dirty="0" smtClean="0">
                <a:cs typeface="Arial" charset="0"/>
              </a:rPr>
              <a:t>változásai</a:t>
            </a:r>
            <a:endParaRPr lang="hu-H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600"/>
              </a:spcBef>
              <a:spcAft>
                <a:spcPts val="3000"/>
              </a:spcAft>
              <a:buNone/>
            </a:pPr>
            <a:endParaRPr lang="hu-HU" b="1" dirty="0" smtClean="0"/>
          </a:p>
          <a:p>
            <a:pPr marL="0" indent="0">
              <a:spcBef>
                <a:spcPts val="1200"/>
              </a:spcBef>
              <a:spcAft>
                <a:spcPts val="3000"/>
              </a:spcAft>
              <a:buNone/>
            </a:pPr>
            <a:r>
              <a:rPr lang="hu-HU" b="1" dirty="0" smtClean="0"/>
              <a:t>3.1  	</a:t>
            </a:r>
            <a:r>
              <a:rPr lang="hu-HU" b="1" dirty="0"/>
              <a:t>pénzbeli </a:t>
            </a:r>
            <a:r>
              <a:rPr lang="hu-HU" b="1" dirty="0" smtClean="0"/>
              <a:t>befizetés, minimális törzstőke</a:t>
            </a:r>
          </a:p>
          <a:p>
            <a:pPr marL="0" indent="0">
              <a:spcBef>
                <a:spcPts val="4800"/>
              </a:spcBef>
              <a:spcAft>
                <a:spcPts val="3000"/>
              </a:spcAft>
              <a:buNone/>
            </a:pPr>
            <a:r>
              <a:rPr lang="hu-HU" b="1" dirty="0" smtClean="0"/>
              <a:t>3.2	ügyvezetői tiltakozás</a:t>
            </a:r>
            <a:endParaRPr lang="hu-HU" dirty="0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F8635E-BE62-DB42-A5CD-8D9BF4D2F47C}" type="slidenum">
              <a:rPr lang="en-GB" sz="900">
                <a:solidFill>
                  <a:srgbClr val="969696"/>
                </a:solidFill>
              </a:rPr>
              <a:pPr eaLnBrk="1" hangingPunct="1"/>
              <a:t>15</a:t>
            </a:fld>
            <a:endParaRPr lang="en-GB" sz="90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9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1000">
        <p:circle/>
      </p:transition>
    </mc:Choice>
    <mc:Fallback xmlns="">
      <p:transition spd="slow" advClick="0" advTm="12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362" y="271676"/>
            <a:ext cx="8100069" cy="415498"/>
          </a:xfrm>
        </p:spPr>
        <p:txBody>
          <a:bodyPr/>
          <a:lstStyle/>
          <a:p>
            <a:pPr>
              <a:defRPr/>
            </a:pPr>
            <a:r>
              <a:rPr lang="hu-HU" sz="2000" noProof="0" dirty="0" smtClean="0"/>
              <a:t>3.1	</a:t>
            </a:r>
            <a:r>
              <a:rPr lang="hu-HU" sz="2000" dirty="0">
                <a:cs typeface="Arial" charset="0"/>
              </a:rPr>
              <a:t>P</a:t>
            </a:r>
            <a:r>
              <a:rPr lang="hu-HU" sz="2000" noProof="0" dirty="0" err="1" smtClean="0">
                <a:cs typeface="Arial" charset="0"/>
              </a:rPr>
              <a:t>énzbeli</a:t>
            </a:r>
            <a:r>
              <a:rPr lang="hu-HU" sz="2000" noProof="0" dirty="0" smtClean="0">
                <a:cs typeface="Arial" charset="0"/>
              </a:rPr>
              <a:t> befizetés, m</a:t>
            </a:r>
            <a:r>
              <a:rPr lang="hu-HU" sz="2000" dirty="0" err="1" smtClean="0">
                <a:cs typeface="Arial" charset="0"/>
              </a:rPr>
              <a:t>inimális</a:t>
            </a:r>
            <a:r>
              <a:rPr lang="hu-HU" sz="2000" dirty="0" smtClean="0">
                <a:cs typeface="Arial" charset="0"/>
              </a:rPr>
              <a:t> törzstőke </a:t>
            </a:r>
            <a:endParaRPr lang="hu-HU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1289050"/>
            <a:ext cx="8212137" cy="5236294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hu-HU" sz="2000" b="1" dirty="0"/>
              <a:t>P</a:t>
            </a:r>
            <a:r>
              <a:rPr lang="hu-HU" sz="2000" b="1" dirty="0" smtClean="0"/>
              <a:t>énzbeli befizetés: </a:t>
            </a:r>
            <a:r>
              <a:rPr lang="hu-HU" sz="2000" dirty="0" smtClean="0"/>
              <a:t>elnyújtható</a:t>
            </a:r>
          </a:p>
          <a:p>
            <a:pPr algn="just">
              <a:spcAft>
                <a:spcPts val="1200"/>
              </a:spcAft>
            </a:pPr>
            <a:r>
              <a:rPr lang="hu-HU" sz="1600" dirty="0" smtClean="0"/>
              <a:t>a cégbejegyzési </a:t>
            </a:r>
            <a:r>
              <a:rPr lang="hu-HU" sz="1600" dirty="0"/>
              <a:t>kérelem benyújtásáig </a:t>
            </a:r>
            <a:r>
              <a:rPr lang="hu-HU" sz="1600" b="1" i="1" dirty="0"/>
              <a:t>nem</a:t>
            </a:r>
            <a:r>
              <a:rPr lang="hu-HU" sz="1600" dirty="0"/>
              <a:t> </a:t>
            </a:r>
            <a:r>
              <a:rPr lang="hu-HU" sz="1600" b="1" dirty="0" smtClean="0"/>
              <a:t>kötelező </a:t>
            </a:r>
            <a:r>
              <a:rPr lang="hu-HU" sz="1600" b="1" dirty="0"/>
              <a:t>legalább </a:t>
            </a:r>
            <a:r>
              <a:rPr lang="hu-HU" sz="1600" b="1" dirty="0" smtClean="0"/>
              <a:t>az </a:t>
            </a:r>
            <a:r>
              <a:rPr lang="hu-HU" sz="1600" b="1" dirty="0"/>
              <a:t>50%-át </a:t>
            </a:r>
            <a:r>
              <a:rPr lang="hu-HU" sz="1600" b="1" dirty="0" smtClean="0"/>
              <a:t>befizetni, </a:t>
            </a:r>
            <a:r>
              <a:rPr lang="hu-HU" sz="1600" dirty="0" smtClean="0"/>
              <a:t>és</a:t>
            </a:r>
            <a:r>
              <a:rPr lang="hu-HU" sz="1600" b="1" dirty="0" smtClean="0"/>
              <a:t> 1 </a:t>
            </a:r>
            <a:r>
              <a:rPr lang="hu-HU" sz="1600" b="1" dirty="0"/>
              <a:t>éven </a:t>
            </a:r>
            <a:r>
              <a:rPr lang="hu-HU" sz="1600" b="1" dirty="0" smtClean="0"/>
              <a:t>túli </a:t>
            </a:r>
            <a:r>
              <a:rPr lang="hu-HU" sz="1600" dirty="0" smtClean="0"/>
              <a:t>befizetési </a:t>
            </a:r>
            <a:r>
              <a:rPr lang="hu-HU" sz="1600" dirty="0"/>
              <a:t>határidő is </a:t>
            </a:r>
            <a:r>
              <a:rPr lang="hu-HU" sz="1600" dirty="0" smtClean="0"/>
              <a:t>előírható (vs. Gt.)</a:t>
            </a:r>
          </a:p>
          <a:p>
            <a:pPr algn="just">
              <a:spcAft>
                <a:spcPts val="1200"/>
              </a:spcAft>
            </a:pPr>
            <a:r>
              <a:rPr lang="hu-HU" sz="1600" dirty="0" smtClean="0"/>
              <a:t>ilyen két hitelezővédő szabály lép be: (1) osztaléktilalom, + (2) tagi mögöttes helytállás </a:t>
            </a:r>
          </a:p>
          <a:p>
            <a:pPr marL="0" indent="0" algn="just">
              <a:spcBef>
                <a:spcPts val="2400"/>
              </a:spcBef>
              <a:spcAft>
                <a:spcPts val="1200"/>
              </a:spcAft>
              <a:buNone/>
            </a:pPr>
            <a:r>
              <a:rPr lang="hu-HU" sz="2000" b="1" dirty="0" smtClean="0"/>
              <a:t>Minimális törzstőke</a:t>
            </a:r>
          </a:p>
          <a:p>
            <a:pPr algn="just">
              <a:spcAft>
                <a:spcPts val="1200"/>
              </a:spcAft>
            </a:pPr>
            <a:r>
              <a:rPr lang="hu-HU" sz="1600" dirty="0" smtClean="0"/>
              <a:t>három millió </a:t>
            </a:r>
            <a:r>
              <a:rPr lang="hu-HU" sz="1600" dirty="0"/>
              <a:t>F</a:t>
            </a:r>
            <a:r>
              <a:rPr lang="hu-HU" sz="1600" dirty="0" smtClean="0"/>
              <a:t>t, de:</a:t>
            </a:r>
          </a:p>
          <a:p>
            <a:pPr lvl="1" algn="just">
              <a:spcAft>
                <a:spcPts val="1200"/>
              </a:spcAft>
            </a:pPr>
            <a:r>
              <a:rPr lang="hu-HU" sz="1600" dirty="0" smtClean="0"/>
              <a:t>pénzbeli befizetés elnyújtható (ld. fentebb) – </a:t>
            </a:r>
            <a:r>
              <a:rPr lang="hu-HU" sz="1600" i="1" dirty="0" smtClean="0"/>
              <a:t>nem</a:t>
            </a:r>
            <a:r>
              <a:rPr lang="hu-HU" sz="1600" dirty="0" smtClean="0"/>
              <a:t> szükséges azonnal készpénz</a:t>
            </a:r>
          </a:p>
          <a:p>
            <a:pPr lvl="1" algn="just">
              <a:spcAft>
                <a:spcPts val="1200"/>
              </a:spcAft>
            </a:pPr>
            <a:r>
              <a:rPr lang="hu-HU" sz="1600" dirty="0" smtClean="0"/>
              <a:t>2016. március 15-e a véghatáridő (</a:t>
            </a:r>
            <a:r>
              <a:rPr lang="hu-HU" sz="1600" i="1" dirty="0" smtClean="0"/>
              <a:t>vagy</a:t>
            </a:r>
            <a:r>
              <a:rPr lang="hu-HU" sz="1600" dirty="0" smtClean="0"/>
              <a:t> 2014. március 15-e utáni első társasági szerződés módosítás)</a:t>
            </a:r>
            <a:endParaRPr lang="hu-HU" sz="1600" dirty="0"/>
          </a:p>
          <a:p>
            <a:pPr marL="268288" lvl="2" indent="-268288">
              <a:spcAft>
                <a:spcPts val="1200"/>
              </a:spcAft>
            </a:pPr>
            <a:endParaRPr lang="hu-HU" sz="2200" dirty="0" smtClean="0">
              <a:ea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 </a:t>
            </a:r>
            <a:endParaRPr lang="en-GB" dirty="0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FA206E-2844-7F4C-9331-BA95044E7BD7}" type="slidenum">
              <a:rPr lang="en-GB" sz="900">
                <a:solidFill>
                  <a:srgbClr val="969696"/>
                </a:solidFill>
              </a:rPr>
              <a:pPr eaLnBrk="1" hangingPunct="1"/>
              <a:t>16</a:t>
            </a:fld>
            <a:endParaRPr lang="en-GB" sz="900">
              <a:solidFill>
                <a:srgbClr val="96969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2" t="10886" r="6267"/>
          <a:stretch/>
        </p:blipFill>
        <p:spPr bwMode="auto">
          <a:xfrm>
            <a:off x="7596336" y="2780928"/>
            <a:ext cx="1224136" cy="126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60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1000">
        <p:circle/>
      </p:transition>
    </mc:Choice>
    <mc:Fallback xmlns="">
      <p:transition spd="slow" advClick="0" advTm="12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362" y="239359"/>
            <a:ext cx="8100069" cy="480131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3.2	</a:t>
            </a:r>
            <a:r>
              <a:rPr lang="hu-HU" b="1" dirty="0" smtClean="0"/>
              <a:t>Új </a:t>
            </a:r>
            <a:r>
              <a:rPr lang="hu-HU" b="1" dirty="0"/>
              <a:t>intézmény: ügyvezetői tiltakozás </a:t>
            </a:r>
            <a:endParaRPr lang="hu-H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hu-HU" sz="2000" dirty="0" smtClean="0"/>
              <a:t>Több, önállóan eljárni jogosult ügyvezető esetén bármelyikük </a:t>
            </a:r>
            <a:r>
              <a:rPr lang="hu-HU" sz="2000" b="1" dirty="0" smtClean="0"/>
              <a:t>tiltakozhat</a:t>
            </a:r>
            <a:r>
              <a:rPr lang="hu-HU" sz="2000" dirty="0" smtClean="0"/>
              <a:t> a másik tervezett intézkedése ellen - a tiltakozást a taggyűlés bírálja el, addig </a:t>
            </a:r>
            <a:r>
              <a:rPr lang="hu-HU" sz="2000" b="1" i="1" dirty="0" smtClean="0"/>
              <a:t>az intézkedés nem hajtható végre</a:t>
            </a:r>
          </a:p>
          <a:p>
            <a:pPr algn="just">
              <a:spcAft>
                <a:spcPts val="1800"/>
              </a:spcAft>
            </a:pPr>
            <a:r>
              <a:rPr lang="hu-HU" sz="2000" dirty="0" smtClean="0"/>
              <a:t>Az önálló ügyvezetői intézkedés legális „blokkolásának” a lehetősége az önállóan eljárni jogosult </a:t>
            </a:r>
            <a:r>
              <a:rPr lang="hu-HU" sz="2000" b="1" dirty="0" smtClean="0"/>
              <a:t>ügyvezetők személyes felelősségének a kérdését vetheti fel</a:t>
            </a:r>
            <a:r>
              <a:rPr lang="hu-HU" sz="2000" dirty="0" smtClean="0"/>
              <a:t> </a:t>
            </a:r>
            <a:r>
              <a:rPr lang="hu-HU" sz="1400" dirty="0" smtClean="0"/>
              <a:t>(ld. pl. az ügyvezető nem tiltakozik, pedig blokkolhatott volna egy kárt okozó intézkedést).</a:t>
            </a:r>
            <a:endParaRPr lang="hu-HU" sz="1400" dirty="0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F8635E-BE62-DB42-A5CD-8D9BF4D2F47C}" type="slidenum">
              <a:rPr lang="en-GB" sz="900">
                <a:solidFill>
                  <a:srgbClr val="969696"/>
                </a:solidFill>
              </a:rPr>
              <a:pPr eaLnBrk="1" hangingPunct="1"/>
              <a:t>17</a:t>
            </a:fld>
            <a:endParaRPr lang="en-GB" sz="900">
              <a:solidFill>
                <a:srgbClr val="96969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2184"/>
            <a:ext cx="3744416" cy="254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14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1000">
        <p:circle/>
      </p:transition>
    </mc:Choice>
    <mc:Fallback xmlns="">
      <p:transition spd="slow" advClick="0" advTm="12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363" y="239360"/>
            <a:ext cx="6621462" cy="480131"/>
          </a:xfrm>
        </p:spPr>
        <p:txBody>
          <a:bodyPr/>
          <a:lstStyle/>
          <a:p>
            <a:pPr>
              <a:defRPr/>
            </a:pPr>
            <a:r>
              <a:rPr lang="hu-HU" noProof="0" dirty="0" smtClean="0"/>
              <a:t>4.	</a:t>
            </a:r>
            <a:r>
              <a:rPr lang="hu-HU" dirty="0" smtClean="0">
                <a:cs typeface="Arial" charset="0"/>
              </a:rPr>
              <a:t>Az </a:t>
            </a:r>
            <a:r>
              <a:rPr lang="hu-HU" dirty="0">
                <a:solidFill>
                  <a:srgbClr val="FF0000"/>
                </a:solidFill>
                <a:cs typeface="Arial" charset="0"/>
              </a:rPr>
              <a:t>rt</a:t>
            </a:r>
            <a:r>
              <a:rPr lang="hu-HU" dirty="0">
                <a:cs typeface="Arial" charset="0"/>
              </a:rPr>
              <a:t>. szabályok főbb </a:t>
            </a:r>
            <a:r>
              <a:rPr lang="hu-HU" dirty="0" smtClean="0">
                <a:cs typeface="Arial" charset="0"/>
              </a:rPr>
              <a:t>változásai</a:t>
            </a:r>
            <a:endParaRPr lang="hu-H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12137" cy="5016500"/>
          </a:xfrm>
          <a:noFill/>
        </p:spPr>
        <p:txBody>
          <a:bodyPr/>
          <a:lstStyle/>
          <a:p>
            <a:pPr marL="0" indent="0" eaLnBrk="1" hangingPunct="1">
              <a:spcBef>
                <a:spcPts val="1800"/>
              </a:spcBef>
              <a:spcAft>
                <a:spcPts val="2400"/>
              </a:spcAft>
              <a:buNone/>
              <a:defRPr/>
            </a:pPr>
            <a:r>
              <a:rPr lang="hu-HU" sz="2400" dirty="0" smtClean="0"/>
              <a:t>4.1	</a:t>
            </a:r>
            <a:r>
              <a:rPr lang="hu-HU" sz="2400" dirty="0">
                <a:latin typeface="Arial" charset="0"/>
                <a:cs typeface="Arial" charset="0"/>
              </a:rPr>
              <a:t>pénzügyi segítségnyújtás </a:t>
            </a:r>
            <a:r>
              <a:rPr lang="hu-HU" sz="2400" dirty="0" smtClean="0">
                <a:latin typeface="Arial" charset="0"/>
                <a:cs typeface="Arial" charset="0"/>
              </a:rPr>
              <a:t>tilalma: eltörölve/enyhítve</a:t>
            </a:r>
          </a:p>
          <a:p>
            <a:pPr marL="0" indent="0" eaLnBrk="1" hangingPunct="1">
              <a:spcBef>
                <a:spcPts val="1800"/>
              </a:spcBef>
              <a:spcAft>
                <a:spcPts val="2400"/>
              </a:spcAft>
              <a:buNone/>
              <a:defRPr/>
            </a:pPr>
            <a:r>
              <a:rPr lang="hu-HU" sz="2400" dirty="0" smtClean="0"/>
              <a:t>4.2	</a:t>
            </a:r>
            <a:r>
              <a:rPr lang="hu-HU" sz="2400" dirty="0">
                <a:latin typeface="Arial" charset="0"/>
                <a:cs typeface="Arial" charset="0"/>
              </a:rPr>
              <a:t>szavazatelsőbbségi részvények, egyéb részvények</a:t>
            </a:r>
          </a:p>
          <a:p>
            <a:pPr marL="0" indent="0">
              <a:buNone/>
            </a:pPr>
            <a:endParaRPr lang="hu-HU" noProof="0" dirty="0" smtClean="0"/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C7EB84-7845-1145-9DEC-39972E28A93D}" type="slidenum">
              <a:rPr lang="en-GB" sz="900">
                <a:solidFill>
                  <a:srgbClr val="969696"/>
                </a:solidFill>
              </a:rPr>
              <a:pPr eaLnBrk="1" hangingPunct="1"/>
              <a:t>18</a:t>
            </a:fld>
            <a:endParaRPr lang="en-GB" sz="900">
              <a:solidFill>
                <a:srgbClr val="96969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5076607" cy="3376278"/>
          </a:xfrm>
          <a:prstGeom prst="roundRect">
            <a:avLst>
              <a:gd name="adj" fmla="val 7571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2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1000">
        <p:circle/>
      </p:transition>
    </mc:Choice>
    <mc:Fallback xmlns="">
      <p:transition spd="slow" advClick="0" advTm="12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45462"/>
            <a:ext cx="8208911" cy="867930"/>
          </a:xfrm>
        </p:spPr>
        <p:txBody>
          <a:bodyPr/>
          <a:lstStyle/>
          <a:p>
            <a:pPr>
              <a:defRPr/>
            </a:pPr>
            <a:r>
              <a:rPr lang="hu-HU" noProof="0" dirty="0" smtClean="0"/>
              <a:t>4.1	</a:t>
            </a:r>
            <a:r>
              <a:rPr lang="hu-HU" b="1" dirty="0" smtClean="0"/>
              <a:t>Financial </a:t>
            </a:r>
            <a:r>
              <a:rPr lang="hu-HU" b="1" dirty="0" err="1"/>
              <a:t>assistance</a:t>
            </a:r>
            <a:r>
              <a:rPr lang="hu-HU" b="1" dirty="0"/>
              <a:t>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         </a:t>
            </a:r>
            <a:r>
              <a:rPr lang="hu-HU" sz="2000" b="1" dirty="0" smtClean="0"/>
              <a:t>(</a:t>
            </a:r>
            <a:r>
              <a:rPr lang="hu-HU" sz="2000" b="1" dirty="0"/>
              <a:t>pénzügyi segítségnyújtás részvényszerzéshez</a:t>
            </a:r>
            <a:r>
              <a:rPr lang="hu-HU" sz="2000" b="1" dirty="0" smtClean="0"/>
              <a:t>)</a:t>
            </a:r>
            <a:endParaRPr lang="hu-HU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12137" cy="5016500"/>
          </a:xfrm>
          <a:noFill/>
        </p:spPr>
        <p:txBody>
          <a:bodyPr/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hu-HU" b="1" dirty="0" err="1" smtClean="0"/>
              <a:t>Zrt</a:t>
            </a:r>
            <a:r>
              <a:rPr lang="hu-HU" sz="1800" dirty="0" smtClean="0"/>
              <a:t>.: </a:t>
            </a:r>
          </a:p>
          <a:p>
            <a:pPr marL="266700" lvl="1" indent="-266700" algn="just"/>
            <a:r>
              <a:rPr lang="hu-HU" sz="1800" b="1" dirty="0" smtClean="0"/>
              <a:t>megszűnik</a:t>
            </a:r>
            <a:r>
              <a:rPr lang="hu-HU" sz="1800" dirty="0" smtClean="0"/>
              <a:t> a tilalom </a:t>
            </a:r>
            <a:endParaRPr lang="hu-HU" sz="1800" dirty="0"/>
          </a:p>
          <a:p>
            <a:pPr lvl="1" algn="just"/>
            <a:endParaRPr lang="hu-HU" sz="1800" b="1" dirty="0" smtClean="0"/>
          </a:p>
          <a:p>
            <a:pPr marL="0" lvl="1" indent="0" algn="just">
              <a:buNone/>
            </a:pPr>
            <a:r>
              <a:rPr lang="hu-HU" b="1" dirty="0" err="1" smtClean="0"/>
              <a:t>Nyrt</a:t>
            </a:r>
            <a:r>
              <a:rPr lang="hu-HU" sz="1800" dirty="0" smtClean="0"/>
              <a:t>.:</a:t>
            </a:r>
            <a:endParaRPr lang="hu-HU" sz="1800" dirty="0"/>
          </a:p>
          <a:p>
            <a:pPr marL="266700" lvl="1" indent="-266700" algn="just">
              <a:spcAft>
                <a:spcPts val="1200"/>
              </a:spcAft>
            </a:pPr>
            <a:r>
              <a:rPr lang="hu-HU" sz="1800" b="1" dirty="0" smtClean="0"/>
              <a:t>nem </a:t>
            </a:r>
            <a:r>
              <a:rPr lang="hu-HU" sz="1800" b="1" dirty="0"/>
              <a:t>kategorikus a </a:t>
            </a:r>
            <a:r>
              <a:rPr lang="hu-HU" sz="1800" b="1" dirty="0" smtClean="0"/>
              <a:t>tilalom</a:t>
            </a:r>
            <a:r>
              <a:rPr lang="hu-HU" sz="1800" dirty="0" smtClean="0"/>
              <a:t>:</a:t>
            </a:r>
            <a:endParaRPr lang="hu-HU" sz="1800" dirty="0"/>
          </a:p>
          <a:p>
            <a:pPr marL="534988" lvl="2" indent="-268288">
              <a:spcAft>
                <a:spcPts val="1200"/>
              </a:spcAft>
            </a:pPr>
            <a:r>
              <a:rPr lang="hu-HU" sz="1200" dirty="0" err="1" smtClean="0"/>
              <a:t>IG</a:t>
            </a:r>
            <a:r>
              <a:rPr lang="hu-HU" sz="1200" dirty="0" smtClean="0"/>
              <a:t> előterjesztése </a:t>
            </a:r>
            <a:r>
              <a:rPr lang="hu-HU" sz="1200" dirty="0"/>
              <a:t>alapján </a:t>
            </a:r>
            <a:r>
              <a:rPr lang="hu-HU" sz="1200" dirty="0" smtClean="0"/>
              <a:t>kgy. </a:t>
            </a:r>
            <a:r>
              <a:rPr lang="hu-HU" sz="1200" dirty="0"/>
              <a:t>legalább ¾</a:t>
            </a:r>
            <a:r>
              <a:rPr lang="hu-HU" sz="1200" dirty="0" err="1"/>
              <a:t>-es</a:t>
            </a:r>
            <a:r>
              <a:rPr lang="hu-HU" sz="1200" dirty="0"/>
              <a:t> </a:t>
            </a:r>
            <a:r>
              <a:rPr lang="hu-HU" sz="1200" dirty="0" smtClean="0"/>
              <a:t>többséggel hozzájárulhat,</a:t>
            </a:r>
            <a:endParaRPr lang="hu-HU" sz="1200" dirty="0"/>
          </a:p>
          <a:p>
            <a:pPr marL="534988" lvl="2" indent="-268288">
              <a:spcAft>
                <a:spcPts val="1200"/>
              </a:spcAft>
            </a:pPr>
            <a:r>
              <a:rPr lang="hu-HU" sz="1200" dirty="0" smtClean="0"/>
              <a:t>az osztalékfizetésre </a:t>
            </a:r>
            <a:r>
              <a:rPr lang="hu-HU" sz="1200" dirty="0"/>
              <a:t>felhasználható vagyon </a:t>
            </a:r>
            <a:r>
              <a:rPr lang="hu-HU" sz="1200" dirty="0" smtClean="0"/>
              <a:t>terhére,</a:t>
            </a:r>
            <a:endParaRPr lang="hu-HU" sz="1200" dirty="0"/>
          </a:p>
          <a:p>
            <a:pPr marL="534988" lvl="2" indent="-268288">
              <a:spcAft>
                <a:spcPts val="1200"/>
              </a:spcAft>
            </a:pPr>
            <a:r>
              <a:rPr lang="hu-HU" sz="1200" dirty="0" smtClean="0"/>
              <a:t>piaci </a:t>
            </a:r>
            <a:r>
              <a:rPr lang="hu-HU" sz="1200" dirty="0"/>
              <a:t>feltételek </a:t>
            </a:r>
            <a:r>
              <a:rPr lang="hu-HU" sz="1200" dirty="0" smtClean="0"/>
              <a:t>mellett</a:t>
            </a:r>
            <a:endParaRPr lang="hu-HU" sz="1200" dirty="0"/>
          </a:p>
          <a:p>
            <a:pPr marL="344488" lvl="1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hu-HU" sz="2800" b="1" dirty="0" smtClean="0">
                <a:solidFill>
                  <a:srgbClr val="FF0000"/>
                </a:solidFill>
              </a:rPr>
              <a:t>Akvizíciós finanszírozás (</a:t>
            </a:r>
            <a:r>
              <a:rPr lang="hu-HU" sz="2800" b="1" dirty="0" err="1" smtClean="0">
                <a:solidFill>
                  <a:srgbClr val="FF0000"/>
                </a:solidFill>
              </a:rPr>
              <a:t>LBO</a:t>
            </a:r>
            <a:r>
              <a:rPr lang="hu-HU" sz="2800" b="1" dirty="0" smtClean="0">
                <a:solidFill>
                  <a:srgbClr val="FF0000"/>
                </a:solidFill>
              </a:rPr>
              <a:t>)</a:t>
            </a:r>
          </a:p>
          <a:p>
            <a:pPr marL="344488" lvl="1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hu-HU" sz="2800" b="1" dirty="0" smtClean="0">
                <a:solidFill>
                  <a:srgbClr val="FF0000"/>
                </a:solidFill>
              </a:rPr>
              <a:t>egyszerűbbé válik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C7EB84-7845-1145-9DEC-39972E28A93D}" type="slidenum">
              <a:rPr lang="en-GB" sz="900">
                <a:solidFill>
                  <a:srgbClr val="969696"/>
                </a:solidFill>
              </a:rPr>
              <a:pPr eaLnBrk="1" hangingPunct="1"/>
              <a:t>19</a:t>
            </a:fld>
            <a:endParaRPr lang="en-GB" sz="900">
              <a:solidFill>
                <a:srgbClr val="96969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347864" cy="27575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4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1000">
        <p:circle/>
      </p:transition>
    </mc:Choice>
    <mc:Fallback xmlns="">
      <p:transition spd="slow" advClick="0" advTm="12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60363" y="288988"/>
            <a:ext cx="6621462" cy="380873"/>
          </a:xfrm>
        </p:spPr>
        <p:txBody>
          <a:bodyPr/>
          <a:lstStyle/>
          <a:p>
            <a:pPr eaLnBrk="1" hangingPunct="1">
              <a:defRPr/>
            </a:pPr>
            <a:r>
              <a:rPr lang="hu-HU" sz="1800" noProof="0" dirty="0" smtClean="0">
                <a:latin typeface="Arial Black" charset="0"/>
                <a:cs typeface="Arial" charset="0"/>
              </a:rPr>
              <a:t>Áttekintés</a:t>
            </a:r>
            <a:endParaRPr lang="hu-HU" sz="1800" noProof="0" dirty="0">
              <a:latin typeface="Arial Black" charset="0"/>
              <a:cs typeface="Arial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357188" eaLnBrk="1" hangingPunct="1">
              <a:defRPr/>
            </a:pPr>
            <a:r>
              <a:rPr lang="hu-HU" sz="1800" b="1" noProof="0" dirty="0" smtClean="0">
                <a:latin typeface="Arial" charset="0"/>
                <a:cs typeface="Arial" charset="0"/>
              </a:rPr>
              <a:t>1) </a:t>
            </a:r>
            <a:r>
              <a:rPr lang="hu-HU" sz="1800" b="1" dirty="0" smtClean="0">
                <a:latin typeface="Arial" charset="0"/>
                <a:cs typeface="Arial" charset="0"/>
              </a:rPr>
              <a:t>Előzmények</a:t>
            </a:r>
          </a:p>
          <a:p>
            <a:pPr marL="357188" indent="-357188" eaLnBrk="1" hangingPunct="1">
              <a:defRPr/>
            </a:pPr>
            <a:r>
              <a:rPr lang="hu-HU" sz="1800" b="1" noProof="0" dirty="0" smtClean="0">
                <a:latin typeface="Arial" charset="0"/>
                <a:cs typeface="Arial" charset="0"/>
              </a:rPr>
              <a:t>2) A Kódex szerkesztési felfogása és szabályozási</a:t>
            </a:r>
            <a:r>
              <a:rPr lang="hu-HU" sz="1800" b="1" dirty="0" smtClean="0">
                <a:latin typeface="Arial" charset="0"/>
                <a:cs typeface="Arial" charset="0"/>
              </a:rPr>
              <a:t> k</a:t>
            </a:r>
            <a:r>
              <a:rPr lang="hu-HU" sz="1800" b="1" noProof="0" dirty="0" smtClean="0">
                <a:latin typeface="Arial" charset="0"/>
                <a:cs typeface="Arial" charset="0"/>
              </a:rPr>
              <a:t>oncepciója </a:t>
            </a:r>
          </a:p>
          <a:p>
            <a:pPr marL="357188" indent="-357188" eaLnBrk="1" hangingPunct="1">
              <a:defRPr/>
            </a:pPr>
            <a:r>
              <a:rPr lang="hu-HU" sz="1800" b="1" dirty="0">
                <a:latin typeface="Arial" charset="0"/>
                <a:cs typeface="Arial" charset="0"/>
              </a:rPr>
              <a:t>3</a:t>
            </a:r>
            <a:r>
              <a:rPr lang="hu-HU" sz="1800" b="1" noProof="0" dirty="0" smtClean="0">
                <a:latin typeface="Arial" charset="0"/>
                <a:cs typeface="Arial" charset="0"/>
              </a:rPr>
              <a:t>) </a:t>
            </a:r>
            <a:r>
              <a:rPr lang="hu-HU" sz="1800" b="1" dirty="0" smtClean="0">
                <a:latin typeface="Arial" charset="0"/>
                <a:cs typeface="Arial" charset="0"/>
              </a:rPr>
              <a:t>Szerkezeti felépítése</a:t>
            </a:r>
            <a:r>
              <a:rPr lang="hu-HU" sz="1600" b="1" dirty="0">
                <a:latin typeface="Arial" charset="0"/>
                <a:cs typeface="Arial" charset="0"/>
              </a:rPr>
              <a:t> </a:t>
            </a:r>
            <a:r>
              <a:rPr lang="hu-HU" sz="1600" b="1" dirty="0" smtClean="0">
                <a:latin typeface="Arial" charset="0"/>
                <a:cs typeface="Arial" charset="0"/>
              </a:rPr>
              <a:t>és e</a:t>
            </a:r>
            <a:r>
              <a:rPr lang="hu-HU" sz="1800" b="1" dirty="0" smtClean="0">
                <a:latin typeface="Arial" charset="0"/>
                <a:cs typeface="Arial" charset="0"/>
              </a:rPr>
              <a:t>ligazodás az Új Ptk-ban</a:t>
            </a:r>
            <a:endParaRPr lang="hu-HU" sz="1800" b="1" noProof="0" dirty="0" smtClean="0">
              <a:latin typeface="Arial" charset="0"/>
              <a:cs typeface="Arial" charset="0"/>
            </a:endParaRPr>
          </a:p>
          <a:p>
            <a:pPr marL="357188" indent="-357188" eaLnBrk="1" hangingPunct="1">
              <a:defRPr/>
            </a:pPr>
            <a:r>
              <a:rPr lang="hu-HU" sz="1800" b="1" dirty="0">
                <a:latin typeface="Arial" charset="0"/>
                <a:cs typeface="Arial" charset="0"/>
              </a:rPr>
              <a:t>4</a:t>
            </a:r>
            <a:r>
              <a:rPr lang="hu-HU" sz="1800" b="1" dirty="0" smtClean="0">
                <a:latin typeface="Arial" charset="0"/>
                <a:cs typeface="Arial" charset="0"/>
              </a:rPr>
              <a:t>) Az Új Ptk hatálybalépése</a:t>
            </a:r>
          </a:p>
          <a:p>
            <a:pPr marL="357188" indent="-357188" eaLnBrk="1" hangingPunct="1">
              <a:defRPr/>
            </a:pPr>
            <a:r>
              <a:rPr lang="hu-HU" sz="1800" b="1" dirty="0">
                <a:latin typeface="Arial" charset="0"/>
                <a:cs typeface="Arial" charset="0"/>
              </a:rPr>
              <a:t>5</a:t>
            </a:r>
            <a:r>
              <a:rPr lang="hu-HU" sz="1800" b="1" dirty="0" smtClean="0">
                <a:latin typeface="Arial" charset="0"/>
                <a:cs typeface="Arial" charset="0"/>
              </a:rPr>
              <a:t>) </a:t>
            </a:r>
            <a:r>
              <a:rPr lang="hu-HU" sz="1800" b="1" dirty="0">
                <a:latin typeface="Arial" charset="0"/>
                <a:cs typeface="Arial" charset="0"/>
              </a:rPr>
              <a:t>Implementációs jogalkotás</a:t>
            </a:r>
          </a:p>
          <a:p>
            <a:pPr marL="357188" indent="-357188" eaLnBrk="1" hangingPunct="1">
              <a:defRPr/>
            </a:pPr>
            <a:endParaRPr lang="hu-HU" sz="1800" b="1" dirty="0" smtClean="0">
              <a:latin typeface="Arial" charset="0"/>
              <a:cs typeface="Arial" charset="0"/>
            </a:endParaRP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0ACCA8-9580-5846-9F69-D08A144C84D0}" type="slidenum">
              <a:rPr lang="en-GB" sz="900">
                <a:solidFill>
                  <a:srgbClr val="969696"/>
                </a:solidFill>
              </a:rPr>
              <a:pPr eaLnBrk="1" hangingPunct="1"/>
              <a:t>2</a:t>
            </a:fld>
            <a:endParaRPr lang="en-GB" sz="900" dirty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8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xmlns:p14="http://schemas.microsoft.com/office/powerpoint/2010/main" spd="slow"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362" y="278281"/>
            <a:ext cx="8532118" cy="402290"/>
          </a:xfrm>
        </p:spPr>
        <p:txBody>
          <a:bodyPr/>
          <a:lstStyle/>
          <a:p>
            <a:pPr>
              <a:defRPr/>
            </a:pPr>
            <a:r>
              <a:rPr lang="hu-HU" sz="2000" dirty="0" smtClean="0"/>
              <a:t>4.2 Szavazatelsőbbségi részvények, egyéb részvények</a:t>
            </a:r>
            <a:endParaRPr lang="hu-HU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12137" cy="5016500"/>
          </a:xfrm>
        </p:spPr>
        <p:txBody>
          <a:bodyPr/>
          <a:lstStyle/>
          <a:p>
            <a:pPr algn="just">
              <a:spcAft>
                <a:spcPts val="3000"/>
              </a:spcAft>
            </a:pPr>
            <a:r>
              <a:rPr lang="hu-HU" sz="2000" b="1" dirty="0" smtClean="0"/>
              <a:t>Szavazatelsőbbségi részvények</a:t>
            </a:r>
            <a:r>
              <a:rPr lang="hu-HU" sz="2000" dirty="0" smtClean="0"/>
              <a:t>:</a:t>
            </a:r>
          </a:p>
          <a:p>
            <a:pPr algn="just">
              <a:spcAft>
                <a:spcPts val="3000"/>
              </a:spcAft>
              <a:buFont typeface="Wingdings" pitchFamily="2" charset="2"/>
              <a:buChar char="Ø"/>
            </a:pPr>
            <a:r>
              <a:rPr lang="hu-HU" sz="1800" dirty="0" err="1" smtClean="0"/>
              <a:t>10x-es</a:t>
            </a:r>
            <a:r>
              <a:rPr lang="hu-HU" sz="1800" dirty="0" smtClean="0"/>
              <a:t> </a:t>
            </a:r>
            <a:r>
              <a:rPr lang="hu-HU" sz="1800" dirty="0"/>
              <a:t>szavazati</a:t>
            </a:r>
            <a:r>
              <a:rPr lang="hu-HU" sz="1800" dirty="0" smtClean="0"/>
              <a:t> korlát csak </a:t>
            </a:r>
            <a:r>
              <a:rPr lang="hu-HU" sz="1800" dirty="0" err="1" smtClean="0"/>
              <a:t>nyrt.-k</a:t>
            </a:r>
            <a:r>
              <a:rPr lang="hu-HU" sz="1800" dirty="0" smtClean="0"/>
              <a:t> esetén marad meg</a:t>
            </a:r>
          </a:p>
          <a:p>
            <a:pPr algn="just">
              <a:spcAft>
                <a:spcPts val="1200"/>
              </a:spcAft>
            </a:pPr>
            <a:r>
              <a:rPr lang="hu-HU" sz="2000" b="1" dirty="0" smtClean="0"/>
              <a:t>Egyéb részvények</a:t>
            </a:r>
            <a:r>
              <a:rPr lang="hu-HU" sz="2000" dirty="0" smtClean="0"/>
              <a:t>:</a:t>
            </a:r>
          </a:p>
          <a:p>
            <a:pPr lvl="0" algn="just">
              <a:spcAft>
                <a:spcPts val="1800"/>
              </a:spcAft>
              <a:buFont typeface="Wingdings" pitchFamily="2" charset="2"/>
              <a:buChar char="Ø"/>
            </a:pPr>
            <a:r>
              <a:rPr lang="hu-HU" sz="1800" dirty="0" smtClean="0"/>
              <a:t>a </a:t>
            </a:r>
            <a:r>
              <a:rPr lang="hu-HU" sz="1800" dirty="0" err="1" smtClean="0"/>
              <a:t>Ptk.-ban</a:t>
            </a:r>
            <a:r>
              <a:rPr lang="hu-HU" sz="1800" dirty="0" smtClean="0"/>
              <a:t> nevesített részvényfajtáktól eltérő részvények kibocsátása is lehetővé válik: </a:t>
            </a:r>
            <a:r>
              <a:rPr lang="hu-HU" sz="1800" b="1" dirty="0" smtClean="0"/>
              <a:t>innovatív</a:t>
            </a:r>
            <a:r>
              <a:rPr lang="hu-HU" sz="1800" dirty="0" smtClean="0"/>
              <a:t> részvények (pl</a:t>
            </a:r>
            <a:r>
              <a:rPr lang="hu-HU" sz="1800" dirty="0"/>
              <a:t>. </a:t>
            </a:r>
            <a:r>
              <a:rPr lang="hu-HU" sz="1800" dirty="0" err="1"/>
              <a:t>tőkeleszállítási</a:t>
            </a:r>
            <a:r>
              <a:rPr lang="hu-HU" sz="1800" dirty="0"/>
              <a:t> </a:t>
            </a:r>
            <a:r>
              <a:rPr lang="hu-HU" sz="1800" dirty="0" smtClean="0"/>
              <a:t>elsőbbség), illetve az eddig is létező speciális </a:t>
            </a:r>
            <a:r>
              <a:rPr lang="hu-HU" sz="1800" b="1" dirty="0" smtClean="0"/>
              <a:t>jogok szabadabb kombinálása</a:t>
            </a:r>
            <a:r>
              <a:rPr lang="hu-HU" sz="1800" dirty="0" smtClean="0"/>
              <a:t> lehetővé válik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 smtClean="0">
                <a:solidFill>
                  <a:srgbClr val="FF0000"/>
                </a:solidFill>
              </a:rPr>
              <a:t>A részvényesek a saját igényeikhez alakíthatják a részvénybe foglalt jogokat, nem kényszerülnek arra, hogy irányítási, illetve osztalékjogaikat </a:t>
            </a:r>
            <a:r>
              <a:rPr lang="hu-HU" sz="2000" b="1" i="1" dirty="0">
                <a:solidFill>
                  <a:srgbClr val="FF0000"/>
                </a:solidFill>
              </a:rPr>
              <a:t>részvények</a:t>
            </a:r>
            <a:r>
              <a:rPr lang="hu-HU" sz="2000" b="1" dirty="0">
                <a:solidFill>
                  <a:srgbClr val="FF0000"/>
                </a:solidFill>
              </a:rPr>
              <a:t> és </a:t>
            </a:r>
            <a:r>
              <a:rPr lang="hu-HU" sz="2000" b="1" i="1" dirty="0" smtClean="0">
                <a:solidFill>
                  <a:srgbClr val="FF0000"/>
                </a:solidFill>
              </a:rPr>
              <a:t>szerződés</a:t>
            </a:r>
            <a:r>
              <a:rPr lang="hu-HU" sz="2000" b="1" dirty="0" smtClean="0">
                <a:solidFill>
                  <a:srgbClr val="FF0000"/>
                </a:solidFill>
              </a:rPr>
              <a:t> </a:t>
            </a:r>
            <a:r>
              <a:rPr lang="hu-HU" sz="2000" b="1" dirty="0">
                <a:solidFill>
                  <a:srgbClr val="FF0000"/>
                </a:solidFill>
              </a:rPr>
              <a:t>párhuzamos </a:t>
            </a:r>
            <a:r>
              <a:rPr lang="hu-HU" sz="2000" b="1" dirty="0" smtClean="0">
                <a:solidFill>
                  <a:srgbClr val="FF0000"/>
                </a:solidFill>
              </a:rPr>
              <a:t>alkalmazásával rögzítsék.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C7EB84-7845-1145-9DEC-39972E28A93D}" type="slidenum">
              <a:rPr lang="en-GB" sz="900">
                <a:solidFill>
                  <a:srgbClr val="969696"/>
                </a:solidFill>
              </a:rPr>
              <a:pPr eaLnBrk="1" hangingPunct="1"/>
              <a:t>20</a:t>
            </a:fld>
            <a:endParaRPr lang="en-GB" sz="900">
              <a:solidFill>
                <a:srgbClr val="969696"/>
              </a:solidFill>
            </a:endParaRPr>
          </a:p>
        </p:txBody>
      </p:sp>
      <p:pic>
        <p:nvPicPr>
          <p:cNvPr id="5122" name="Picture 2" descr="http://www.apriso.com/blog/wp-content/uploads/2013/09/direction_innovat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6752"/>
            <a:ext cx="2321115" cy="1844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1000">
        <p:circle/>
      </p:transition>
    </mc:Choice>
    <mc:Fallback xmlns="">
      <p:transition spd="slow" advClick="0" advTm="12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362" y="239360"/>
            <a:ext cx="7091957" cy="480131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cs typeface="Arial" charset="0"/>
              </a:rPr>
              <a:t>5.	Hatálybalépés</a:t>
            </a:r>
            <a:endParaRPr lang="hu-H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12137" cy="5256584"/>
          </a:xfrm>
        </p:spPr>
        <p:txBody>
          <a:bodyPr/>
          <a:lstStyle/>
          <a:p>
            <a:pPr marL="0" indent="0" algn="just">
              <a:spcAft>
                <a:spcPts val="1800"/>
              </a:spcAft>
              <a:buNone/>
            </a:pPr>
            <a:r>
              <a:rPr lang="hu-HU" sz="2000" b="1" dirty="0" smtClean="0"/>
              <a:t>Általános </a:t>
            </a:r>
            <a:r>
              <a:rPr lang="hu-HU" sz="2000" b="1" dirty="0"/>
              <a:t>szabály: </a:t>
            </a:r>
          </a:p>
          <a:p>
            <a:pPr algn="just">
              <a:spcAft>
                <a:spcPts val="1800"/>
              </a:spcAft>
            </a:pPr>
            <a:r>
              <a:rPr lang="hu-HU" sz="1600" dirty="0"/>
              <a:t>A </a:t>
            </a:r>
            <a:r>
              <a:rPr lang="hu-HU" sz="1600" b="1" dirty="0"/>
              <a:t>2014. március 15-ét követő első létesítő okirat módosítással egyidejűleg </a:t>
            </a:r>
            <a:r>
              <a:rPr lang="hu-HU" sz="1600" dirty="0"/>
              <a:t>köteles a Ptk. rendelkezéseivel összhangban álló továbbműködéséről dönteni.</a:t>
            </a:r>
          </a:p>
          <a:p>
            <a:pPr lvl="0" algn="just">
              <a:spcAft>
                <a:spcPts val="1800"/>
              </a:spcAft>
            </a:pPr>
            <a:r>
              <a:rPr lang="hu-HU" sz="1600" b="1" dirty="0"/>
              <a:t>Véghatáridő</a:t>
            </a:r>
            <a:r>
              <a:rPr lang="hu-HU" sz="1600" dirty="0"/>
              <a:t>: </a:t>
            </a:r>
            <a:r>
              <a:rPr lang="hu-HU" sz="1600" dirty="0" err="1"/>
              <a:t>kkt</a:t>
            </a:r>
            <a:r>
              <a:rPr lang="hu-HU" sz="1600" dirty="0"/>
              <a:t>. és bt.: 2015. március 15., </a:t>
            </a:r>
            <a:r>
              <a:rPr lang="hu-HU" sz="1600" b="1" dirty="0"/>
              <a:t>kft. és rt. esetén 2016. március 15. </a:t>
            </a:r>
            <a:r>
              <a:rPr lang="hu-HU" sz="1600" dirty="0"/>
              <a:t>– ezt követően a Ptk.-t még döntés hiányában is alkalmazni kell.</a:t>
            </a:r>
          </a:p>
          <a:p>
            <a:pPr lvl="0" algn="just">
              <a:spcAft>
                <a:spcPts val="1800"/>
              </a:spcAft>
            </a:pPr>
            <a:r>
              <a:rPr lang="hu-HU" sz="1600" dirty="0"/>
              <a:t>Az átállási döntésig a Gt.-t kell alkalmazni </a:t>
            </a:r>
            <a:r>
              <a:rPr lang="hu-HU" sz="1600" dirty="0">
                <a:solidFill>
                  <a:srgbClr val="FF0000"/>
                </a:solidFill>
              </a:rPr>
              <a:t>de pl. ügyvezetői felelősség </a:t>
            </a:r>
            <a:r>
              <a:rPr lang="hu-HU" sz="1600" b="1" dirty="0"/>
              <a:t>2014. március 15-én automatikusan hatályba </a:t>
            </a:r>
            <a:r>
              <a:rPr lang="hu-HU" sz="1600" b="1" dirty="0" smtClean="0"/>
              <a:t>lép</a:t>
            </a:r>
            <a:endParaRPr lang="hu-HU" sz="1600" dirty="0">
              <a:solidFill>
                <a:srgbClr val="FF0000"/>
              </a:solidFill>
            </a:endParaRPr>
          </a:p>
          <a:p>
            <a:pPr lvl="0" algn="just"/>
            <a:r>
              <a:rPr lang="hu-HU" sz="1600" dirty="0" smtClean="0"/>
              <a:t>Kft. 2016. március 16-ig elhalaszthatja a 3 millió Ft-ra történő tőkeemelést, de ekkor eddig nem módosíthatja a létesítő okiratát</a:t>
            </a:r>
          </a:p>
          <a:p>
            <a:pPr algn="just"/>
            <a:endParaRPr lang="hu-HU" sz="1600" noProof="0" dirty="0"/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C7EB84-7845-1145-9DEC-39972E28A93D}" type="slidenum">
              <a:rPr lang="en-GB" sz="900">
                <a:solidFill>
                  <a:srgbClr val="969696"/>
                </a:solidFill>
              </a:rPr>
              <a:pPr eaLnBrk="1" hangingPunct="1"/>
              <a:t>21</a:t>
            </a:fld>
            <a:endParaRPr lang="en-GB" sz="900">
              <a:solidFill>
                <a:srgbClr val="96969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40" y="73979"/>
            <a:ext cx="936104" cy="84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81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1000">
        <p:circle/>
      </p:transition>
    </mc:Choice>
    <mc:Fallback xmlns="">
      <p:transition spd="slow" advClick="0" advTm="12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27584" y="2204864"/>
            <a:ext cx="7344816" cy="14401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B612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hu-HU" sz="3600" b="1" dirty="0" err="1" smtClean="0">
                <a:solidFill>
                  <a:schemeClr val="accent2"/>
                </a:solidFill>
                <a:latin typeface="Arial Black" charset="0"/>
              </a:rPr>
              <a:t>Kötelm</a:t>
            </a:r>
            <a:r>
              <a:rPr lang="hu-HU" sz="3600" b="1" noProof="0" dirty="0" smtClean="0">
                <a:solidFill>
                  <a:schemeClr val="accent2"/>
                </a:solidFill>
                <a:latin typeface="Arial Black" charset="0"/>
              </a:rPr>
              <a:t>i jog</a:t>
            </a:r>
            <a:endParaRPr lang="hu-HU" sz="3600" noProof="0" dirty="0">
              <a:solidFill>
                <a:schemeClr val="tx2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2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1000">
        <p:circle/>
      </p:transition>
    </mc:Choice>
    <mc:Fallback xmlns="">
      <p:transition spd="slow" advClick="0" advTm="12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0363" y="287834"/>
            <a:ext cx="6621462" cy="383182"/>
          </a:xfrm>
        </p:spPr>
        <p:txBody>
          <a:bodyPr/>
          <a:lstStyle/>
          <a:p>
            <a:r>
              <a:rPr lang="hu-HU" sz="1800" dirty="0">
                <a:solidFill>
                  <a:srgbClr val="FFFFFF"/>
                </a:solidFill>
                <a:latin typeface="Arial Black" charset="0"/>
                <a:cs typeface="Arial" charset="0"/>
              </a:rPr>
              <a:t>S</a:t>
            </a:r>
            <a:r>
              <a:rPr lang="hu-HU" sz="1800" dirty="0" smtClean="0">
                <a:solidFill>
                  <a:srgbClr val="FFFFFF"/>
                </a:solidFill>
                <a:latin typeface="Arial Black" charset="0"/>
                <a:cs typeface="Arial" charset="0"/>
              </a:rPr>
              <a:t>zerződésszegés</a:t>
            </a:r>
            <a:endParaRPr lang="hu-H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0800" lvl="0" defTabSz="781200" eaLnBrk="1" hangingPunct="1">
              <a:defRPr/>
            </a:pPr>
            <a:r>
              <a:rPr lang="hu-HU" sz="1800" dirty="0" smtClean="0">
                <a:latin typeface="Arial" charset="0"/>
                <a:cs typeface="Arial" charset="0"/>
              </a:rPr>
              <a:t>Kártérítés</a:t>
            </a:r>
            <a:endParaRPr lang="hu-HU" sz="1800" dirty="0">
              <a:latin typeface="Arial" charset="0"/>
              <a:cs typeface="Arial" charset="0"/>
            </a:endParaRPr>
          </a:p>
          <a:p>
            <a:pPr marL="781200" lvl="0" algn="just" defTabSz="1101600" eaLnBrk="1" hangingPunct="1">
              <a:defRPr/>
            </a:pPr>
            <a:r>
              <a:rPr lang="hu-HU" sz="1800" dirty="0" smtClean="0">
                <a:latin typeface="Arial" charset="0"/>
                <a:cs typeface="Arial" charset="0"/>
              </a:rPr>
              <a:t>a)	Kártérítési tényállás</a:t>
            </a:r>
          </a:p>
          <a:p>
            <a:pPr marL="1101600" lvl="0" algn="just" defTabSz="1422000" eaLnBrk="1" hangingPunct="1">
              <a:defRPr/>
            </a:pPr>
            <a:r>
              <a:rPr lang="hu-HU" sz="1800" dirty="0" smtClean="0">
                <a:latin typeface="Arial" charset="0"/>
                <a:cs typeface="Arial" charset="0"/>
              </a:rPr>
              <a:t>1)	Károkozó magatartás (bármilyen aktív vagy passzív magatartás, 	amelynek eredményeként a szerződésszerű teljesítés elmarad)</a:t>
            </a:r>
          </a:p>
          <a:p>
            <a:pPr marL="1101600" lvl="0" algn="just" defTabSz="1422000" eaLnBrk="1" hangingPunct="1">
              <a:defRPr/>
            </a:pPr>
            <a:r>
              <a:rPr lang="hu-HU" sz="1800" dirty="0" smtClean="0">
                <a:latin typeface="Arial" charset="0"/>
                <a:cs typeface="Arial" charset="0"/>
              </a:rPr>
              <a:t>2)	</a:t>
            </a:r>
            <a:r>
              <a:rPr lang="hu-HU" sz="1800" dirty="0">
                <a:latin typeface="Arial" charset="0"/>
                <a:cs typeface="Arial" charset="0"/>
              </a:rPr>
              <a:t>Kár (tapadó kár, következménykárok, elmaradt vagyoni előny)</a:t>
            </a:r>
            <a:endParaRPr lang="hu-HU" sz="1800" dirty="0" smtClean="0">
              <a:latin typeface="Arial" charset="0"/>
              <a:cs typeface="Arial" charset="0"/>
            </a:endParaRPr>
          </a:p>
          <a:p>
            <a:pPr marL="1101600" lvl="0" algn="just" defTabSz="1422000" eaLnBrk="1" hangingPunct="1">
              <a:defRPr/>
            </a:pPr>
            <a:r>
              <a:rPr lang="hu-HU" sz="1800" dirty="0" smtClean="0">
                <a:latin typeface="Arial" charset="0"/>
                <a:cs typeface="Arial" charset="0"/>
              </a:rPr>
              <a:t>3)	Okozati összefüggés </a:t>
            </a:r>
          </a:p>
          <a:p>
            <a:pPr marL="1101600" lvl="0" algn="just" defTabSz="1422000" eaLnBrk="1" hangingPunct="1">
              <a:defRPr/>
            </a:pPr>
            <a:r>
              <a:rPr lang="hu-HU" sz="1800" dirty="0" smtClean="0">
                <a:latin typeface="Arial" charset="0"/>
                <a:cs typeface="Arial" charset="0"/>
              </a:rPr>
              <a:t>4)	Jogellenesség (a szerződésszegés tényéből mint objektív 	eredményből következik)</a:t>
            </a:r>
          </a:p>
          <a:p>
            <a:pPr marL="1101600" algn="just" defTabSz="1422000" eaLnBrk="1" hangingPunct="1">
              <a:defRPr/>
            </a:pPr>
            <a:r>
              <a:rPr lang="hu-HU" sz="1800" dirty="0">
                <a:latin typeface="Arial" charset="0"/>
                <a:cs typeface="Arial" charset="0"/>
              </a:rPr>
              <a:t>5)	Kimentés hiánya</a:t>
            </a:r>
          </a:p>
          <a:p>
            <a:pPr marL="1101600" lvl="0" algn="just" defTabSz="1422000" eaLnBrk="1" hangingPunct="1">
              <a:defRPr/>
            </a:pPr>
            <a:endParaRPr lang="hu-HU" sz="1800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07512-DCA4-AA49-98F5-ED52CE9A1024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0363" y="287834"/>
            <a:ext cx="6621462" cy="383182"/>
          </a:xfrm>
        </p:spPr>
        <p:txBody>
          <a:bodyPr/>
          <a:lstStyle/>
          <a:p>
            <a:r>
              <a:rPr lang="hu-HU" sz="1800" dirty="0">
                <a:solidFill>
                  <a:srgbClr val="FFFFFF"/>
                </a:solidFill>
                <a:latin typeface="Arial Black" charset="0"/>
                <a:cs typeface="Arial" charset="0"/>
              </a:rPr>
              <a:t>S</a:t>
            </a:r>
            <a:r>
              <a:rPr lang="hu-HU" sz="1800" dirty="0" smtClean="0">
                <a:solidFill>
                  <a:srgbClr val="FFFFFF"/>
                </a:solidFill>
                <a:latin typeface="Arial Black" charset="0"/>
                <a:cs typeface="Arial" charset="0"/>
              </a:rPr>
              <a:t>zerződésszegés</a:t>
            </a:r>
            <a:endParaRPr lang="hu-H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81200" lvl="0" algn="just" defTabSz="1101600" eaLnBrk="1" hangingPunct="1">
              <a:defRPr/>
            </a:pPr>
            <a:r>
              <a:rPr lang="hu-HU" sz="1800" dirty="0" smtClean="0">
                <a:latin typeface="Arial" charset="0"/>
                <a:cs typeface="Arial" charset="0"/>
              </a:rPr>
              <a:t>b)</a:t>
            </a:r>
            <a:r>
              <a:rPr lang="hu-HU" sz="1800" dirty="0">
                <a:latin typeface="Arial" charset="0"/>
                <a:cs typeface="Arial" charset="0"/>
              </a:rPr>
              <a:t>	</a:t>
            </a:r>
            <a:r>
              <a:rPr lang="hu-HU" sz="1800" dirty="0" smtClean="0">
                <a:latin typeface="Arial" charset="0"/>
                <a:cs typeface="Arial" charset="0"/>
              </a:rPr>
              <a:t>Kimentés</a:t>
            </a:r>
          </a:p>
          <a:p>
            <a:pPr marL="1101600" lvl="0" algn="just" defTabSz="1101600" eaLnBrk="1" hangingPunct="1">
              <a:defRPr/>
            </a:pPr>
            <a:r>
              <a:rPr lang="hu-HU" sz="1800" dirty="0" smtClean="0">
                <a:latin typeface="Arial" charset="0"/>
                <a:cs typeface="Arial" charset="0"/>
              </a:rPr>
              <a:t>A </a:t>
            </a:r>
            <a:r>
              <a:rPr lang="hu-HU" sz="1800" dirty="0">
                <a:latin typeface="Arial" charset="0"/>
                <a:cs typeface="Arial" charset="0"/>
              </a:rPr>
              <a:t>kimentés konjunktív feltételei:</a:t>
            </a:r>
          </a:p>
          <a:p>
            <a:pPr marL="1422000" lvl="0" algn="just" defTabSz="1422000" eaLnBrk="1" hangingPunct="1">
              <a:defRPr/>
            </a:pPr>
            <a:r>
              <a:rPr lang="hu-HU" sz="1800" dirty="0">
                <a:latin typeface="Arial" charset="0"/>
                <a:cs typeface="Arial" charset="0"/>
              </a:rPr>
              <a:t>a szerződésszerű teljesítést akadályozó körülmény a fél ellenőrzési körén kívül esik (befolyásolhatatlan);</a:t>
            </a:r>
          </a:p>
          <a:p>
            <a:pPr marL="1422000" lvl="0" algn="just" defTabSz="1422000" eaLnBrk="1" hangingPunct="1">
              <a:defRPr/>
            </a:pPr>
            <a:r>
              <a:rPr lang="hu-HU" sz="1800" dirty="0">
                <a:latin typeface="Arial" charset="0"/>
                <a:cs typeface="Arial" charset="0"/>
              </a:rPr>
              <a:t>a körülmény </a:t>
            </a:r>
            <a:r>
              <a:rPr lang="hu-HU" sz="1800" dirty="0" err="1">
                <a:latin typeface="Arial" charset="0"/>
                <a:cs typeface="Arial" charset="0"/>
              </a:rPr>
              <a:t>előrelátHATatlan</a:t>
            </a:r>
            <a:r>
              <a:rPr lang="hu-HU" sz="1800" dirty="0" smtClean="0">
                <a:latin typeface="Arial" charset="0"/>
                <a:cs typeface="Arial" charset="0"/>
              </a:rPr>
              <a:t>;</a:t>
            </a:r>
          </a:p>
          <a:p>
            <a:pPr marL="1422000" algn="just" defTabSz="1422000" eaLnBrk="1" hangingPunct="1">
              <a:defRPr/>
            </a:pPr>
            <a:r>
              <a:rPr lang="hu-HU" sz="1800" dirty="0">
                <a:latin typeface="Arial" charset="0"/>
                <a:cs typeface="Arial" charset="0"/>
              </a:rPr>
              <a:t>a körülmény elkerülhetetlen </a:t>
            </a:r>
            <a:r>
              <a:rPr lang="hu-HU" sz="1800" dirty="0" smtClean="0">
                <a:latin typeface="Arial" charset="0"/>
                <a:cs typeface="Arial" charset="0"/>
              </a:rPr>
              <a:t>és</a:t>
            </a:r>
          </a:p>
          <a:p>
            <a:pPr marL="1422000" algn="just" defTabSz="1422000" eaLnBrk="1" hangingPunct="1">
              <a:defRPr/>
            </a:pPr>
            <a:r>
              <a:rPr lang="hu-HU" sz="1800" dirty="0" smtClean="0">
                <a:latin typeface="Arial" charset="0"/>
                <a:cs typeface="Arial" charset="0"/>
              </a:rPr>
              <a:t>a </a:t>
            </a:r>
            <a:r>
              <a:rPr lang="hu-HU" sz="1800" dirty="0">
                <a:latin typeface="Arial" charset="0"/>
                <a:cs typeface="Arial" charset="0"/>
              </a:rPr>
              <a:t>következményei elháríthatatlanok</a:t>
            </a:r>
            <a:r>
              <a:rPr lang="hu-HU" sz="1800" dirty="0" smtClean="0">
                <a:latin typeface="Arial" charset="0"/>
                <a:cs typeface="Arial" charset="0"/>
              </a:rPr>
              <a:t>.</a:t>
            </a:r>
          </a:p>
          <a:p>
            <a:pPr marL="1101600" algn="just" defTabSz="1101600" eaLnBrk="1" hangingPunct="1">
              <a:defRPr/>
            </a:pPr>
            <a:r>
              <a:rPr lang="hu-HU" sz="1800" dirty="0" smtClean="0">
                <a:latin typeface="Arial" charset="0"/>
                <a:cs typeface="Arial" charset="0"/>
              </a:rPr>
              <a:t>Változás lényege: A korábbi felróhatósági elv objektív elemmel való kiegészítése és három részaspektusának kiemelése. A </a:t>
            </a:r>
            <a:r>
              <a:rPr lang="hu-HU" sz="1800" dirty="0">
                <a:latin typeface="Arial" charset="0"/>
                <a:cs typeface="Arial" charset="0"/>
              </a:rPr>
              <a:t>cél nem az egyéni hiba szankcionálása, hanem a szerződésszegésből eredő hátrányok kockázatának elosztása a felek között</a:t>
            </a:r>
            <a:r>
              <a:rPr lang="hu-HU" sz="1800" dirty="0" smtClean="0">
                <a:latin typeface="Arial" charset="0"/>
                <a:cs typeface="Arial" charset="0"/>
              </a:rPr>
              <a:t>.</a:t>
            </a:r>
          </a:p>
          <a:p>
            <a:pPr marL="1101600" algn="just" defTabSz="1101600" eaLnBrk="1" hangingPunct="1">
              <a:defRPr/>
            </a:pPr>
            <a:r>
              <a:rPr lang="hu-HU" sz="1800" dirty="0" smtClean="0">
                <a:latin typeface="Arial" charset="0"/>
                <a:cs typeface="Arial" charset="0"/>
              </a:rPr>
              <a:t>A szerződéses és a szerződésen kívüli kártérítés esetében a felelősségi mérce elválik egymástól.</a:t>
            </a:r>
            <a:endParaRPr lang="hu-HU" sz="1800" dirty="0">
              <a:latin typeface="Arial" charset="0"/>
              <a:cs typeface="Arial" charset="0"/>
            </a:endParaRPr>
          </a:p>
          <a:p>
            <a:pPr marL="1101600" lvl="0" algn="just" defTabSz="1101600" eaLnBrk="1" hangingPunct="1">
              <a:defRPr/>
            </a:pPr>
            <a:endParaRPr lang="hu-HU" sz="1800" dirty="0">
              <a:latin typeface="Arial" charset="0"/>
              <a:cs typeface="Arial" charset="0"/>
            </a:endParaRPr>
          </a:p>
          <a:p>
            <a:pPr marL="1422000" algn="just" defTabSz="1422000" eaLnBrk="1" hangingPunct="1">
              <a:defRPr/>
            </a:pPr>
            <a:endParaRPr lang="hu-HU" sz="1800" dirty="0" smtClean="0">
              <a:latin typeface="Arial" charset="0"/>
              <a:cs typeface="Arial" charset="0"/>
            </a:endParaRPr>
          </a:p>
          <a:p>
            <a:pPr marL="1422000" lvl="0" algn="just" defTabSz="1422000" eaLnBrk="1" hangingPunct="1">
              <a:defRPr/>
            </a:pPr>
            <a:endParaRPr lang="hu-HU" sz="1800" dirty="0">
              <a:latin typeface="Arial" charset="0"/>
              <a:cs typeface="Arial" charset="0"/>
            </a:endParaRPr>
          </a:p>
          <a:p>
            <a:pPr marL="1101600" lvl="0" algn="just" defTabSz="1101600" eaLnBrk="1" hangingPunct="1">
              <a:defRPr/>
            </a:pPr>
            <a:endParaRPr lang="hu-HU" sz="1800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07512-DCA4-AA49-98F5-ED52CE9A1024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3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0363" y="287834"/>
            <a:ext cx="6621462" cy="383182"/>
          </a:xfrm>
        </p:spPr>
        <p:txBody>
          <a:bodyPr/>
          <a:lstStyle/>
          <a:p>
            <a:r>
              <a:rPr lang="hu-HU" sz="1800" dirty="0">
                <a:solidFill>
                  <a:srgbClr val="FFFFFF"/>
                </a:solidFill>
                <a:latin typeface="Arial Black" charset="0"/>
                <a:cs typeface="Arial" charset="0"/>
              </a:rPr>
              <a:t>S</a:t>
            </a:r>
            <a:r>
              <a:rPr lang="hu-HU" sz="1800" dirty="0" smtClean="0">
                <a:solidFill>
                  <a:srgbClr val="FFFFFF"/>
                </a:solidFill>
                <a:latin typeface="Arial Black" charset="0"/>
                <a:cs typeface="Arial" charset="0"/>
              </a:rPr>
              <a:t>zerződésszegés</a:t>
            </a:r>
            <a:endParaRPr lang="hu-H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81200" lvl="0" algn="just" defTabSz="1101600" eaLnBrk="1" hangingPunct="1">
              <a:defRPr/>
            </a:pPr>
            <a:r>
              <a:rPr lang="hu-HU" sz="1800" dirty="0" smtClean="0">
                <a:latin typeface="Arial" charset="0"/>
                <a:cs typeface="Arial" charset="0"/>
              </a:rPr>
              <a:t>c</a:t>
            </a:r>
            <a:r>
              <a:rPr lang="hu-HU" sz="1800" dirty="0">
                <a:latin typeface="Arial" charset="0"/>
                <a:cs typeface="Arial" charset="0"/>
              </a:rPr>
              <a:t>)	Megtérítendő kár</a:t>
            </a:r>
          </a:p>
          <a:p>
            <a:pPr marL="1101600" lvl="0" algn="just" defTabSz="1101600" eaLnBrk="1" hangingPunct="1">
              <a:defRPr/>
            </a:pPr>
            <a:r>
              <a:rPr lang="hu-HU" sz="1800" dirty="0">
                <a:latin typeface="Arial" charset="0"/>
                <a:cs typeface="Arial" charset="0"/>
              </a:rPr>
              <a:t>A </a:t>
            </a:r>
            <a:r>
              <a:rPr lang="hu-HU" sz="1800" dirty="0" err="1">
                <a:latin typeface="Arial" charset="0"/>
                <a:cs typeface="Arial" charset="0"/>
              </a:rPr>
              <a:t>tapadókárokat</a:t>
            </a:r>
            <a:r>
              <a:rPr lang="hu-HU" sz="1800" dirty="0">
                <a:latin typeface="Arial" charset="0"/>
                <a:cs typeface="Arial" charset="0"/>
              </a:rPr>
              <a:t> mindig meg kell téríteni és szándékos károkozás esetén minden kárt meg kell téríteni.</a:t>
            </a:r>
          </a:p>
          <a:p>
            <a:pPr marL="1101600" lvl="0" algn="just" defTabSz="1101600" eaLnBrk="1" hangingPunct="1">
              <a:defRPr/>
            </a:pPr>
            <a:r>
              <a:rPr lang="hu-HU" sz="1800" dirty="0">
                <a:latin typeface="Arial" charset="0"/>
                <a:cs typeface="Arial" charset="0"/>
              </a:rPr>
              <a:t>A következménykárokat és az elmaradt vagyoni előnyt akkor kell megtéríteni, ha a JOGOSULT bizonyítja, hogy azok a szerződéskötés időpontjában – egy ésszerűen és gondosan eljáró személy számára - előreláthatóak voltak</a:t>
            </a:r>
            <a:r>
              <a:rPr lang="hu-HU" sz="1800" dirty="0" smtClean="0">
                <a:latin typeface="Arial" charset="0"/>
                <a:cs typeface="Arial" charset="0"/>
              </a:rPr>
              <a:t>.</a:t>
            </a:r>
          </a:p>
          <a:p>
            <a:pPr marL="871412" lvl="0" indent="0" algn="just" defTabSz="1101600" eaLnBrk="1" hangingPunct="1">
              <a:buNone/>
              <a:defRPr/>
            </a:pPr>
            <a:endParaRPr lang="hu-HU" sz="1800" dirty="0" smtClean="0">
              <a:latin typeface="Arial" charset="0"/>
              <a:cs typeface="Arial" charset="0"/>
            </a:endParaRPr>
          </a:p>
          <a:p>
            <a:pPr marL="1101600" lvl="0" algn="just" defTabSz="1101600" eaLnBrk="1" hangingPunct="1">
              <a:defRPr/>
            </a:pPr>
            <a:endParaRPr lang="hu-HU" sz="1800" dirty="0" smtClean="0">
              <a:latin typeface="Arial" charset="0"/>
              <a:cs typeface="Arial" charset="0"/>
            </a:endParaRPr>
          </a:p>
          <a:p>
            <a:pPr marL="1422000" lvl="0" algn="just" defTabSz="1422000" eaLnBrk="1" hangingPunct="1">
              <a:defRPr/>
            </a:pPr>
            <a:endParaRPr lang="hu-HU" sz="1800" dirty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07512-DCA4-AA49-98F5-ED52CE9A1024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0363" y="287834"/>
            <a:ext cx="6621462" cy="383182"/>
          </a:xfrm>
        </p:spPr>
        <p:txBody>
          <a:bodyPr/>
          <a:lstStyle/>
          <a:p>
            <a:r>
              <a:rPr lang="hu-HU" sz="1800" dirty="0">
                <a:solidFill>
                  <a:srgbClr val="FFFFFF"/>
                </a:solidFill>
                <a:latin typeface="Arial Black" charset="0"/>
                <a:cs typeface="Arial" charset="0"/>
              </a:rPr>
              <a:t>S</a:t>
            </a:r>
            <a:r>
              <a:rPr lang="hu-HU" sz="1800" dirty="0" smtClean="0">
                <a:solidFill>
                  <a:srgbClr val="FFFFFF"/>
                </a:solidFill>
                <a:latin typeface="Arial Black" charset="0"/>
                <a:cs typeface="Arial" charset="0"/>
              </a:rPr>
              <a:t>zerződésszegés</a:t>
            </a:r>
            <a:endParaRPr lang="hu-H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81200" lvl="0" algn="just" defTabSz="1101600" eaLnBrk="1" hangingPunct="1">
              <a:defRPr/>
            </a:pPr>
            <a:r>
              <a:rPr lang="hu-HU" sz="1800" dirty="0" smtClean="0">
                <a:latin typeface="Arial" charset="0"/>
                <a:cs typeface="Arial" charset="0"/>
              </a:rPr>
              <a:t>d)</a:t>
            </a:r>
            <a:r>
              <a:rPr lang="hu-HU" sz="1800" dirty="0">
                <a:latin typeface="Arial" charset="0"/>
                <a:cs typeface="Arial" charset="0"/>
              </a:rPr>
              <a:t>	A </a:t>
            </a:r>
            <a:r>
              <a:rPr lang="hu-HU" sz="1800" dirty="0" err="1">
                <a:latin typeface="Arial" charset="0"/>
                <a:cs typeface="Arial" charset="0"/>
              </a:rPr>
              <a:t>kontraktuális</a:t>
            </a:r>
            <a:r>
              <a:rPr lang="hu-HU" sz="1800" dirty="0">
                <a:latin typeface="Arial" charset="0"/>
                <a:cs typeface="Arial" charset="0"/>
              </a:rPr>
              <a:t> kárfelelősségi rendszer sajátosságai</a:t>
            </a:r>
          </a:p>
          <a:p>
            <a:pPr marL="1101600" lvl="0" algn="just" defTabSz="1101600" eaLnBrk="1" hangingPunct="1">
              <a:defRPr/>
            </a:pPr>
            <a:r>
              <a:rPr lang="hu-HU" sz="1800" dirty="0" smtClean="0">
                <a:latin typeface="Arial" charset="0"/>
                <a:cs typeface="Arial" charset="0"/>
              </a:rPr>
              <a:t>Az eddigi kárfelelősségi rendszerhez képest:</a:t>
            </a:r>
          </a:p>
          <a:p>
            <a:pPr marL="1422000" lvl="0" algn="just" defTabSz="1422000" eaLnBrk="1" hangingPunct="1">
              <a:defRPr/>
            </a:pPr>
            <a:r>
              <a:rPr lang="hu-HU" sz="1800" dirty="0">
                <a:latin typeface="Arial" charset="0"/>
                <a:cs typeface="Arial" charset="0"/>
              </a:rPr>
              <a:t>a </a:t>
            </a:r>
            <a:r>
              <a:rPr lang="hu-HU" sz="1800" dirty="0" smtClean="0">
                <a:latin typeface="Arial" charset="0"/>
                <a:cs typeface="Arial" charset="0"/>
              </a:rPr>
              <a:t>kimentési lehetőségek szűkítése (6:142. §) </a:t>
            </a:r>
            <a:r>
              <a:rPr lang="hu-HU" sz="1800" b="1" dirty="0" smtClean="0">
                <a:latin typeface="Arial" charset="0"/>
                <a:cs typeface="Arial" charset="0"/>
              </a:rPr>
              <a:t>szigorítást</a:t>
            </a:r>
            <a:r>
              <a:rPr lang="hu-HU" sz="1800" dirty="0" smtClean="0">
                <a:latin typeface="Arial" charset="0"/>
                <a:cs typeface="Arial" charset="0"/>
              </a:rPr>
              <a:t> jelent;</a:t>
            </a:r>
          </a:p>
          <a:p>
            <a:pPr marL="1422000" lvl="0" algn="just" defTabSz="1422000" eaLnBrk="1" hangingPunct="1">
              <a:defRPr/>
            </a:pPr>
            <a:r>
              <a:rPr lang="hu-HU" sz="1800" dirty="0" smtClean="0">
                <a:latin typeface="Arial" charset="0"/>
                <a:cs typeface="Arial" charset="0"/>
              </a:rPr>
              <a:t>a megtérítendő következménykárok és elmaradt előny körének szűkítése (6:143. § (2) bekezdés) </a:t>
            </a:r>
            <a:r>
              <a:rPr lang="hu-HU" sz="1800" b="1" dirty="0" smtClean="0">
                <a:latin typeface="Arial" charset="0"/>
                <a:cs typeface="Arial" charset="0"/>
              </a:rPr>
              <a:t>enyhítést</a:t>
            </a:r>
            <a:r>
              <a:rPr lang="hu-HU" sz="1800" dirty="0" smtClean="0">
                <a:latin typeface="Arial" charset="0"/>
                <a:cs typeface="Arial" charset="0"/>
              </a:rPr>
              <a:t> jelent.</a:t>
            </a:r>
          </a:p>
          <a:p>
            <a:pPr marL="1101600" lvl="0" algn="just" defTabSz="1101600" eaLnBrk="1" hangingPunct="1">
              <a:defRPr/>
            </a:pPr>
            <a:r>
              <a:rPr lang="hu-HU" sz="1800" dirty="0">
                <a:latin typeface="Arial" charset="0"/>
                <a:cs typeface="Arial" charset="0"/>
              </a:rPr>
              <a:t>Szerződéses eszközökkel hogyan szigorítható tovább a kárfelelősség?</a:t>
            </a:r>
          </a:p>
          <a:p>
            <a:pPr marL="1422000" lvl="0" algn="just" defTabSz="1422000" eaLnBrk="1" hangingPunct="1">
              <a:defRPr/>
            </a:pPr>
            <a:r>
              <a:rPr lang="hu-HU" sz="1800" dirty="0">
                <a:latin typeface="Arial" charset="0"/>
                <a:cs typeface="Arial" charset="0"/>
              </a:rPr>
              <a:t>A 6:143. § (2) bekezdésének kizárásával előírhatjuk a teljes kár megtérítését. (Ennek gondatlan károkozás esetén lesz jelentősége. Szándékos károkozás esetén egyébként is a teljes kárt kell megtéríteni – 6:143. § (3) bekezdése.)</a:t>
            </a:r>
          </a:p>
          <a:p>
            <a:pPr marL="1422000" lvl="0" algn="just" defTabSz="1422000" eaLnBrk="1" hangingPunct="1">
              <a:defRPr/>
            </a:pPr>
            <a:r>
              <a:rPr lang="hu-HU" sz="1800" dirty="0">
                <a:latin typeface="Arial" charset="0"/>
                <a:cs typeface="Arial" charset="0"/>
              </a:rPr>
              <a:t>A teljesítési érdekünkre vonatkozó részletesebb tájékoztatás növeli az előrelátható károk körét.</a:t>
            </a:r>
          </a:p>
          <a:p>
            <a:pPr marL="1191812" lvl="0" indent="0" algn="just" defTabSz="1422000" eaLnBrk="1" hangingPunct="1">
              <a:buNone/>
              <a:defRPr/>
            </a:pPr>
            <a:endParaRPr lang="hu-HU" sz="1800" dirty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07512-DCA4-AA49-98F5-ED52CE9A1024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9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60363" y="288988"/>
            <a:ext cx="6621462" cy="380873"/>
          </a:xfrm>
        </p:spPr>
        <p:txBody>
          <a:bodyPr/>
          <a:lstStyle/>
          <a:p>
            <a:pPr eaLnBrk="1" hangingPunct="1">
              <a:defRPr/>
            </a:pPr>
            <a:r>
              <a:rPr lang="hu-HU" sz="1800" dirty="0" smtClean="0">
                <a:latin typeface="Arial Black" charset="0"/>
                <a:cs typeface="Arial" charset="0"/>
              </a:rPr>
              <a:t>Előzmények</a:t>
            </a:r>
            <a:endParaRPr lang="hu-HU" sz="1800" noProof="0" dirty="0">
              <a:latin typeface="Arial Black" charset="0"/>
              <a:cs typeface="Arial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7188" indent="-357188" eaLnBrk="1" hangingPunct="1">
              <a:defRPr/>
            </a:pPr>
            <a:r>
              <a:rPr lang="hu-HU" sz="1600" b="1" noProof="0" dirty="0" smtClean="0">
                <a:latin typeface="Arial" charset="0"/>
                <a:cs typeface="Arial" charset="0"/>
              </a:rPr>
              <a:t>1) 1959. IV. tv. – első írott magánjogi kódex (“Ptk.”), </a:t>
            </a:r>
            <a:r>
              <a:rPr lang="hu-HU" sz="1600" b="1" dirty="0" smtClean="0">
                <a:latin typeface="Arial" charset="0"/>
                <a:cs typeface="Arial" charset="0"/>
              </a:rPr>
              <a:t>6</a:t>
            </a:r>
            <a:r>
              <a:rPr lang="hu-HU" sz="1600" b="1" noProof="0" dirty="0" smtClean="0">
                <a:latin typeface="Arial" charset="0"/>
                <a:cs typeface="Arial" charset="0"/>
              </a:rPr>
              <a:t> év alatt készült el</a:t>
            </a:r>
          </a:p>
          <a:p>
            <a:pPr marL="714375" lvl="2" indent="-357188">
              <a:tabLst>
                <a:tab pos="892175" algn="l"/>
              </a:tabLst>
              <a:defRPr/>
            </a:pPr>
            <a:r>
              <a:rPr lang="hu-HU" sz="1400" dirty="0"/>
              <a:t>1959. IV. tv. – 1959. aug. 11-én hirdették ki, 1960. máj. 1-én lépett hatályba</a:t>
            </a:r>
          </a:p>
          <a:p>
            <a:pPr marL="714375" lvl="2" indent="-357188">
              <a:tabLst>
                <a:tab pos="892175" algn="l"/>
              </a:tabLst>
              <a:defRPr/>
            </a:pPr>
            <a:r>
              <a:rPr lang="hu-HU" sz="1400" dirty="0"/>
              <a:t>A Ptk-t 1990-ig 25-ször módosították, egyetlen átfogó módosítás az 1977-es volt</a:t>
            </a:r>
          </a:p>
          <a:p>
            <a:pPr marL="357188" indent="-357188" eaLnBrk="1" hangingPunct="1">
              <a:defRPr/>
            </a:pPr>
            <a:r>
              <a:rPr lang="hu-HU" sz="1600" b="1" dirty="0" smtClean="0"/>
              <a:t>2) 2013. évi V. tv. - 15 év alatt készült el </a:t>
            </a:r>
          </a:p>
          <a:p>
            <a:pPr marL="714375" lvl="2" indent="-357188">
              <a:tabLst>
                <a:tab pos="892175" algn="l"/>
              </a:tabLst>
              <a:defRPr/>
            </a:pPr>
            <a:r>
              <a:rPr lang="hu-HU" sz="1400" dirty="0"/>
              <a:t>1998 – Kormányhatározat az új Ptk. megalkotásáról</a:t>
            </a:r>
          </a:p>
          <a:p>
            <a:pPr marL="714375" lvl="2" indent="-357188">
              <a:tabLst>
                <a:tab pos="892175" algn="l"/>
              </a:tabLst>
              <a:defRPr/>
            </a:pPr>
            <a:r>
              <a:rPr lang="hu-HU" sz="1400" dirty="0"/>
              <a:t>2008 – Szakértői Javaslat</a:t>
            </a:r>
          </a:p>
          <a:p>
            <a:pPr marL="714375" lvl="2" indent="-357188">
              <a:tabLst>
                <a:tab pos="892175" algn="l"/>
              </a:tabLst>
              <a:defRPr/>
            </a:pPr>
            <a:r>
              <a:rPr lang="hu-HU" sz="1400" dirty="0"/>
              <a:t>2009 – az Új Ptk. első és második elfogadása (alkotmánybírósági kontroll)</a:t>
            </a:r>
          </a:p>
          <a:p>
            <a:pPr marL="714375" lvl="2" indent="-357188">
              <a:tabLst>
                <a:tab pos="892175" algn="l"/>
              </a:tabLst>
              <a:defRPr/>
            </a:pPr>
            <a:r>
              <a:rPr lang="hu-HU" sz="1400" dirty="0"/>
              <a:t>2013 – a tv. elfogadása</a:t>
            </a:r>
          </a:p>
          <a:p>
            <a:pPr eaLnBrk="1" hangingPunct="1">
              <a:defRPr/>
            </a:pPr>
            <a:endParaRPr lang="hu-HU" sz="1800" dirty="0" smtClean="0"/>
          </a:p>
          <a:p>
            <a:pPr eaLnBrk="1" hangingPunct="1">
              <a:defRPr/>
            </a:pPr>
            <a:endParaRPr lang="hu-HU" sz="1800" noProof="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hu-HU" sz="1800" noProof="0" dirty="0">
              <a:latin typeface="Arial" charset="0"/>
              <a:cs typeface="Arial" charset="0"/>
            </a:endParaRP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0ACCA8-9580-5846-9F69-D08A144C84D0}" type="slidenum">
              <a:rPr lang="en-GB" sz="900">
                <a:solidFill>
                  <a:srgbClr val="969696"/>
                </a:solidFill>
              </a:rPr>
              <a:pPr eaLnBrk="1" hangingPunct="1"/>
              <a:t>3</a:t>
            </a:fld>
            <a:endParaRPr lang="en-GB" sz="900" dirty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2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xmlns:p14="http://schemas.microsoft.com/office/powerpoint/2010/main" spd="slow" advClick="0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-147285"/>
            <a:ext cx="6621462" cy="1253420"/>
          </a:xfrm>
        </p:spPr>
        <p:txBody>
          <a:bodyPr/>
          <a:lstStyle/>
          <a:p>
            <a:pPr>
              <a:defRPr/>
            </a:pP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 smtClean="0"/>
              <a:t>A </a:t>
            </a:r>
            <a:r>
              <a:rPr lang="hu-HU" sz="1800" dirty="0"/>
              <a:t>Kódex szerkesztési felfogása és szabályozási koncepciója </a:t>
            </a:r>
            <a:br>
              <a:rPr lang="hu-HU" sz="1800" dirty="0"/>
            </a:br>
            <a:endParaRPr lang="hu-HU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7188" indent="-357188">
              <a:defRPr/>
            </a:pPr>
            <a:r>
              <a:rPr lang="hu-HU" sz="1600" b="1" dirty="0">
                <a:latin typeface="Arial" charset="0"/>
                <a:cs typeface="Arial" charset="0"/>
              </a:rPr>
              <a:t>1) Monista elven felépülő kódex</a:t>
            </a:r>
          </a:p>
          <a:p>
            <a:pPr marL="714375" indent="-357188"/>
            <a:r>
              <a:rPr lang="hu-HU" sz="1400" dirty="0">
                <a:ea typeface="Arial" charset="0"/>
              </a:rPr>
              <a:t>Kódex jelleg érvényre juttatása (minél szélesebb körben, de nem öncélúan)</a:t>
            </a:r>
          </a:p>
          <a:p>
            <a:pPr marL="1081088" lvl="1" indent="-366713"/>
            <a:r>
              <a:rPr lang="hu-HU" sz="1200" dirty="0">
                <a:latin typeface="Arial" charset="0"/>
                <a:cs typeface="Arial" charset="0"/>
              </a:rPr>
              <a:t>“… a törvénykönyv tartalmi határait elvben addig érdemes tágítani…amíg a kodifikáció pozitív hatásai…könnyítik a jogalkalmazást.”</a:t>
            </a:r>
          </a:p>
          <a:p>
            <a:pPr marL="714375" indent="-357188"/>
            <a:r>
              <a:rPr lang="hu-HU" sz="1400" dirty="0" smtClean="0">
                <a:ea typeface="Arial" charset="0"/>
              </a:rPr>
              <a:t>Társasági jog, Családjog </a:t>
            </a:r>
            <a:r>
              <a:rPr lang="hu-HU" sz="1400" dirty="0">
                <a:ea typeface="Arial" charset="0"/>
                <a:sym typeface="Wingdings" charset="0"/>
              </a:rPr>
              <a:t> Új Ptk. </a:t>
            </a:r>
            <a:r>
              <a:rPr lang="hu-HU" sz="1400" dirty="0" smtClean="0">
                <a:ea typeface="Arial" charset="0"/>
                <a:sym typeface="Wingdings" charset="0"/>
              </a:rPr>
              <a:t>(indok</a:t>
            </a:r>
            <a:r>
              <a:rPr lang="hu-HU" sz="1400" dirty="0">
                <a:ea typeface="Arial" charset="0"/>
                <a:sym typeface="Wingdings" charset="0"/>
              </a:rPr>
              <a:t>: több előnnyel jár az </a:t>
            </a:r>
            <a:r>
              <a:rPr lang="hu-HU" sz="1400" dirty="0" smtClean="0">
                <a:ea typeface="Arial" charset="0"/>
                <a:sym typeface="Wingdings" charset="0"/>
              </a:rPr>
              <a:t>integráció)</a:t>
            </a:r>
            <a:endParaRPr lang="hu-HU" sz="1400" dirty="0">
              <a:ea typeface="Arial" charset="0"/>
            </a:endParaRPr>
          </a:p>
          <a:p>
            <a:pPr marL="357188" indent="-357188">
              <a:defRPr/>
            </a:pPr>
            <a:r>
              <a:rPr lang="hu-HU" sz="1600" b="1" dirty="0" smtClean="0">
                <a:latin typeface="Arial" charset="0"/>
                <a:cs typeface="Arial" charset="0"/>
              </a:rPr>
              <a:t>2</a:t>
            </a:r>
            <a:r>
              <a:rPr lang="hu-HU" sz="1600" b="1" dirty="0">
                <a:latin typeface="Arial" charset="0"/>
                <a:cs typeface="Arial" charset="0"/>
              </a:rPr>
              <a:t>) Hagyomány és újítás</a:t>
            </a:r>
          </a:p>
          <a:p>
            <a:pPr marL="714375" lvl="1" indent="-369888">
              <a:defRPr/>
            </a:pPr>
            <a:r>
              <a:rPr lang="hu-HU" sz="1400" dirty="0"/>
              <a:t>felsőbírósági gyakorlat integrálása</a:t>
            </a:r>
          </a:p>
          <a:p>
            <a:pPr marL="714375" lvl="1" indent="-369888">
              <a:defRPr/>
            </a:pPr>
            <a:r>
              <a:rPr lang="hu-HU" sz="1400" dirty="0"/>
              <a:t>magánjogi uniós irányelvek (fogyasztóvédelem, társasági jog) beépítése</a:t>
            </a:r>
          </a:p>
          <a:p>
            <a:pPr marL="357188" indent="-357188">
              <a:defRPr/>
            </a:pPr>
            <a:r>
              <a:rPr lang="hu-HU" sz="1600" b="1" dirty="0">
                <a:latin typeface="Arial" charset="0"/>
                <a:cs typeface="Arial" charset="0"/>
              </a:rPr>
              <a:t>3) Külföldi modellek</a:t>
            </a:r>
          </a:p>
          <a:p>
            <a:pPr marL="714375" lvl="1" indent="-369888">
              <a:defRPr/>
            </a:pPr>
            <a:r>
              <a:rPr lang="hu-HU" sz="1400" dirty="0"/>
              <a:t>holland és kanadai (Quebec tagállam) magánjogi </a:t>
            </a:r>
            <a:r>
              <a:rPr lang="hu-HU" sz="1400" dirty="0" smtClean="0"/>
              <a:t>kódex</a:t>
            </a:r>
          </a:p>
          <a:p>
            <a:pPr marL="357188" indent="-357188">
              <a:defRPr/>
            </a:pPr>
            <a:r>
              <a:rPr lang="hu-HU" sz="1600" b="1" dirty="0" smtClean="0">
                <a:latin typeface="Arial" charset="0"/>
                <a:cs typeface="Arial" charset="0"/>
              </a:rPr>
              <a:t>4) A jogviszonyok mellérendelt jellegének további hangsúlyozása</a:t>
            </a:r>
            <a:endParaRPr lang="hu-HU" sz="1600" b="1" dirty="0">
              <a:latin typeface="Arial" charset="0"/>
              <a:cs typeface="Arial" charset="0"/>
            </a:endParaRPr>
          </a:p>
          <a:p>
            <a:pPr marL="714375" lvl="1" indent="-369888">
              <a:defRPr/>
            </a:pPr>
            <a:r>
              <a:rPr lang="en-US" sz="1400" dirty="0"/>
              <a:t>k</a:t>
            </a:r>
            <a:r>
              <a:rPr lang="hu-HU" sz="1400" dirty="0" smtClean="0"/>
              <a:t>evesebb személyi vonatkozású különbségtétel</a:t>
            </a:r>
            <a:endParaRPr lang="hu-HU" sz="1400" dirty="0"/>
          </a:p>
          <a:p>
            <a:pPr marL="714375" lvl="1" indent="-369888">
              <a:defRPr/>
            </a:pPr>
            <a:r>
              <a:rPr lang="en-US" sz="1400" dirty="0"/>
              <a:t>f</a:t>
            </a:r>
            <a:r>
              <a:rPr lang="hu-HU" sz="1400" dirty="0" smtClean="0"/>
              <a:t>ogyasztóvédelem</a:t>
            </a:r>
            <a:endParaRPr lang="hu-HU" sz="1400" dirty="0"/>
          </a:p>
          <a:p>
            <a:pPr marL="357188" indent="-357188">
              <a:defRPr/>
            </a:pPr>
            <a:r>
              <a:rPr lang="hu-HU" sz="1600" b="1" dirty="0" smtClean="0">
                <a:latin typeface="Arial" charset="0"/>
                <a:cs typeface="Arial" charset="0"/>
              </a:rPr>
              <a:t>5) Piaci viszonyoknak való megfelelés</a:t>
            </a:r>
            <a:endParaRPr lang="hu-HU" sz="1600" b="1" dirty="0">
              <a:latin typeface="Arial" charset="0"/>
              <a:cs typeface="Arial" charset="0"/>
            </a:endParaRPr>
          </a:p>
          <a:p>
            <a:pPr marL="714375" lvl="1" indent="-369888">
              <a:defRPr/>
            </a:pPr>
            <a:r>
              <a:rPr lang="hu-HU" sz="1400" dirty="0"/>
              <a:t>m</a:t>
            </a:r>
            <a:r>
              <a:rPr lang="hu-HU" sz="1400" dirty="0" smtClean="0"/>
              <a:t>agasabb elvárhatósági és szigorúbb felelősségi szabályok a szerződéses viszonyokban</a:t>
            </a:r>
          </a:p>
          <a:p>
            <a:pPr marL="714375" lvl="1" indent="-369888">
              <a:defRPr/>
            </a:pPr>
            <a:r>
              <a:rPr lang="hu-HU" sz="1400" dirty="0"/>
              <a:t>s</a:t>
            </a:r>
            <a:r>
              <a:rPr lang="hu-HU" sz="1400" dirty="0" smtClean="0"/>
              <a:t>zerződéses autonómia – cél: a jogviszonyok fenntartása és teljesítése</a:t>
            </a:r>
          </a:p>
          <a:p>
            <a:pPr marL="714375" lvl="1" indent="-369888">
              <a:defRPr/>
            </a:pPr>
            <a:r>
              <a:rPr lang="hu-HU" sz="1400" dirty="0"/>
              <a:t>p</a:t>
            </a:r>
            <a:r>
              <a:rPr lang="hu-HU" sz="1400" dirty="0" smtClean="0"/>
              <a:t>énzértékű alapú elszámolási szabályok</a:t>
            </a:r>
            <a:endParaRPr lang="hu-HU" sz="1400" dirty="0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EDFA23-1AB8-5240-ABBF-D03FD3EA889F}" type="slidenum">
              <a:rPr lang="en-GB" sz="900">
                <a:solidFill>
                  <a:srgbClr val="969696"/>
                </a:solidFill>
              </a:rPr>
              <a:pPr eaLnBrk="1" hangingPunct="1"/>
              <a:t>4</a:t>
            </a:fld>
            <a:endParaRPr lang="en-GB" sz="900" dirty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5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xmlns:p14="http://schemas.microsoft.com/office/powerpoint/2010/main" spd="slow" advClick="0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9" name="Title 1"/>
          <p:cNvSpPr>
            <a:spLocks noGrp="1"/>
          </p:cNvSpPr>
          <p:nvPr>
            <p:ph type="title"/>
          </p:nvPr>
        </p:nvSpPr>
        <p:spPr>
          <a:xfrm>
            <a:off x="360363" y="288988"/>
            <a:ext cx="6621462" cy="380873"/>
          </a:xfrm>
        </p:spPr>
        <p:txBody>
          <a:bodyPr/>
          <a:lstStyle/>
          <a:p>
            <a:pPr eaLnBrk="1" hangingPunct="1">
              <a:defRPr/>
            </a:pPr>
            <a:r>
              <a:rPr lang="hu-HU" sz="1800" noProof="0" dirty="0" smtClean="0">
                <a:latin typeface="Arial Black" charset="0"/>
                <a:cs typeface="Arial" charset="0"/>
              </a:rPr>
              <a:t>Az Új Ptk. belső szerkezete</a:t>
            </a:r>
            <a:endParaRPr lang="hu-HU" sz="1800" noProof="0" dirty="0">
              <a:latin typeface="Arial Black" charset="0"/>
              <a:cs typeface="Arial" charset="0"/>
            </a:endParaRPr>
          </a:p>
        </p:txBody>
      </p:sp>
      <p:graphicFrame>
        <p:nvGraphicFramePr>
          <p:cNvPr id="7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995670"/>
              </p:ext>
            </p:extLst>
          </p:nvPr>
        </p:nvGraphicFramePr>
        <p:xfrm>
          <a:off x="360363" y="1289050"/>
          <a:ext cx="3924300" cy="33782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24300"/>
              </a:tblGrid>
              <a:tr h="36579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Ptk.</a:t>
                      </a:r>
                      <a:endParaRPr lang="en-GB" sz="1800" dirty="0"/>
                    </a:p>
                  </a:txBody>
                  <a:tcPr marL="91456" marR="91456" marT="45721" marB="45721"/>
                </a:tc>
              </a:tr>
              <a:tr h="1798328"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noProof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RÉSZEK</a:t>
                      </a:r>
                    </a:p>
                    <a:p>
                      <a:pPr marL="0" marR="0" indent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u-HU" sz="1400" noProof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 részből áll</a:t>
                      </a:r>
                    </a:p>
                    <a:p>
                      <a:pPr marL="542925" marR="0" indent="-17145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hu-HU" sz="1400" noProof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I. Bevezető</a:t>
                      </a:r>
                      <a:r>
                        <a:rPr lang="hu-HU" sz="1400" baseline="0" noProof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rendelkezések (7 §§) </a:t>
                      </a:r>
                    </a:p>
                    <a:p>
                      <a:pPr marL="542925" marR="0" indent="-17145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hu-HU" sz="1400" baseline="0" noProof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II. A személyek (80 §§)</a:t>
                      </a:r>
                    </a:p>
                    <a:p>
                      <a:pPr marL="542925" marR="0" indent="-17145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hu-HU" sz="1400" baseline="0" noProof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III. A tulajdonjog (110 §§)</a:t>
                      </a:r>
                    </a:p>
                    <a:p>
                      <a:pPr marL="542925" marR="0" indent="-17145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hu-HU" sz="1400" baseline="0" noProof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IV. A kötelmi jog (400 §§)</a:t>
                      </a:r>
                    </a:p>
                    <a:p>
                      <a:pPr marL="542925" marR="0" indent="-17145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hu-HU" sz="1400" baseline="0" noProof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V. Öröklési jog (87 §§)</a:t>
                      </a:r>
                    </a:p>
                    <a:p>
                      <a:pPr marL="542925" marR="0" indent="-17145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hu-HU" sz="1400" baseline="0" noProof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VI. Záró rendelkezések (5 §§)</a:t>
                      </a:r>
                    </a:p>
                  </a:txBody>
                  <a:tcPr marT="45725" marB="45725"/>
                </a:tc>
              </a:tr>
              <a:tr h="335844"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noProof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CÍMEK</a:t>
                      </a:r>
                      <a:endParaRPr lang="hu-HU" sz="1100" b="1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45725" marB="45725"/>
                </a:tc>
              </a:tr>
              <a:tr h="360029"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noProof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FEJEZETEK</a:t>
                      </a:r>
                      <a:endParaRPr lang="hu-HU" sz="1100" b="1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45725" marB="45725"/>
                </a:tc>
              </a:tr>
              <a:tr h="518207"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noProof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SZAKASZOK</a:t>
                      </a:r>
                    </a:p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noProof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összesen: 689 §§</a:t>
                      </a:r>
                      <a:endParaRPr lang="hu-HU" sz="1100" noProof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348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287F41-A642-B440-88E4-57D6E2C1ADFE}" type="slidenum">
              <a:rPr lang="en-GB" sz="900">
                <a:solidFill>
                  <a:srgbClr val="969696"/>
                </a:solidFill>
              </a:rPr>
              <a:pPr eaLnBrk="1" hangingPunct="1"/>
              <a:t>5</a:t>
            </a:fld>
            <a:endParaRPr lang="en-GB" sz="900" dirty="0">
              <a:solidFill>
                <a:srgbClr val="969696"/>
              </a:solidFill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374009"/>
              </p:ext>
            </p:extLst>
          </p:nvPr>
        </p:nvGraphicFramePr>
        <p:xfrm>
          <a:off x="4572000" y="1282700"/>
          <a:ext cx="4248150" cy="50425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48150"/>
              </a:tblGrid>
              <a:tr h="36578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Új Ptk.</a:t>
                      </a:r>
                      <a:endParaRPr lang="en-GB" sz="1800" dirty="0"/>
                    </a:p>
                  </a:txBody>
                  <a:tcPr marL="91433" marR="91433" marT="45727" marB="45727"/>
                </a:tc>
              </a:tr>
              <a:tr h="2651772">
                <a:tc>
                  <a:txBody>
                    <a:bodyPr/>
                    <a:lstStyle/>
                    <a:p>
                      <a:r>
                        <a:rPr lang="hu-HU" sz="1400" b="1" noProof="0" dirty="0" smtClean="0"/>
                        <a:t>KÖNYVEK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u-HU" sz="1400" noProof="0" dirty="0" smtClean="0"/>
                        <a:t>8 könyvből áll, számunkra az I., II.,</a:t>
                      </a:r>
                      <a:r>
                        <a:rPr lang="hu-HU" sz="1400" baseline="0" noProof="0" dirty="0" smtClean="0"/>
                        <a:t> III., V., VI., és VIII. könyvek bírnak elsődleges jelentőséggel  </a:t>
                      </a:r>
                    </a:p>
                    <a:p>
                      <a:pPr marL="538163" indent="-192088">
                        <a:buFontTx/>
                        <a:buChar char="-"/>
                      </a:pPr>
                      <a:r>
                        <a:rPr lang="hu-HU" sz="1400" baseline="0" noProof="0" dirty="0" smtClean="0"/>
                        <a:t>I. Bevezető rendelkezések (6 §§)</a:t>
                      </a:r>
                    </a:p>
                    <a:p>
                      <a:pPr marL="538163" indent="-192088">
                        <a:buFontTx/>
                        <a:buChar char="-"/>
                      </a:pPr>
                      <a:r>
                        <a:rPr lang="hu-HU" sz="1400" baseline="0" noProof="0" dirty="0" smtClean="0"/>
                        <a:t>II. Az ember mint jogalany (55 §§)</a:t>
                      </a:r>
                    </a:p>
                    <a:p>
                      <a:pPr marL="538163" indent="-192088">
                        <a:buFontTx/>
                        <a:buChar char="-"/>
                      </a:pPr>
                      <a:r>
                        <a:rPr lang="hu-HU" sz="1400" baseline="0" noProof="0" dirty="0" smtClean="0"/>
                        <a:t>III. A jogi személy (406 §§)</a:t>
                      </a:r>
                    </a:p>
                    <a:p>
                      <a:pPr marL="538163" indent="-192088">
                        <a:buFontTx/>
                        <a:buChar char="-"/>
                      </a:pPr>
                      <a:r>
                        <a:rPr lang="hu-HU" sz="1400" baseline="0" noProof="0" dirty="0" smtClean="0"/>
                        <a:t>IV. Családjog (244 §§)</a:t>
                      </a:r>
                    </a:p>
                    <a:p>
                      <a:pPr marL="538163" indent="-192088">
                        <a:buFontTx/>
                        <a:buChar char="-"/>
                      </a:pPr>
                      <a:r>
                        <a:rPr lang="hu-HU" sz="1400" baseline="0" noProof="0" dirty="0" smtClean="0"/>
                        <a:t>V. Dologi jog (187 §§)</a:t>
                      </a:r>
                    </a:p>
                    <a:p>
                      <a:pPr marL="538163" indent="-192088">
                        <a:buFontTx/>
                        <a:buChar char="-"/>
                      </a:pPr>
                      <a:r>
                        <a:rPr lang="hu-HU" sz="1400" noProof="0" dirty="0" smtClean="0"/>
                        <a:t>VI. Kötelmi jog (592 §§)</a:t>
                      </a:r>
                    </a:p>
                    <a:p>
                      <a:pPr marL="538163" indent="-192088">
                        <a:buFontTx/>
                        <a:buChar char="-"/>
                      </a:pPr>
                      <a:r>
                        <a:rPr lang="hu-HU" sz="1400" noProof="0" dirty="0" smtClean="0"/>
                        <a:t>VII. Öröklési jog (100 §§)</a:t>
                      </a:r>
                    </a:p>
                    <a:p>
                      <a:pPr marL="538163" indent="-192088">
                        <a:buFontTx/>
                        <a:buChar char="-"/>
                      </a:pPr>
                      <a:r>
                        <a:rPr lang="hu-HU" sz="1400" noProof="0" dirty="0" smtClean="0"/>
                        <a:t>VIII. Záró rendelkezések (6 §§)</a:t>
                      </a:r>
                    </a:p>
                  </a:txBody>
                  <a:tcPr marL="91433" marR="91433" marT="45727" marB="45727"/>
                </a:tc>
              </a:tr>
              <a:tr h="360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noProof="0" dirty="0" smtClean="0"/>
                        <a:t>RÉSZEK</a:t>
                      </a:r>
                    </a:p>
                  </a:txBody>
                  <a:tcPr marL="91433" marR="91433" marT="45727" marB="45727"/>
                </a:tc>
              </a:tr>
              <a:tr h="360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noProof="0" dirty="0" smtClean="0"/>
                        <a:t>CÍMEK</a:t>
                      </a:r>
                    </a:p>
                  </a:txBody>
                  <a:tcPr marL="91433" marR="91433" marT="45727" marB="45727"/>
                </a:tc>
              </a:tr>
              <a:tr h="360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noProof="0" dirty="0" smtClean="0"/>
                        <a:t>FEJEZETEK</a:t>
                      </a:r>
                    </a:p>
                  </a:txBody>
                  <a:tcPr marL="91433" marR="91433" marT="45727" marB="45727"/>
                </a:tc>
              </a:tr>
              <a:tr h="7315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noProof="0" dirty="0" smtClean="0"/>
                        <a:t>SZAKASZOK</a:t>
                      </a:r>
                    </a:p>
                    <a:p>
                      <a:pPr marL="538163" marR="0" indent="-1920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u-HU" sz="1400" noProof="0" dirty="0" smtClean="0"/>
                        <a:t>összesen:</a:t>
                      </a:r>
                      <a:r>
                        <a:rPr lang="hu-HU" sz="1400" baseline="0" noProof="0" dirty="0" smtClean="0"/>
                        <a:t> 1596 §§ </a:t>
                      </a:r>
                    </a:p>
                    <a:p>
                      <a:pPr marL="538163" marR="0" indent="-1920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u-HU" sz="1400" baseline="0" noProof="0" dirty="0" smtClean="0"/>
                        <a:t>újdonság – paragrafuscímek + könyvek számozása a paragrafus szám előtt</a:t>
                      </a:r>
                      <a:endParaRPr lang="hu-HU" sz="1400" noProof="0" dirty="0" smtClean="0"/>
                    </a:p>
                  </a:txBody>
                  <a:tcPr marL="91433" marR="91433" marT="45727" marB="45727"/>
                </a:tc>
              </a:tr>
            </a:tbl>
          </a:graphicData>
        </a:graphic>
      </p:graphicFrame>
      <p:sp>
        <p:nvSpPr>
          <p:cNvPr id="2" name="Cloud Callout 1"/>
          <p:cNvSpPr/>
          <p:nvPr/>
        </p:nvSpPr>
        <p:spPr>
          <a:xfrm>
            <a:off x="7703840" y="2708920"/>
            <a:ext cx="1440160" cy="576064"/>
          </a:xfrm>
          <a:prstGeom prst="cloudCallout">
            <a:avLst>
              <a:gd name="adj1" fmla="val -96765"/>
              <a:gd name="adj2" fmla="val 148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+ a társasági joganyag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596336" y="3429000"/>
            <a:ext cx="1440160" cy="576064"/>
          </a:xfrm>
          <a:prstGeom prst="cloudCallout">
            <a:avLst>
              <a:gd name="adj1" fmla="val -89744"/>
              <a:gd name="adj2" fmla="val -6101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+ ingatlan-nyilvántartás</a:t>
            </a:r>
            <a:endParaRPr lang="en-US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xmlns:p14="http://schemas.microsoft.com/office/powerpoint/2010/main" spd="slow"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288987"/>
            <a:ext cx="6621462" cy="380873"/>
          </a:xfrm>
        </p:spPr>
        <p:txBody>
          <a:bodyPr/>
          <a:lstStyle/>
          <a:p>
            <a:pPr>
              <a:defRPr/>
            </a:pPr>
            <a:r>
              <a:rPr lang="hu-HU" sz="1800" noProof="0" dirty="0" smtClean="0"/>
              <a:t>Hatálybalépés és implementációs jogalkotás</a:t>
            </a:r>
            <a:endParaRPr lang="hu-HU" sz="1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357188">
              <a:defRPr/>
            </a:pPr>
            <a:r>
              <a:rPr lang="hu-HU" sz="1600" b="1" noProof="0" dirty="0" smtClean="0"/>
              <a:t>1) Jogszabályi háttér</a:t>
            </a:r>
          </a:p>
          <a:p>
            <a:pPr marL="714375" indent="-357188">
              <a:tabLst>
                <a:tab pos="273050" algn="l"/>
              </a:tabLst>
              <a:defRPr/>
            </a:pPr>
            <a:r>
              <a:rPr lang="hu-HU" sz="1400" dirty="0">
                <a:ea typeface="Arial" charset="0"/>
              </a:rPr>
              <a:t>az Új Ptk. 2014. márc. 15-én lép hatályba („H-nap”)</a:t>
            </a:r>
          </a:p>
          <a:p>
            <a:pPr marL="714375" indent="-357188">
              <a:tabLst>
                <a:tab pos="273050" algn="l"/>
              </a:tabLst>
              <a:defRPr/>
            </a:pPr>
            <a:r>
              <a:rPr lang="hu-HU" sz="1400" dirty="0">
                <a:ea typeface="Arial" charset="0"/>
              </a:rPr>
              <a:t>az átmeneti rendelkezéseket a 2013. évi CLXXVII. </a:t>
            </a:r>
            <a:r>
              <a:rPr lang="en-US" sz="1400" dirty="0">
                <a:ea typeface="Arial" charset="0"/>
              </a:rPr>
              <a:t>t</a:t>
            </a:r>
            <a:r>
              <a:rPr lang="hu-HU" sz="1400" dirty="0">
                <a:ea typeface="Arial" charset="0"/>
              </a:rPr>
              <a:t>örvény állapítja meg</a:t>
            </a:r>
          </a:p>
          <a:p>
            <a:pPr marL="357188" indent="-357188">
              <a:defRPr/>
            </a:pPr>
            <a:r>
              <a:rPr lang="hu-HU" sz="1600" b="1" dirty="0"/>
              <a:t>2) Legfontosabb kérdés: hogyan rendelkezik a hatálybalépési törvény a 2015. március 15-én fennálló jogvszonyokkal kapcsolatban?</a:t>
            </a:r>
          </a:p>
          <a:p>
            <a:pPr marL="357188" indent="-357188">
              <a:defRPr/>
            </a:pPr>
            <a:r>
              <a:rPr lang="hu-HU" sz="1600" b="1" dirty="0"/>
              <a:t>3) Általános szabály – az Új Ptk. rendelkezéseit kell alkalmazni a hatálybalépését követően keletkezett tényekre és jogviszonyokra, valamint megtett jognyilatkozatokra</a:t>
            </a:r>
          </a:p>
          <a:p>
            <a:pPr marL="357188" indent="-357188">
              <a:defRPr/>
            </a:pPr>
            <a:r>
              <a:rPr lang="hu-HU" sz="1600" b="1" dirty="0"/>
              <a:t>4) a H-napon fennálló jogviszonyokkal kapcsolatos H-napot követően keletkezett tényekre és megtett jognyilatkozatokra </a:t>
            </a:r>
            <a:r>
              <a:rPr lang="hu-HU" sz="1600" b="1" dirty="0" smtClean="0"/>
              <a:t>a főszabály</a:t>
            </a:r>
            <a:endParaRPr lang="hu-HU" sz="1600" b="1" dirty="0"/>
          </a:p>
          <a:p>
            <a:pPr marL="714375" indent="-357188">
              <a:defRPr/>
            </a:pPr>
            <a:r>
              <a:rPr lang="en-US" sz="1400" dirty="0">
                <a:ea typeface="Arial" charset="0"/>
              </a:rPr>
              <a:t>d</a:t>
            </a:r>
            <a:r>
              <a:rPr lang="hu-HU" sz="1400" dirty="0">
                <a:ea typeface="Arial" charset="0"/>
              </a:rPr>
              <a:t>ologi jogviszonyoknál az Új Ptk. alkalmazandó (de: sok kivétel, pl. adásvétel, zálogjog)</a:t>
            </a:r>
          </a:p>
          <a:p>
            <a:pPr marL="714375" indent="-357188">
              <a:defRPr/>
            </a:pPr>
            <a:r>
              <a:rPr lang="en-US" sz="1400" dirty="0">
                <a:ea typeface="Arial" charset="0"/>
              </a:rPr>
              <a:t>k</a:t>
            </a:r>
            <a:r>
              <a:rPr lang="hu-HU" sz="1400" dirty="0">
                <a:ea typeface="Arial" charset="0"/>
              </a:rPr>
              <a:t>ötelmi jogviszonyoknál az Új Ptk. hatályba lépése előtt hatályos </a:t>
            </a:r>
            <a:r>
              <a:rPr lang="hu-HU" sz="1400" dirty="0" smtClean="0">
                <a:ea typeface="Arial" charset="0"/>
              </a:rPr>
              <a:t>Ptk. </a:t>
            </a:r>
            <a:r>
              <a:rPr lang="hu-HU" sz="1400" dirty="0">
                <a:ea typeface="Arial" charset="0"/>
              </a:rPr>
              <a:t>rendelkezései alkalmazandók (itt is vannak kivételek) DE(!) </a:t>
            </a:r>
            <a:r>
              <a:rPr lang="en-US" sz="1400" dirty="0">
                <a:ea typeface="Arial" charset="0"/>
              </a:rPr>
              <a:t>a felek megállapodhatnak az Új Ptk. alkalmazásában</a:t>
            </a:r>
            <a:endParaRPr lang="hu-HU" sz="1400" dirty="0">
              <a:ea typeface="Arial" charset="0"/>
            </a:endParaRPr>
          </a:p>
          <a:p>
            <a:pPr>
              <a:defRPr/>
            </a:pPr>
            <a:endParaRPr lang="hu-HU" sz="1800" b="1" dirty="0" smtClean="0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EDFA23-1AB8-5240-ABBF-D03FD3EA889F}" type="slidenum">
              <a:rPr lang="en-GB" sz="900">
                <a:solidFill>
                  <a:srgbClr val="969696"/>
                </a:solidFill>
              </a:rPr>
              <a:pPr eaLnBrk="1" hangingPunct="1"/>
              <a:t>6</a:t>
            </a:fld>
            <a:endParaRPr lang="en-GB" sz="900" dirty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xmlns:p14="http://schemas.microsoft.com/office/powerpoint/2010/main" spd="slow" advClick="0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26170" y="2708920"/>
            <a:ext cx="7344816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B612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hu-HU" sz="3600" b="1" noProof="0" dirty="0" smtClean="0">
                <a:solidFill>
                  <a:schemeClr val="accent2"/>
                </a:solidFill>
                <a:latin typeface="Arial Black" charset="0"/>
              </a:rPr>
              <a:t>Társasági jog </a:t>
            </a:r>
            <a:endParaRPr lang="hu-HU" sz="3600" noProof="0" dirty="0">
              <a:solidFill>
                <a:schemeClr val="tx2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1000">
        <p:circle/>
      </p:transition>
    </mc:Choice>
    <mc:Fallback xmlns="">
      <p:transition spd="slow" advClick="0" advTm="12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60363" y="239360"/>
            <a:ext cx="6621462" cy="480131"/>
          </a:xfrm>
        </p:spPr>
        <p:txBody>
          <a:bodyPr/>
          <a:lstStyle/>
          <a:p>
            <a:pPr eaLnBrk="1" hangingPunct="1">
              <a:defRPr/>
            </a:pPr>
            <a:r>
              <a:rPr lang="hu-HU" noProof="0" dirty="0" smtClean="0">
                <a:latin typeface="Arial Black" charset="0"/>
                <a:cs typeface="Arial" charset="0"/>
              </a:rPr>
              <a:t>Áttekintés</a:t>
            </a:r>
            <a:endParaRPr lang="hu-HU" noProof="0" dirty="0">
              <a:latin typeface="Arial Black" charset="0"/>
              <a:cs typeface="Arial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60363" y="1289050"/>
            <a:ext cx="8212137" cy="5380310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hu-HU" sz="1200" b="1" noProof="0" dirty="0" smtClean="0">
                <a:latin typeface="Arial" charset="0"/>
                <a:cs typeface="Arial" charset="0"/>
              </a:rPr>
              <a:t>"Gt. a </a:t>
            </a:r>
            <a:r>
              <a:rPr lang="hu-HU" sz="1200" b="1" noProof="0" dirty="0" err="1" smtClean="0">
                <a:latin typeface="Arial" charset="0"/>
                <a:cs typeface="Arial" charset="0"/>
              </a:rPr>
              <a:t>Ptk-ban</a:t>
            </a:r>
            <a:r>
              <a:rPr lang="hu-HU" sz="1200" b="1" noProof="0" dirty="0" smtClean="0">
                <a:latin typeface="Arial" charset="0"/>
                <a:cs typeface="Arial" charset="0"/>
              </a:rPr>
              <a:t>"</a:t>
            </a:r>
          </a:p>
          <a:p>
            <a:pPr marL="361950" indent="268288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1200" dirty="0" smtClean="0">
                <a:latin typeface="Arial" charset="0"/>
                <a:cs typeface="Arial" charset="0"/>
              </a:rPr>
              <a:t>struktúra</a:t>
            </a:r>
          </a:p>
          <a:p>
            <a:pPr marL="361950" indent="268288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1200" dirty="0" smtClean="0">
                <a:latin typeface="Arial" charset="0"/>
                <a:cs typeface="Arial" charset="0"/>
              </a:rPr>
              <a:t>általános jelleg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hu-HU" sz="1200" b="1" noProof="0" dirty="0" smtClean="0">
                <a:latin typeface="Arial" charset="0"/>
                <a:cs typeface="Arial" charset="0"/>
              </a:rPr>
              <a:t>Általános</a:t>
            </a:r>
            <a:r>
              <a:rPr lang="hu-HU" sz="1200" noProof="0" dirty="0" smtClean="0">
                <a:latin typeface="Arial" charset="0"/>
                <a:cs typeface="Arial" charset="0"/>
              </a:rPr>
              <a:t> </a:t>
            </a:r>
            <a:r>
              <a:rPr lang="hu-HU" sz="1200" b="1" noProof="0" dirty="0" smtClean="0">
                <a:latin typeface="Arial" charset="0"/>
                <a:cs typeface="Arial" charset="0"/>
              </a:rPr>
              <a:t>szabályok</a:t>
            </a:r>
          </a:p>
          <a:p>
            <a:pPr marL="630238" indent="-268288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1200" dirty="0" smtClean="0">
                <a:latin typeface="Arial" charset="0"/>
                <a:cs typeface="Arial" charset="0"/>
              </a:rPr>
              <a:t>a Ptk. szabályaitól való eltérés lehetősége</a:t>
            </a:r>
          </a:p>
          <a:p>
            <a:pPr marL="630238" indent="-268288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1200" dirty="0">
                <a:latin typeface="Arial" charset="0"/>
                <a:cs typeface="Arial" charset="0"/>
              </a:rPr>
              <a:t>hatáskörök és határozathozatali szabályok</a:t>
            </a:r>
          </a:p>
          <a:p>
            <a:pPr marL="630238" indent="-268288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1200" dirty="0" smtClean="0">
                <a:latin typeface="Arial" charset="0"/>
                <a:cs typeface="Arial" charset="0"/>
              </a:rPr>
              <a:t>vezető tisztségviselők felelőssége</a:t>
            </a:r>
          </a:p>
          <a:p>
            <a:pPr marL="630238" indent="-268288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1200" dirty="0" smtClean="0">
                <a:latin typeface="Arial" charset="0"/>
                <a:cs typeface="Arial" charset="0"/>
              </a:rPr>
              <a:t>felügyelőbizottság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hu-HU" sz="1200" b="1" dirty="0" smtClean="0">
                <a:latin typeface="Arial" charset="0"/>
                <a:cs typeface="Arial" charset="0"/>
              </a:rPr>
              <a:t>Kft-k</a:t>
            </a:r>
          </a:p>
          <a:p>
            <a:pPr marL="630238" indent="-268288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1200" dirty="0">
                <a:latin typeface="Arial" charset="0"/>
                <a:cs typeface="Arial" charset="0"/>
              </a:rPr>
              <a:t>pénzbeli befizetés, minimális </a:t>
            </a:r>
            <a:r>
              <a:rPr lang="hu-HU" sz="1200" dirty="0" smtClean="0">
                <a:latin typeface="Arial" charset="0"/>
                <a:cs typeface="Arial" charset="0"/>
              </a:rPr>
              <a:t>törzstőke</a:t>
            </a:r>
          </a:p>
          <a:p>
            <a:pPr marL="630238" indent="-268288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1200" dirty="0" smtClean="0">
                <a:latin typeface="Arial" charset="0"/>
                <a:cs typeface="Arial" charset="0"/>
              </a:rPr>
              <a:t>"ügyvezetői tiltakozás"</a:t>
            </a:r>
            <a:endParaRPr lang="hu-HU" sz="1200" dirty="0"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hu-HU" sz="1200" b="1" noProof="0" dirty="0" smtClean="0">
                <a:latin typeface="Arial" charset="0"/>
                <a:cs typeface="Arial" charset="0"/>
              </a:rPr>
              <a:t>Rt-k</a:t>
            </a:r>
            <a:endParaRPr lang="hu-HU" sz="1200" noProof="0" dirty="0" smtClean="0">
              <a:latin typeface="Arial" charset="0"/>
              <a:cs typeface="Arial" charset="0"/>
            </a:endParaRPr>
          </a:p>
          <a:p>
            <a:pPr marL="361950" indent="268288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1200" dirty="0" smtClean="0">
                <a:latin typeface="Arial" charset="0"/>
                <a:cs typeface="Arial" charset="0"/>
              </a:rPr>
              <a:t>pénzügyi </a:t>
            </a:r>
            <a:r>
              <a:rPr lang="hu-HU" sz="1200" dirty="0">
                <a:latin typeface="Arial" charset="0"/>
                <a:cs typeface="Arial" charset="0"/>
              </a:rPr>
              <a:t>segítségnyújtás </a:t>
            </a:r>
            <a:r>
              <a:rPr lang="hu-HU" sz="1200" dirty="0" smtClean="0">
                <a:latin typeface="Arial" charset="0"/>
                <a:cs typeface="Arial" charset="0"/>
              </a:rPr>
              <a:t>tilalma: </a:t>
            </a:r>
            <a:r>
              <a:rPr lang="hu-HU" sz="1200" dirty="0">
                <a:latin typeface="Arial" charset="0"/>
                <a:cs typeface="Arial" charset="0"/>
              </a:rPr>
              <a:t>eltörölve/enyhítve</a:t>
            </a:r>
          </a:p>
          <a:p>
            <a:pPr marL="361950" indent="268288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1200" dirty="0">
                <a:latin typeface="Arial" charset="0"/>
                <a:cs typeface="Arial" charset="0"/>
              </a:rPr>
              <a:t>szavazatelsőbbségi </a:t>
            </a:r>
            <a:r>
              <a:rPr lang="hu-HU" sz="1200" dirty="0" smtClean="0">
                <a:latin typeface="Arial" charset="0"/>
                <a:cs typeface="Arial" charset="0"/>
              </a:rPr>
              <a:t>részvények, </a:t>
            </a:r>
            <a:r>
              <a:rPr lang="hu-HU" sz="1200" dirty="0">
                <a:latin typeface="Arial" charset="0"/>
                <a:cs typeface="Arial" charset="0"/>
              </a:rPr>
              <a:t>egyéb részvények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defRPr/>
            </a:pPr>
            <a:r>
              <a:rPr lang="hu-HU" sz="1200" b="1" noProof="0" dirty="0" smtClean="0">
                <a:latin typeface="Arial" charset="0"/>
                <a:cs typeface="Arial" charset="0"/>
              </a:rPr>
              <a:t>Hatálybalépés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0ACCA8-9580-5846-9F69-D08A144C84D0}" type="slidenum">
              <a:rPr lang="en-GB" sz="900">
                <a:solidFill>
                  <a:srgbClr val="969696"/>
                </a:solidFill>
              </a:rPr>
              <a:pPr eaLnBrk="1" hangingPunct="1"/>
              <a:t>8</a:t>
            </a:fld>
            <a:endParaRPr lang="en-GB" sz="900">
              <a:solidFill>
                <a:srgbClr val="96969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97"/>
          <a:stretch/>
        </p:blipFill>
        <p:spPr bwMode="auto">
          <a:xfrm>
            <a:off x="5508104" y="2348880"/>
            <a:ext cx="2880320" cy="1872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37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1000">
        <p:circle/>
      </p:transition>
    </mc:Choice>
    <mc:Fallback xmlns="">
      <p:transition spd="slow" advClick="0" advTm="12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60362" y="45462"/>
            <a:ext cx="7812037" cy="867930"/>
          </a:xfrm>
        </p:spPr>
        <p:txBody>
          <a:bodyPr/>
          <a:lstStyle/>
          <a:p>
            <a:pPr lvl="0" defTabSz="534988" eaLnBrk="1" hangingPunct="1">
              <a:defRPr/>
            </a:pPr>
            <a:r>
              <a:rPr lang="hu-HU" b="1" dirty="0" smtClean="0"/>
              <a:t>1.</a:t>
            </a:r>
            <a:r>
              <a:rPr lang="hu-HU" b="1" dirty="0"/>
              <a:t>	</a:t>
            </a:r>
            <a:r>
              <a:rPr lang="hu-HU" b="1" dirty="0" smtClean="0"/>
              <a:t>"Gt</a:t>
            </a:r>
            <a:r>
              <a:rPr lang="hu-HU" b="1" dirty="0"/>
              <a:t>. a </a:t>
            </a:r>
            <a:r>
              <a:rPr lang="hu-HU" b="1" dirty="0" err="1"/>
              <a:t>Ptk.-</a:t>
            </a:r>
            <a:r>
              <a:rPr lang="hu-HU" b="1" dirty="0" err="1" smtClean="0"/>
              <a:t>ban</a:t>
            </a:r>
            <a:r>
              <a:rPr lang="hu-HU" b="1" dirty="0" smtClean="0"/>
              <a:t>": struktúra, általános jelleg</a:t>
            </a:r>
            <a:endParaRPr lang="hu-HU" noProof="0" dirty="0">
              <a:latin typeface="Arial Black" charset="0"/>
              <a:cs typeface="Arial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60363" y="1289050"/>
            <a:ext cx="8532117" cy="5016500"/>
          </a:xfrm>
          <a:noFill/>
        </p:spPr>
        <p:txBody>
          <a:bodyPr>
            <a:normAutofit lnSpcReduction="10000"/>
          </a:bodyPr>
          <a:lstStyle/>
          <a:p>
            <a:pPr marL="0" indent="0" algn="just" defTabSz="89535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000" b="1" dirty="0" smtClean="0"/>
              <a:t>1.1	Struktúra: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hu-HU" sz="1600" b="1" dirty="0" smtClean="0"/>
              <a:t>Indok</a:t>
            </a:r>
            <a:r>
              <a:rPr lang="hu-HU" sz="1600" dirty="0" smtClean="0"/>
              <a:t>: „</a:t>
            </a:r>
            <a:r>
              <a:rPr lang="hu-HU" sz="1600" dirty="0"/>
              <a:t>szorosabb </a:t>
            </a:r>
            <a:r>
              <a:rPr lang="hu-HU" sz="1600" dirty="0" smtClean="0"/>
              <a:t>kapcsolat </a:t>
            </a:r>
            <a:r>
              <a:rPr lang="hu-HU" sz="1600" dirty="0"/>
              <a:t>a </a:t>
            </a:r>
            <a:r>
              <a:rPr lang="hu-HU" sz="1600" dirty="0" err="1"/>
              <a:t>Ptk.-</a:t>
            </a:r>
            <a:r>
              <a:rPr lang="hu-HU" sz="1600" dirty="0" err="1" smtClean="0"/>
              <a:t>val</a:t>
            </a:r>
            <a:r>
              <a:rPr lang="hu-HU" sz="1600" dirty="0" smtClean="0"/>
              <a:t>”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hu-HU" sz="1600" dirty="0" smtClean="0"/>
              <a:t>Nem "egy az egyben" történő Gt. átvétel!: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u-HU" sz="1600" b="1" dirty="0" smtClean="0"/>
              <a:t>Részletezettség csökken</a:t>
            </a:r>
            <a:r>
              <a:rPr lang="hu-HU" sz="1600" dirty="0" smtClean="0"/>
              <a:t>: </a:t>
            </a:r>
            <a:r>
              <a:rPr lang="hu-HU" sz="1400" dirty="0" smtClean="0"/>
              <a:t>számos</a:t>
            </a:r>
            <a:r>
              <a:rPr lang="hu-HU" sz="1400" i="1" dirty="0" smtClean="0"/>
              <a:t> </a:t>
            </a:r>
            <a:r>
              <a:rPr lang="hu-HU" sz="1400" dirty="0" smtClean="0"/>
              <a:t>részletszabály külön törvényekbe került át (átalakulási tv.)</a:t>
            </a:r>
            <a:endParaRPr lang="hu-HU" sz="1400" b="1" dirty="0" smtClean="0">
              <a:solidFill>
                <a:srgbClr val="FF0000"/>
              </a:solidFill>
            </a:endParaRPr>
          </a:p>
          <a:p>
            <a:pPr lvl="1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hu-HU" sz="1600" b="1" dirty="0"/>
              <a:t>Ptk</a:t>
            </a:r>
            <a:r>
              <a:rPr lang="hu-HU" sz="1600" b="1" dirty="0" smtClean="0"/>
              <a:t>.-n belül 3 szintű szabályozás</a:t>
            </a:r>
            <a:r>
              <a:rPr lang="hu-HU" sz="1600" dirty="0" smtClean="0"/>
              <a:t>: </a:t>
            </a:r>
            <a:r>
              <a:rPr lang="hu-HU" sz="1400" i="1" dirty="0" smtClean="0"/>
              <a:t>jogi </a:t>
            </a:r>
            <a:r>
              <a:rPr lang="hu-HU" sz="1400" i="1" dirty="0"/>
              <a:t>személyek </a:t>
            </a:r>
            <a:r>
              <a:rPr lang="hu-HU" sz="1400" dirty="0" smtClean="0">
                <a:sym typeface="Wingdings"/>
              </a:rPr>
              <a:t></a:t>
            </a:r>
            <a:r>
              <a:rPr lang="hu-HU" sz="1400" dirty="0" smtClean="0"/>
              <a:t> </a:t>
            </a:r>
            <a:r>
              <a:rPr lang="hu-HU" sz="1400" i="1" dirty="0" err="1" smtClean="0"/>
              <a:t>gt</a:t>
            </a:r>
            <a:r>
              <a:rPr lang="hu-HU" sz="1400" i="1" dirty="0" smtClean="0"/>
              <a:t> ált. </a:t>
            </a:r>
            <a:r>
              <a:rPr lang="hu-HU" sz="1400" dirty="0" smtClean="0">
                <a:sym typeface="Wingdings"/>
              </a:rPr>
              <a:t></a:t>
            </a:r>
            <a:r>
              <a:rPr lang="hu-HU" sz="1400" dirty="0" smtClean="0"/>
              <a:t> </a:t>
            </a:r>
            <a:r>
              <a:rPr lang="hu-HU" sz="1400" dirty="0" err="1" smtClean="0"/>
              <a:t>kkt</a:t>
            </a:r>
            <a:r>
              <a:rPr lang="hu-HU" sz="1400" dirty="0" smtClean="0"/>
              <a:t>/bt/kft/rt.</a:t>
            </a:r>
          </a:p>
          <a:p>
            <a:pPr marL="0" lvl="0" indent="0" algn="ctr" defTabSz="220663">
              <a:spcBef>
                <a:spcPts val="1800"/>
              </a:spcBef>
              <a:spcAft>
                <a:spcPts val="600"/>
              </a:spcAft>
              <a:buNone/>
            </a:pPr>
            <a:r>
              <a:rPr lang="hu-HU" sz="2000" b="1" dirty="0" smtClean="0">
                <a:solidFill>
                  <a:srgbClr val="FF0000"/>
                </a:solidFill>
              </a:rPr>
              <a:t>Kevésbé "felhasználóbarát": több helyről olvasandó össze a keresett joganyag</a:t>
            </a:r>
          </a:p>
          <a:p>
            <a:pPr marL="0" lvl="0" indent="0" algn="just" defTabSz="220663">
              <a:spcBef>
                <a:spcPts val="1800"/>
              </a:spcBef>
              <a:spcAft>
                <a:spcPts val="600"/>
              </a:spcAft>
              <a:buNone/>
            </a:pPr>
            <a:r>
              <a:rPr lang="hu-HU" sz="2000" b="1" dirty="0" smtClean="0">
                <a:solidFill>
                  <a:schemeClr val="tx1"/>
                </a:solidFill>
              </a:rPr>
              <a:t>1.2			Általános jelleg:</a:t>
            </a:r>
          </a:p>
          <a:p>
            <a:pPr algn="just" defTabSz="674688">
              <a:spcBef>
                <a:spcPts val="1800"/>
              </a:spcBef>
              <a:spcAft>
                <a:spcPts val="600"/>
              </a:spcAft>
            </a:pPr>
            <a:r>
              <a:rPr lang="hu-HU" sz="1800" dirty="0"/>
              <a:t>folyamatos csiszolás: 1988 – 1997 - 2006</a:t>
            </a:r>
          </a:p>
          <a:p>
            <a:pPr marL="0" lvl="0" indent="0" algn="ctr">
              <a:spcBef>
                <a:spcPts val="1200"/>
              </a:spcBef>
              <a:spcAft>
                <a:spcPts val="1800"/>
              </a:spcAft>
              <a:buNone/>
            </a:pPr>
            <a:r>
              <a:rPr lang="hu-HU" sz="2000" b="1" dirty="0" smtClean="0">
                <a:solidFill>
                  <a:srgbClr val="FF0000"/>
                </a:solidFill>
              </a:rPr>
              <a:t>Az "Új Gt." illeszkedik az eddigi felülvizsgálatokhoz: finomítás + pár reform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0ACCA8-9580-5846-9F69-D08A144C84D0}" type="slidenum">
              <a:rPr lang="en-GB" sz="900">
                <a:solidFill>
                  <a:srgbClr val="969696"/>
                </a:solidFill>
              </a:rPr>
              <a:pPr eaLnBrk="1" hangingPunct="1"/>
              <a:t>9</a:t>
            </a:fld>
            <a:endParaRPr lang="en-GB" sz="900">
              <a:solidFill>
                <a:srgbClr val="96969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16" y="1268760"/>
            <a:ext cx="2560646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7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1000">
        <p:circle/>
      </p:transition>
    </mc:Choice>
    <mc:Fallback xmlns="">
      <p:transition spd="slow" advClick="0" advTm="12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DLAPiperBlueCover 2">
      <a:dk1>
        <a:srgbClr val="454545"/>
      </a:dk1>
      <a:lt1>
        <a:srgbClr val="FFFFFF"/>
      </a:lt1>
      <a:dk2>
        <a:srgbClr val="0073CF"/>
      </a:dk2>
      <a:lt2>
        <a:srgbClr val="BFBFBF"/>
      </a:lt2>
      <a:accent1>
        <a:srgbClr val="EBF0F8"/>
      </a:accent1>
      <a:accent2>
        <a:srgbClr val="00A9E0"/>
      </a:accent2>
      <a:accent3>
        <a:srgbClr val="FFFFFF"/>
      </a:accent3>
      <a:accent4>
        <a:srgbClr val="3A3A3A"/>
      </a:accent4>
      <a:accent5>
        <a:srgbClr val="F3F6FB"/>
      </a:accent5>
      <a:accent6>
        <a:srgbClr val="0099CB"/>
      </a:accent6>
      <a:hlink>
        <a:srgbClr val="00A9E0"/>
      </a:hlink>
      <a:folHlink>
        <a:srgbClr val="3975BA"/>
      </a:folHlink>
    </a:clrScheme>
    <a:fontScheme name="DLAPiperBlueCover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LAPiperBlueCover 1">
        <a:dk1>
          <a:srgbClr val="000000"/>
        </a:dk1>
        <a:lt1>
          <a:srgbClr val="FFFFFF"/>
        </a:lt1>
        <a:dk2>
          <a:srgbClr val="0073CF"/>
        </a:dk2>
        <a:lt2>
          <a:srgbClr val="BFBFBF"/>
        </a:lt2>
        <a:accent1>
          <a:srgbClr val="EBF0F8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F3F6FB"/>
        </a:accent5>
        <a:accent6>
          <a:srgbClr val="0099CB"/>
        </a:accent6>
        <a:hlink>
          <a:srgbClr val="00A9E0"/>
        </a:hlink>
        <a:folHlink>
          <a:srgbClr val="3975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APiperBlueCover 2">
        <a:dk1>
          <a:srgbClr val="454545"/>
        </a:dk1>
        <a:lt1>
          <a:srgbClr val="FFFFFF"/>
        </a:lt1>
        <a:dk2>
          <a:srgbClr val="0073CF"/>
        </a:dk2>
        <a:lt2>
          <a:srgbClr val="BFBFBF"/>
        </a:lt2>
        <a:accent1>
          <a:srgbClr val="EBF0F8"/>
        </a:accent1>
        <a:accent2>
          <a:srgbClr val="00A9E0"/>
        </a:accent2>
        <a:accent3>
          <a:srgbClr val="FFFFFF"/>
        </a:accent3>
        <a:accent4>
          <a:srgbClr val="3A3A3A"/>
        </a:accent4>
        <a:accent5>
          <a:srgbClr val="F3F6FB"/>
        </a:accent5>
        <a:accent6>
          <a:srgbClr val="0099CB"/>
        </a:accent6>
        <a:hlink>
          <a:srgbClr val="00A9E0"/>
        </a:hlink>
        <a:folHlink>
          <a:srgbClr val="3975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LAPiperBlueTitle">
  <a:themeElements>
    <a:clrScheme name="">
      <a:dk1>
        <a:srgbClr val="000000"/>
      </a:dk1>
      <a:lt1>
        <a:srgbClr val="FFFFFF"/>
      </a:lt1>
      <a:dk2>
        <a:srgbClr val="0066CB"/>
      </a:dk2>
      <a:lt2>
        <a:srgbClr val="BFBFBF"/>
      </a:lt2>
      <a:accent1>
        <a:srgbClr val="EBF0F8"/>
      </a:accent1>
      <a:accent2>
        <a:srgbClr val="ABC2E1"/>
      </a:accent2>
      <a:accent3>
        <a:srgbClr val="FFFFFF"/>
      </a:accent3>
      <a:accent4>
        <a:srgbClr val="000000"/>
      </a:accent4>
      <a:accent5>
        <a:srgbClr val="F3F6FB"/>
      </a:accent5>
      <a:accent6>
        <a:srgbClr val="9BB0CC"/>
      </a:accent6>
      <a:hlink>
        <a:srgbClr val="00A9E0"/>
      </a:hlink>
      <a:folHlink>
        <a:srgbClr val="3975BA"/>
      </a:folHlink>
    </a:clrScheme>
    <a:fontScheme name="DLAPiperBlueTitl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LAPiperBlueTitle 1">
        <a:dk1>
          <a:srgbClr val="000000"/>
        </a:dk1>
        <a:lt1>
          <a:srgbClr val="FFFFFF"/>
        </a:lt1>
        <a:dk2>
          <a:srgbClr val="0073CF"/>
        </a:dk2>
        <a:lt2>
          <a:srgbClr val="BFBFBF"/>
        </a:lt2>
        <a:accent1>
          <a:srgbClr val="EBF0F8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F3F6FB"/>
        </a:accent5>
        <a:accent6>
          <a:srgbClr val="0099CB"/>
        </a:accent6>
        <a:hlink>
          <a:srgbClr val="00A9E0"/>
        </a:hlink>
        <a:folHlink>
          <a:srgbClr val="3975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APiperBlueTitle 2">
        <a:dk1>
          <a:srgbClr val="454545"/>
        </a:dk1>
        <a:lt1>
          <a:srgbClr val="FFFFFF"/>
        </a:lt1>
        <a:dk2>
          <a:srgbClr val="0073CF"/>
        </a:dk2>
        <a:lt2>
          <a:srgbClr val="BFBFBF"/>
        </a:lt2>
        <a:accent1>
          <a:srgbClr val="EBF0F8"/>
        </a:accent1>
        <a:accent2>
          <a:srgbClr val="00A9E0"/>
        </a:accent2>
        <a:accent3>
          <a:srgbClr val="FFFFFF"/>
        </a:accent3>
        <a:accent4>
          <a:srgbClr val="3A3A3A"/>
        </a:accent4>
        <a:accent5>
          <a:srgbClr val="F3F6FB"/>
        </a:accent5>
        <a:accent6>
          <a:srgbClr val="0099CB"/>
        </a:accent6>
        <a:hlink>
          <a:srgbClr val="00A9E0"/>
        </a:hlink>
        <a:folHlink>
          <a:srgbClr val="3975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LAPiperGreenCover">
  <a:themeElements>
    <a:clrScheme name="">
      <a:dk1>
        <a:srgbClr val="000000"/>
      </a:dk1>
      <a:lt1>
        <a:srgbClr val="FFFFFF"/>
      </a:lt1>
      <a:dk2>
        <a:srgbClr val="0066CB"/>
      </a:dk2>
      <a:lt2>
        <a:srgbClr val="BFBFBF"/>
      </a:lt2>
      <a:accent1>
        <a:srgbClr val="FECB01"/>
      </a:accent1>
      <a:accent2>
        <a:srgbClr val="F9AF01"/>
      </a:accent2>
      <a:accent3>
        <a:srgbClr val="FFFFFF"/>
      </a:accent3>
      <a:accent4>
        <a:srgbClr val="000000"/>
      </a:accent4>
      <a:accent5>
        <a:srgbClr val="FEE2AA"/>
      </a:accent5>
      <a:accent6>
        <a:srgbClr val="E29E01"/>
      </a:accent6>
      <a:hlink>
        <a:srgbClr val="FCA60C"/>
      </a:hlink>
      <a:folHlink>
        <a:srgbClr val="DA8200"/>
      </a:folHlink>
    </a:clrScheme>
    <a:fontScheme name="DLAPiperGreenCover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LAPiperGreenCover 1">
        <a:dk1>
          <a:srgbClr val="000000"/>
        </a:dk1>
        <a:lt1>
          <a:srgbClr val="FFFFFF"/>
        </a:lt1>
        <a:dk2>
          <a:srgbClr val="3F9C35"/>
        </a:dk2>
        <a:lt2>
          <a:srgbClr val="BFBFBF"/>
        </a:lt2>
        <a:accent1>
          <a:srgbClr val="BED602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ACC200"/>
        </a:accent6>
        <a:hlink>
          <a:srgbClr val="3BA434"/>
        </a:hlink>
        <a:folHlink>
          <a:srgbClr val="2597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APiperGreenCover 2">
        <a:dk1>
          <a:srgbClr val="454545"/>
        </a:dk1>
        <a:lt1>
          <a:srgbClr val="FFFFFF"/>
        </a:lt1>
        <a:dk2>
          <a:srgbClr val="0073CF"/>
        </a:dk2>
        <a:lt2>
          <a:srgbClr val="BFBFBF"/>
        </a:lt2>
        <a:accent1>
          <a:srgbClr val="EBF0F8"/>
        </a:accent1>
        <a:accent2>
          <a:srgbClr val="00A9E0"/>
        </a:accent2>
        <a:accent3>
          <a:srgbClr val="FFFFFF"/>
        </a:accent3>
        <a:accent4>
          <a:srgbClr val="3A3A3A"/>
        </a:accent4>
        <a:accent5>
          <a:srgbClr val="F3F6FB"/>
        </a:accent5>
        <a:accent6>
          <a:srgbClr val="0099CB"/>
        </a:accent6>
        <a:hlink>
          <a:srgbClr val="00A9E0"/>
        </a:hlink>
        <a:folHlink>
          <a:srgbClr val="3975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LAPiperOrangeCover">
  <a:themeElements>
    <a:clrScheme name="">
      <a:dk1>
        <a:srgbClr val="000000"/>
      </a:dk1>
      <a:lt1>
        <a:srgbClr val="FFFFFF"/>
      </a:lt1>
      <a:dk2>
        <a:srgbClr val="0066CB"/>
      </a:dk2>
      <a:lt2>
        <a:srgbClr val="BFBFBF"/>
      </a:lt2>
      <a:accent1>
        <a:srgbClr val="FECB01"/>
      </a:accent1>
      <a:accent2>
        <a:srgbClr val="F9AF01"/>
      </a:accent2>
      <a:accent3>
        <a:srgbClr val="FFFFFF"/>
      </a:accent3>
      <a:accent4>
        <a:srgbClr val="000000"/>
      </a:accent4>
      <a:accent5>
        <a:srgbClr val="FEE2AA"/>
      </a:accent5>
      <a:accent6>
        <a:srgbClr val="E29E01"/>
      </a:accent6>
      <a:hlink>
        <a:srgbClr val="FCA60C"/>
      </a:hlink>
      <a:folHlink>
        <a:srgbClr val="DA8200"/>
      </a:folHlink>
    </a:clrScheme>
    <a:fontScheme name="DLAPiperOrangeCover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LAPiperOrangeCover 1">
        <a:dk1>
          <a:srgbClr val="000000"/>
        </a:dk1>
        <a:lt1>
          <a:srgbClr val="FFFFFF"/>
        </a:lt1>
        <a:dk2>
          <a:srgbClr val="E98300"/>
        </a:dk2>
        <a:lt2>
          <a:srgbClr val="BFBFBF"/>
        </a:lt2>
        <a:accent1>
          <a:srgbClr val="FECB01"/>
        </a:accent1>
        <a:accent2>
          <a:srgbClr val="FFB612"/>
        </a:accent2>
        <a:accent3>
          <a:srgbClr val="FFFFFF"/>
        </a:accent3>
        <a:accent4>
          <a:srgbClr val="000000"/>
        </a:accent4>
        <a:accent5>
          <a:srgbClr val="FEE2AA"/>
        </a:accent5>
        <a:accent6>
          <a:srgbClr val="E7A50F"/>
        </a:accent6>
        <a:hlink>
          <a:srgbClr val="FCA60C"/>
        </a:hlink>
        <a:folHlink>
          <a:srgbClr val="DA8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APiperOrangeCover 2">
        <a:dk1>
          <a:srgbClr val="454545"/>
        </a:dk1>
        <a:lt1>
          <a:srgbClr val="FFFFFF"/>
        </a:lt1>
        <a:dk2>
          <a:srgbClr val="0073CF"/>
        </a:dk2>
        <a:lt2>
          <a:srgbClr val="BFBFBF"/>
        </a:lt2>
        <a:accent1>
          <a:srgbClr val="EBF0F8"/>
        </a:accent1>
        <a:accent2>
          <a:srgbClr val="00A9E0"/>
        </a:accent2>
        <a:accent3>
          <a:srgbClr val="FFFFFF"/>
        </a:accent3>
        <a:accent4>
          <a:srgbClr val="3A3A3A"/>
        </a:accent4>
        <a:accent5>
          <a:srgbClr val="F3F6FB"/>
        </a:accent5>
        <a:accent6>
          <a:srgbClr val="0099CB"/>
        </a:accent6>
        <a:hlink>
          <a:srgbClr val="00A9E0"/>
        </a:hlink>
        <a:folHlink>
          <a:srgbClr val="3975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LAPiperPurpleCover">
  <a:themeElements>
    <a:clrScheme name="">
      <a:dk1>
        <a:srgbClr val="000000"/>
      </a:dk1>
      <a:lt1>
        <a:srgbClr val="FFFFFF"/>
      </a:lt1>
      <a:dk2>
        <a:srgbClr val="0066CB"/>
      </a:dk2>
      <a:lt2>
        <a:srgbClr val="BFBFBF"/>
      </a:lt2>
      <a:accent1>
        <a:srgbClr val="FECB01"/>
      </a:accent1>
      <a:accent2>
        <a:srgbClr val="F9AF01"/>
      </a:accent2>
      <a:accent3>
        <a:srgbClr val="FFFFFF"/>
      </a:accent3>
      <a:accent4>
        <a:srgbClr val="000000"/>
      </a:accent4>
      <a:accent5>
        <a:srgbClr val="FEE2AA"/>
      </a:accent5>
      <a:accent6>
        <a:srgbClr val="E29E01"/>
      </a:accent6>
      <a:hlink>
        <a:srgbClr val="FCA60C"/>
      </a:hlink>
      <a:folHlink>
        <a:srgbClr val="DA8200"/>
      </a:folHlink>
    </a:clrScheme>
    <a:fontScheme name="DLAPiperPurpleCover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LAPiperPurpleCover 1">
        <a:dk1>
          <a:srgbClr val="000000"/>
        </a:dk1>
        <a:lt1>
          <a:srgbClr val="FFFFFF"/>
        </a:lt1>
        <a:dk2>
          <a:srgbClr val="631D76"/>
        </a:dk2>
        <a:lt2>
          <a:srgbClr val="BFBFBF"/>
        </a:lt2>
        <a:accent1>
          <a:srgbClr val="EBF0F8"/>
        </a:accent1>
        <a:accent2>
          <a:srgbClr val="BF2296"/>
        </a:accent2>
        <a:accent3>
          <a:srgbClr val="FFFFFF"/>
        </a:accent3>
        <a:accent4>
          <a:srgbClr val="000000"/>
        </a:accent4>
        <a:accent5>
          <a:srgbClr val="F3F6FB"/>
        </a:accent5>
        <a:accent6>
          <a:srgbClr val="AD1E87"/>
        </a:accent6>
        <a:hlink>
          <a:srgbClr val="84257E"/>
        </a:hlink>
        <a:folHlink>
          <a:srgbClr val="582A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APiperPurpleCover 2">
        <a:dk1>
          <a:srgbClr val="454545"/>
        </a:dk1>
        <a:lt1>
          <a:srgbClr val="FFFFFF"/>
        </a:lt1>
        <a:dk2>
          <a:srgbClr val="0073CF"/>
        </a:dk2>
        <a:lt2>
          <a:srgbClr val="BFBFBF"/>
        </a:lt2>
        <a:accent1>
          <a:srgbClr val="EBF0F8"/>
        </a:accent1>
        <a:accent2>
          <a:srgbClr val="00A9E0"/>
        </a:accent2>
        <a:accent3>
          <a:srgbClr val="FFFFFF"/>
        </a:accent3>
        <a:accent4>
          <a:srgbClr val="3A3A3A"/>
        </a:accent4>
        <a:accent5>
          <a:srgbClr val="F3F6FB"/>
        </a:accent5>
        <a:accent6>
          <a:srgbClr val="0099CB"/>
        </a:accent6>
        <a:hlink>
          <a:srgbClr val="00A9E0"/>
        </a:hlink>
        <a:folHlink>
          <a:srgbClr val="3975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LAPiperBlueCover 1">
    <a:dk1>
      <a:srgbClr val="000000"/>
    </a:dk1>
    <a:lt1>
      <a:srgbClr val="FFFFFF"/>
    </a:lt1>
    <a:dk2>
      <a:srgbClr val="0073CF"/>
    </a:dk2>
    <a:lt2>
      <a:srgbClr val="BFBFBF"/>
    </a:lt2>
    <a:accent1>
      <a:srgbClr val="EBF0F8"/>
    </a:accent1>
    <a:accent2>
      <a:srgbClr val="00A9E0"/>
    </a:accent2>
    <a:accent3>
      <a:srgbClr val="FFFFFF"/>
    </a:accent3>
    <a:accent4>
      <a:srgbClr val="000000"/>
    </a:accent4>
    <a:accent5>
      <a:srgbClr val="F3F6FB"/>
    </a:accent5>
    <a:accent6>
      <a:srgbClr val="0099CB"/>
    </a:accent6>
    <a:hlink>
      <a:srgbClr val="00A9E0"/>
    </a:hlink>
    <a:folHlink>
      <a:srgbClr val="3975BA"/>
    </a:folHlink>
  </a:clrScheme>
</a:themeOverride>
</file>

<file path=ppt/theme/themeOverride2.xml><?xml version="1.0" encoding="utf-8"?>
<a:themeOverride xmlns:a="http://schemas.openxmlformats.org/drawingml/2006/main">
  <a:clrScheme name="DLAPiperGreenCover 1">
    <a:dk1>
      <a:srgbClr val="000000"/>
    </a:dk1>
    <a:lt1>
      <a:srgbClr val="FFFFFF"/>
    </a:lt1>
    <a:dk2>
      <a:srgbClr val="3F9C35"/>
    </a:dk2>
    <a:lt2>
      <a:srgbClr val="BFBFBF"/>
    </a:lt2>
    <a:accent1>
      <a:srgbClr val="BED602"/>
    </a:accent1>
    <a:accent2>
      <a:srgbClr val="BED600"/>
    </a:accent2>
    <a:accent3>
      <a:srgbClr val="FFFFFF"/>
    </a:accent3>
    <a:accent4>
      <a:srgbClr val="000000"/>
    </a:accent4>
    <a:accent5>
      <a:srgbClr val="DBE8AA"/>
    </a:accent5>
    <a:accent6>
      <a:srgbClr val="ACC200"/>
    </a:accent6>
    <a:hlink>
      <a:srgbClr val="3BA434"/>
    </a:hlink>
    <a:folHlink>
      <a:srgbClr val="259725"/>
    </a:folHlink>
  </a:clrScheme>
</a:themeOverride>
</file>

<file path=ppt/theme/themeOverride3.xml><?xml version="1.0" encoding="utf-8"?>
<a:themeOverride xmlns:a="http://schemas.openxmlformats.org/drawingml/2006/main">
  <a:clrScheme name="DLAPiperOrangeCover 1">
    <a:dk1>
      <a:srgbClr val="000000"/>
    </a:dk1>
    <a:lt1>
      <a:srgbClr val="FFFFFF"/>
    </a:lt1>
    <a:dk2>
      <a:srgbClr val="E98300"/>
    </a:dk2>
    <a:lt2>
      <a:srgbClr val="BFBFBF"/>
    </a:lt2>
    <a:accent1>
      <a:srgbClr val="FECB01"/>
    </a:accent1>
    <a:accent2>
      <a:srgbClr val="FFB612"/>
    </a:accent2>
    <a:accent3>
      <a:srgbClr val="FFFFFF"/>
    </a:accent3>
    <a:accent4>
      <a:srgbClr val="000000"/>
    </a:accent4>
    <a:accent5>
      <a:srgbClr val="FEE2AA"/>
    </a:accent5>
    <a:accent6>
      <a:srgbClr val="E7A50F"/>
    </a:accent6>
    <a:hlink>
      <a:srgbClr val="FCA60C"/>
    </a:hlink>
    <a:folHlink>
      <a:srgbClr val="DA8200"/>
    </a:folHlink>
  </a:clrScheme>
</a:themeOverride>
</file>

<file path=ppt/theme/themeOverride4.xml><?xml version="1.0" encoding="utf-8"?>
<a:themeOverride xmlns:a="http://schemas.openxmlformats.org/drawingml/2006/main">
  <a:clrScheme name="DLAPiperPurpleCover 1">
    <a:dk1>
      <a:srgbClr val="000000"/>
    </a:dk1>
    <a:lt1>
      <a:srgbClr val="FFFFFF"/>
    </a:lt1>
    <a:dk2>
      <a:srgbClr val="631D76"/>
    </a:dk2>
    <a:lt2>
      <a:srgbClr val="BFBFBF"/>
    </a:lt2>
    <a:accent1>
      <a:srgbClr val="EBF0F8"/>
    </a:accent1>
    <a:accent2>
      <a:srgbClr val="BF2296"/>
    </a:accent2>
    <a:accent3>
      <a:srgbClr val="FFFFFF"/>
    </a:accent3>
    <a:accent4>
      <a:srgbClr val="000000"/>
    </a:accent4>
    <a:accent5>
      <a:srgbClr val="F3F6FB"/>
    </a:accent5>
    <a:accent6>
      <a:srgbClr val="AD1E87"/>
    </a:accent6>
    <a:hlink>
      <a:srgbClr val="84257E"/>
    </a:hlink>
    <a:folHlink>
      <a:srgbClr val="582A7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Words>1371</Words>
  <Application>Microsoft Office PowerPoint</Application>
  <PresentationFormat>On-screen Show (4:3)</PresentationFormat>
  <Paragraphs>248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Blank</vt:lpstr>
      <vt:lpstr>DLAPiperBlueTitle</vt:lpstr>
      <vt:lpstr>DLAPiperGreenCover</vt:lpstr>
      <vt:lpstr>DLAPiperOrangeCover</vt:lpstr>
      <vt:lpstr>DLAPiperPurpleCover</vt:lpstr>
      <vt:lpstr>Az új Polgári Törvénykönyv   </vt:lpstr>
      <vt:lpstr>Áttekintés</vt:lpstr>
      <vt:lpstr>Előzmények</vt:lpstr>
      <vt:lpstr> A Kódex szerkesztési felfogása és szabályozási koncepciója  </vt:lpstr>
      <vt:lpstr>Az Új Ptk. belső szerkezete</vt:lpstr>
      <vt:lpstr>Hatálybalépés és implementációs jogalkotás</vt:lpstr>
      <vt:lpstr>Társasági jog </vt:lpstr>
      <vt:lpstr>Áttekintés</vt:lpstr>
      <vt:lpstr>1. "Gt. a Ptk.-ban": struktúra, általános jelleg</vt:lpstr>
      <vt:lpstr>2. Általános szabályok</vt:lpstr>
      <vt:lpstr>2.1  A Ptk. szabályaitól való eltérés lehetősége</vt:lpstr>
      <vt:lpstr>2.2 Hatáskörök és határozathozatali szabályok</vt:lpstr>
      <vt:lpstr>2.2  Vezető tisztségviselők felelőssége</vt:lpstr>
      <vt:lpstr>2.4 Felügyelőbizottság</vt:lpstr>
      <vt:lpstr>3. A kft. szabályok főbb változásai</vt:lpstr>
      <vt:lpstr>3.1 Pénzbeli befizetés, minimális törzstőke </vt:lpstr>
      <vt:lpstr>3.2 Új intézmény: ügyvezetői tiltakozás </vt:lpstr>
      <vt:lpstr>4. Az rt. szabályok főbb változásai</vt:lpstr>
      <vt:lpstr>4.1 Financial assistance           (pénzügyi segítségnyújtás részvényszerzéshez)</vt:lpstr>
      <vt:lpstr>4.2 Szavazatelsőbbségi részvények, egyéb részvények</vt:lpstr>
      <vt:lpstr>5. Hatálybalépés</vt:lpstr>
      <vt:lpstr>Kötelmi jog</vt:lpstr>
      <vt:lpstr>Szerződésszegés</vt:lpstr>
      <vt:lpstr>Szerződésszegés</vt:lpstr>
      <vt:lpstr>Szerződésszegés</vt:lpstr>
      <vt:lpstr>Szerződésszegés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