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91" r:id="rId5"/>
    <p:sldId id="292" r:id="rId6"/>
    <p:sldId id="289" r:id="rId7"/>
    <p:sldId id="287" r:id="rId8"/>
    <p:sldId id="293" r:id="rId9"/>
    <p:sldId id="258" r:id="rId10"/>
    <p:sldId id="296" r:id="rId11"/>
    <p:sldId id="295" r:id="rId12"/>
    <p:sldId id="294" r:id="rId13"/>
    <p:sldId id="297" r:id="rId14"/>
    <p:sldId id="300" r:id="rId15"/>
    <p:sldId id="301" r:id="rId16"/>
    <p:sldId id="302" r:id="rId17"/>
    <p:sldId id="306" r:id="rId18"/>
    <p:sldId id="268" r:id="rId19"/>
    <p:sldId id="269" r:id="rId20"/>
    <p:sldId id="270" r:id="rId21"/>
    <p:sldId id="271" r:id="rId22"/>
    <p:sldId id="303" r:id="rId23"/>
    <p:sldId id="273" r:id="rId24"/>
    <p:sldId id="304" r:id="rId25"/>
    <p:sldId id="274" r:id="rId26"/>
    <p:sldId id="276" r:id="rId27"/>
    <p:sldId id="277" r:id="rId28"/>
    <p:sldId id="307" r:id="rId29"/>
    <p:sldId id="308" r:id="rId30"/>
    <p:sldId id="309" r:id="rId31"/>
    <p:sldId id="310" r:id="rId32"/>
    <p:sldId id="263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D250-FEEA-437A-8BE9-3B2407BE5916}" type="datetimeFigureOut">
              <a:rPr lang="hu-HU" smtClean="0"/>
              <a:pPr/>
              <a:t>2015.06.07.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E81E-14D9-4E3C-A1EE-A6C916D5C36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iktoria.csiza@megerie.hu" TargetMode="External"/><Relationship Id="rId2" Type="http://schemas.openxmlformats.org/officeDocument/2006/relationships/hyperlink" Target="mailto:iroda@megerie.h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sizaviki.acsizaviki-VAIO\Desktop\outcome-simulations-csak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7898270" cy="623292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 rot="2450391">
            <a:off x="235190" y="2449549"/>
            <a:ext cx="414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Csiza</a:t>
            </a:r>
            <a:r>
              <a:rPr lang="hu-H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Viktória</a:t>
            </a:r>
            <a:endParaRPr lang="hu-H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1" name="Picture 7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7092280" cy="186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20539137">
            <a:off x="267087" y="1872091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ALAPFOGALMAK</a:t>
            </a:r>
            <a:endParaRPr lang="hu-HU" sz="9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692696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PÉNZÁRAMLÁSOK…</a:t>
            </a:r>
          </a:p>
          <a:p>
            <a:endParaRPr lang="hu-H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sz="2800" i="1" dirty="0" smtClean="0"/>
              <a:t>… MINDEN gazdasági döntés megadható független pénzáramlások sorozataként…</a:t>
            </a:r>
          </a:p>
          <a:p>
            <a:pPr lvl="1"/>
            <a:endParaRPr lang="hu-HU" sz="2800" i="1" dirty="0" smtClean="0"/>
          </a:p>
          <a:p>
            <a:pPr lvl="1"/>
            <a:r>
              <a:rPr lang="hu-HU" sz="2800" i="1" dirty="0" smtClean="0"/>
              <a:t>… várható értékek (dinamikus)…</a:t>
            </a:r>
          </a:p>
          <a:p>
            <a:pPr lvl="1"/>
            <a:endParaRPr lang="hu-HU" sz="2800" i="1" dirty="0" smtClean="0"/>
          </a:p>
          <a:p>
            <a:pPr lvl="1"/>
            <a:r>
              <a:rPr lang="hu-HU" sz="2800" i="1" dirty="0" smtClean="0"/>
              <a:t>…tulajdonosi szemlélet…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692696"/>
            <a:ext cx="80283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KOCKÁZAT…</a:t>
            </a:r>
          </a:p>
          <a:p>
            <a:endParaRPr lang="hu-H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sz="2800" i="1" dirty="0" smtClean="0"/>
              <a:t>… annak lehetősége, hogy a jövőbeli tényleges pénzösszegek eltérhetnek a várhatótól…</a:t>
            </a:r>
          </a:p>
          <a:p>
            <a:pPr lvl="1"/>
            <a:endParaRPr lang="hu-HU" sz="2800" i="1" dirty="0" smtClean="0"/>
          </a:p>
          <a:p>
            <a:pPr lvl="1"/>
            <a:r>
              <a:rPr lang="hu-HU" sz="2800" i="1" dirty="0" smtClean="0"/>
              <a:t>… szimmetrikus fogalom…</a:t>
            </a:r>
          </a:p>
          <a:p>
            <a:pPr lvl="1"/>
            <a:endParaRPr lang="hu-HU" sz="2800" i="1" dirty="0" smtClean="0"/>
          </a:p>
          <a:p>
            <a:pPr lvl="1"/>
            <a:r>
              <a:rPr lang="hu-HU" sz="2800" i="1" dirty="0" smtClean="0"/>
              <a:t>… az emberek általában kockázatkerülők…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20539137">
            <a:off x="1778333" y="2207134"/>
            <a:ext cx="6423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</a:t>
            </a:r>
            <a:endParaRPr lang="hu-HU" sz="9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/>
          <p:cNvSpPr/>
          <p:nvPr/>
        </p:nvSpPr>
        <p:spPr>
          <a:xfrm>
            <a:off x="251520" y="1196752"/>
            <a:ext cx="8640960" cy="547260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899592" y="587727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403648" y="522920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835696" y="458112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8" idx="1"/>
            <a:endCxn id="8" idx="5"/>
          </p:cNvCxnSpPr>
          <p:nvPr/>
        </p:nvCxnSpPr>
        <p:spPr>
          <a:xfrm>
            <a:off x="2411760" y="3933056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987824" y="321297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491880" y="256490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1403648" y="602128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GAZDASÁGI MODELL ÉPÍTÉS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267744" y="191683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SZIMULÁCIÓ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267744" y="263691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KIMENETEK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339752" y="335699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PÉNZNYELŐK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267744" y="40050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MEGTÉRÜLÉS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339752" y="465313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DINAMIZÁLÁS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339752" y="53012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PÉNZÁRAMLÁSOK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2195736" y="62068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ILLESZTHETŐSÉG</a:t>
            </a:r>
            <a:endParaRPr lang="hu-H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zövegdoboz 34"/>
          <p:cNvSpPr txBox="1"/>
          <p:nvPr/>
        </p:nvSpPr>
        <p:spPr>
          <a:xfrm rot="3113110">
            <a:off x="4866604" y="370640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finanszírozási terv</a:t>
            </a:r>
            <a:endParaRPr lang="hu-H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zövegdoboz 35"/>
          <p:cNvSpPr txBox="1"/>
          <p:nvPr/>
        </p:nvSpPr>
        <p:spPr>
          <a:xfrm rot="18488358">
            <a:off x="-317270" y="3633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likviditási terv</a:t>
            </a:r>
            <a:endParaRPr lang="hu-H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 rot="21130783">
            <a:off x="544448" y="2634037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MÓDSZERTAN…</a:t>
            </a:r>
            <a:endParaRPr lang="hu-HU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 rot="382890">
            <a:off x="2368904" y="5348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DCF</a:t>
            </a:r>
            <a:endParaRPr lang="hu-HU" sz="3200" b="1" dirty="0"/>
          </a:p>
        </p:txBody>
      </p:sp>
      <p:sp>
        <p:nvSpPr>
          <p:cNvPr id="12" name="Szövegdoboz 11"/>
          <p:cNvSpPr txBox="1"/>
          <p:nvPr/>
        </p:nvSpPr>
        <p:spPr>
          <a:xfrm rot="167784">
            <a:off x="3721525" y="55432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NPV</a:t>
            </a:r>
            <a:endParaRPr lang="hu-HU" sz="3200" b="1" dirty="0"/>
          </a:p>
        </p:txBody>
      </p:sp>
      <p:sp>
        <p:nvSpPr>
          <p:cNvPr id="13" name="Szövegdoboz 12"/>
          <p:cNvSpPr txBox="1"/>
          <p:nvPr/>
        </p:nvSpPr>
        <p:spPr>
          <a:xfrm rot="20647743">
            <a:off x="7727717" y="514972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IRR</a:t>
            </a:r>
            <a:endParaRPr lang="hu-HU" sz="3200" b="1" dirty="0"/>
          </a:p>
        </p:txBody>
      </p:sp>
      <p:sp>
        <p:nvSpPr>
          <p:cNvPr id="14" name="Szövegdoboz 13"/>
          <p:cNvSpPr txBox="1"/>
          <p:nvPr/>
        </p:nvSpPr>
        <p:spPr>
          <a:xfrm rot="21198816">
            <a:off x="2699792" y="9807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strukturált Monte-Carlo szimuláció</a:t>
            </a:r>
            <a:endParaRPr lang="hu-HU" sz="3200" b="1" dirty="0"/>
          </a:p>
        </p:txBody>
      </p:sp>
      <p:sp>
        <p:nvSpPr>
          <p:cNvPr id="15" name="Szövegdoboz 14"/>
          <p:cNvSpPr txBox="1"/>
          <p:nvPr/>
        </p:nvSpPr>
        <p:spPr>
          <a:xfrm rot="21147973">
            <a:off x="6908375" y="416895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CAPM</a:t>
            </a:r>
            <a:endParaRPr lang="hu-HU" sz="3200" b="1" dirty="0"/>
          </a:p>
        </p:txBody>
      </p:sp>
      <p:sp>
        <p:nvSpPr>
          <p:cNvPr id="16" name="Szövegdoboz 15"/>
          <p:cNvSpPr txBox="1"/>
          <p:nvPr/>
        </p:nvSpPr>
        <p:spPr>
          <a:xfrm rot="362585">
            <a:off x="5676300" y="175225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tőkeköltség</a:t>
            </a:r>
            <a:endParaRPr lang="hu-HU" sz="3200" b="1" dirty="0"/>
          </a:p>
        </p:txBody>
      </p:sp>
      <p:sp>
        <p:nvSpPr>
          <p:cNvPr id="17" name="Szövegdoboz 16"/>
          <p:cNvSpPr txBox="1"/>
          <p:nvPr/>
        </p:nvSpPr>
        <p:spPr>
          <a:xfrm rot="748689">
            <a:off x="30007" y="98918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iparági béták</a:t>
            </a:r>
            <a:endParaRPr lang="hu-HU" sz="3200" b="1" dirty="0"/>
          </a:p>
        </p:txBody>
      </p:sp>
      <p:sp>
        <p:nvSpPr>
          <p:cNvPr id="18" name="Szövegdoboz 17"/>
          <p:cNvSpPr txBox="1"/>
          <p:nvPr/>
        </p:nvSpPr>
        <p:spPr>
          <a:xfrm rot="21354919">
            <a:off x="4716016" y="5877272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érzékenységvizsgálat</a:t>
            </a:r>
            <a:endParaRPr lang="hu-HU" sz="32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115616" y="48691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reálopciós elemzés</a:t>
            </a:r>
            <a:endParaRPr lang="hu-HU" sz="3200" b="1" dirty="0"/>
          </a:p>
        </p:txBody>
      </p:sp>
      <p:sp>
        <p:nvSpPr>
          <p:cNvPr id="20" name="Szövegdoboz 19"/>
          <p:cNvSpPr txBox="1"/>
          <p:nvPr/>
        </p:nvSpPr>
        <p:spPr>
          <a:xfrm rot="689917">
            <a:off x="4818128" y="499918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fedezeti pont </a:t>
            </a:r>
            <a:endParaRPr lang="hu-HU" sz="32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1497" y="2143722"/>
            <a:ext cx="52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diszkontált megtérülési idő</a:t>
            </a:r>
            <a:endParaRPr lang="hu-HU" sz="32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779912" y="3326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projektbéták</a:t>
            </a:r>
            <a:endParaRPr lang="hu-HU" sz="3200" b="1" dirty="0"/>
          </a:p>
        </p:txBody>
      </p:sp>
      <p:sp>
        <p:nvSpPr>
          <p:cNvPr id="23" name="Szövegdoboz 22"/>
          <p:cNvSpPr txBox="1"/>
          <p:nvPr/>
        </p:nvSpPr>
        <p:spPr>
          <a:xfrm rot="858297">
            <a:off x="636428" y="566650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korrelációbecslés</a:t>
            </a:r>
            <a:endParaRPr lang="hu-HU" sz="32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059832" y="4221088"/>
            <a:ext cx="347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szcenárió-analízis </a:t>
            </a:r>
            <a:endParaRPr lang="hu-HU" sz="3200" b="1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 rot="20860734">
            <a:off x="1115616" y="256490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ÜGYFELEINK</a:t>
            </a:r>
            <a:endParaRPr lang="hu-HU" sz="9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4" name="Picture 2" descr="C:\Users\acsizaviki.acsizaviki-VAIO\Desktop\1470066_827104200714563_8936669460487569271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71405" cy="4437112"/>
          </a:xfrm>
          <a:prstGeom prst="rect">
            <a:avLst/>
          </a:prstGeom>
          <a:noFill/>
        </p:spPr>
      </p:pic>
      <p:pic>
        <p:nvPicPr>
          <p:cNvPr id="3076" name="Picture 4" descr="C:\Users\acsizaviki.acsizaviki-VAIO\Desktop\Smiling-business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6655668" cy="4437112"/>
          </a:xfrm>
          <a:prstGeom prst="rect">
            <a:avLst/>
          </a:prstGeom>
          <a:noFill/>
        </p:spPr>
      </p:pic>
      <p:pic>
        <p:nvPicPr>
          <p:cNvPr id="3075" name="Picture 3" descr="C:\Users\acsizaviki.acsizaviki-VAIO\Desktop\maledrwithpati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3465"/>
            <a:ext cx="4283968" cy="2854535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5148064" y="4509120"/>
            <a:ext cx="33687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hu-HU" sz="4400" dirty="0" smtClean="0"/>
              <a:t>  KEZDŐK</a:t>
            </a:r>
          </a:p>
          <a:p>
            <a:pPr marL="400050" indent="-400050">
              <a:buAutoNum type="romanUcPeriod"/>
            </a:pPr>
            <a:r>
              <a:rPr lang="hu-HU" sz="4400" dirty="0" smtClean="0"/>
              <a:t>  MŰKÖDŐK</a:t>
            </a:r>
          </a:p>
          <a:p>
            <a:pPr marL="400050" indent="-400050">
              <a:buAutoNum type="romanUcPeriod"/>
            </a:pPr>
            <a:r>
              <a:rPr lang="hu-HU" sz="4400" dirty="0" smtClean="0"/>
              <a:t> IDŐSEK</a:t>
            </a:r>
            <a:endParaRPr lang="hu-HU" sz="4400" dirty="0"/>
          </a:p>
        </p:txBody>
      </p:sp>
      <p:sp>
        <p:nvSpPr>
          <p:cNvPr id="14" name="Szövegdoboz 13"/>
          <p:cNvSpPr txBox="1"/>
          <p:nvPr/>
        </p:nvSpPr>
        <p:spPr>
          <a:xfrm rot="20808410">
            <a:off x="2518644" y="328528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 rot="21307536">
            <a:off x="5029294" y="30477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 rot="420765">
            <a:off x="2014588" y="587757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19984834">
            <a:off x="-53059" y="2525488"/>
            <a:ext cx="946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ESETTANULMÁNYOK…</a:t>
            </a:r>
            <a:endParaRPr lang="hu-HU" sz="8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sizaviki.acsizaviki-VAIO\Desktop\1470066_827104200714563_8936669460487569271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1323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04664"/>
            <a:ext cx="91450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Vendéglátóipari</a:t>
            </a:r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egység létrehozása: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megéri-e pizzériát nyitni Budapesten?	</a:t>
            </a:r>
          </a:p>
          <a:p>
            <a:pPr>
              <a:buFontTx/>
              <a:buChar char="-"/>
            </a:pPr>
            <a:r>
              <a:rPr lang="hu-HU" sz="2800" b="1" dirty="0" smtClean="0"/>
              <a:t> venni vagy bérelni?</a:t>
            </a:r>
          </a:p>
          <a:p>
            <a:pPr>
              <a:buFontTx/>
              <a:buChar char="-"/>
            </a:pPr>
            <a:r>
              <a:rPr lang="hu-HU" sz="2800" b="1" dirty="0" smtClean="0"/>
              <a:t> saját forrásból vagy hitelből?</a:t>
            </a:r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saját forrásból, bérelt üzlethelyiségben</a:t>
            </a:r>
          </a:p>
          <a:p>
            <a:pPr>
              <a:buFontTx/>
              <a:buChar char="-"/>
            </a:pPr>
            <a:r>
              <a:rPr lang="hu-HU" sz="2800" dirty="0" smtClean="0"/>
              <a:t> kockázati térkép a pizza eladási árára és mennyiségére</a:t>
            </a:r>
          </a:p>
          <a:p>
            <a:pPr>
              <a:buFontTx/>
              <a:buChar char="-"/>
            </a:pPr>
            <a:r>
              <a:rPr lang="hu-HU" sz="2800" dirty="0" smtClean="0"/>
              <a:t> legjobb és legrosszabb forgatókönyv bekövetkezése esetén    cselekvési alternatívák kidolgozása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87%-os valószínűséggel meg fog térülni!</a:t>
            </a:r>
          </a:p>
          <a:p>
            <a:pPr>
              <a:buFontTx/>
              <a:buChar char="-"/>
            </a:pPr>
            <a:r>
              <a:rPr lang="hu-HU" sz="2800" b="1" dirty="0" smtClean="0"/>
              <a:t> 10 év alatt 900%-ot hoz!</a:t>
            </a:r>
            <a:endParaRPr lang="hu-HU" sz="2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11752" y="59492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 HUF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 descr="378685_481529145205800_7215810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124744"/>
            <a:ext cx="1511154" cy="1664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sizaviki.acsizaviki-VAIO\Desktop\1470066_827104200714563_8936669460487569271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1323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404664"/>
            <a:ext cx="914501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Autóbérlési üzletág kialakítása: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gépjárművekkel foglalkozó cégek – új konzorcium	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meg fog-e térülni?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több lehetséges működési méret és növekedési ütem vizsgálata!</a:t>
            </a:r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elvárt megtérülés rendben</a:t>
            </a:r>
          </a:p>
          <a:p>
            <a:pPr>
              <a:buFontTx/>
              <a:buChar char="-"/>
            </a:pPr>
            <a:r>
              <a:rPr lang="hu-HU" sz="2800" dirty="0" smtClean="0"/>
              <a:t> a későbbi működés gazdaságos</a:t>
            </a:r>
          </a:p>
          <a:p>
            <a:pPr>
              <a:buFontTx/>
              <a:buChar char="-"/>
            </a:pPr>
            <a:r>
              <a:rPr lang="hu-HU" sz="2800" dirty="0" smtClean="0"/>
              <a:t> DE! van egy olyan forrásigény, ami nem finanszírozható! (likviditási terv) 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bedőlt volna – 380 milliós veszteség</a:t>
            </a:r>
          </a:p>
          <a:p>
            <a:pPr>
              <a:buFontTx/>
              <a:buChar char="-"/>
            </a:pPr>
            <a:r>
              <a:rPr lang="hu-HU" sz="2800" b="1" dirty="0" smtClean="0"/>
              <a:t> nem valósították meg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660232" y="60212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M HUF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 descr="167012_1600756575850_75185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5826" y="188640"/>
            <a:ext cx="1568174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1560" y="148478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„Út az üzleti ötlettől </a:t>
            </a:r>
          </a:p>
          <a:p>
            <a:r>
              <a:rPr lang="hu-HU" sz="7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megvalósulásig…”</a:t>
            </a:r>
            <a:endParaRPr lang="hu-HU" sz="7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sizaviki.acsizaviki-VAIO\Desktop\Smiling-busine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1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404664"/>
            <a:ext cx="91450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Feldolgozóipari gyáregység energetikai korszerűsítése: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megújuló energiát használó hő- és áramforrások; </a:t>
            </a:r>
            <a:br>
              <a:rPr lang="hu-HU" sz="2800" dirty="0" smtClean="0"/>
            </a:br>
            <a:r>
              <a:rPr lang="hu-HU" sz="2800" dirty="0" smtClean="0"/>
              <a:t>szigetelés; energiatakarékos eszközök, gépek beszerzése	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mikorra térül meg?</a:t>
            </a: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a felújítás okozta termeléskiesés gazdasági hatásának vizsgálata!</a:t>
            </a:r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összetett műszaki-gazdasági kockázatelemzés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nélkülünk nem tudtak volna pályázni </a:t>
            </a:r>
            <a:r>
              <a:rPr lang="hu-HU" sz="2800" dirty="0" smtClean="0"/>
              <a:t>(megvalósíthatósági tanulmány)</a:t>
            </a: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6 év alatt megtérül, utána pénzt termel</a:t>
            </a:r>
          </a:p>
          <a:p>
            <a:endParaRPr lang="hu-HU" sz="2800" b="1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666023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M HUF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 descr="167012_1600756575850_75185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5826" y="1052736"/>
            <a:ext cx="1568174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sizaviki.acsizaviki-VAIO\Desktop\Smiling-busine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1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404664"/>
            <a:ext cx="91450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Műszakmodell-váltás elemzése: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autógyártás – válasz a megnövekedett keresletre	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25%-os növekedés kell!</a:t>
            </a: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a struktúra változtatása milyen hatással van a termékek árára?</a:t>
            </a:r>
          </a:p>
          <a:p>
            <a:pPr>
              <a:buFontTx/>
              <a:buChar char="-"/>
            </a:pPr>
            <a:r>
              <a:rPr lang="hu-HU" sz="2800" b="1" dirty="0" smtClean="0"/>
              <a:t> a 25%-kal több megrendelés fedezi-e a beruházást?</a:t>
            </a:r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gazdasági szempontok nélkül 5 alternatíva volt, ebből 3-at kizártunk</a:t>
            </a:r>
          </a:p>
          <a:p>
            <a:pPr>
              <a:buFontTx/>
              <a:buChar char="-"/>
            </a:pPr>
            <a:r>
              <a:rPr lang="hu-HU" sz="2800" b="1" dirty="0" smtClean="0"/>
              <a:t> likviditási terv</a:t>
            </a:r>
            <a:r>
              <a:rPr lang="hu-HU" sz="2800" dirty="0" smtClean="0"/>
              <a:t>, hogy a pénzügyi stabilitás a projekt teljes időtartama alatt és után is megmaradjon, </a:t>
            </a:r>
            <a:r>
              <a:rPr lang="hu-HU" sz="2800" b="1" dirty="0" smtClean="0"/>
              <a:t>mindkét alternatívára</a:t>
            </a:r>
          </a:p>
          <a:p>
            <a:endParaRPr lang="hu-HU" sz="2800" b="1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666023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610 M HUF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 descr="1656116_10152384554494293_28584624713007916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665" y="332656"/>
            <a:ext cx="1592335" cy="1671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sizaviki.acsizaviki-VAIO\Desktop\Smiling-busine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1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404664"/>
            <a:ext cx="91450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Autópálya kockázatelemzése: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80 km-es szlovák </a:t>
            </a:r>
            <a:r>
              <a:rPr lang="hu-HU" sz="2800" dirty="0" err="1" smtClean="0"/>
              <a:t>autópályaszakasz</a:t>
            </a:r>
            <a:r>
              <a:rPr lang="hu-HU" sz="2800" dirty="0" smtClean="0"/>
              <a:t> elektronikai</a:t>
            </a:r>
          </a:p>
          <a:p>
            <a:r>
              <a:rPr lang="hu-HU" sz="2800" dirty="0" smtClean="0"/>
              <a:t>felszerelése + karbantartó központok létesítése</a:t>
            </a:r>
          </a:p>
          <a:p>
            <a:r>
              <a:rPr lang="hu-HU" sz="2800" dirty="0" smtClean="0"/>
              <a:t>- PPP – koncessziós szerződés	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az általuk kalkulált nyereség helyes </a:t>
            </a:r>
            <a:r>
              <a:rPr lang="hu-HU" sz="2800" b="1" dirty="0" err="1" smtClean="0"/>
              <a:t>-e</a:t>
            </a:r>
            <a:r>
              <a:rPr lang="hu-HU" sz="2800" b="1" dirty="0" smtClean="0"/>
              <a:t>?</a:t>
            </a:r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teljes kockázatelemzés (szimuláció) – </a:t>
            </a:r>
            <a:r>
              <a:rPr lang="hu-HU" sz="2800" b="1" dirty="0" smtClean="0"/>
              <a:t>az általuk biztosnak vett megtérülés valószínűsége </a:t>
            </a:r>
            <a:r>
              <a:rPr lang="hu-HU" sz="2800" b="1" dirty="0" smtClean="0">
                <a:latin typeface="+mj-lt"/>
              </a:rPr>
              <a:t>5</a:t>
            </a:r>
            <a:r>
              <a:rPr lang="hu-HU" sz="2800" b="1" dirty="0" smtClean="0">
                <a:latin typeface="+mj-lt"/>
                <a:cs typeface="Arial"/>
              </a:rPr>
              <a:t>‰ alatti</a:t>
            </a:r>
            <a:endParaRPr lang="hu-HU" sz="2800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hu-HU" sz="2800" dirty="0" smtClean="0"/>
              <a:t> a pénznyelők a projekt azon tényezői, melyekre senki nem gondolt</a:t>
            </a: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5 millió EUR nyereség helyett 1,5 millió EUR valószínű</a:t>
            </a:r>
          </a:p>
          <a:p>
            <a:pPr>
              <a:buFontTx/>
              <a:buChar char="-"/>
            </a:pPr>
            <a:r>
              <a:rPr lang="hu-HU" sz="2800" b="1" dirty="0" smtClean="0"/>
              <a:t> később bedőlt</a:t>
            </a:r>
          </a:p>
          <a:p>
            <a:endParaRPr lang="hu-HU" sz="2800" b="1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666023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 EUR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Public\Pictures\Család, én\0919071937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481" y="260648"/>
            <a:ext cx="1683519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sizaviki.acsizaviki-VAIO\Desktop\maledrwith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2203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10296128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04664"/>
            <a:ext cx="91450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Háztartási készülékeket gyártó cég (vállalatértékelés):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sz="2800" dirty="0" smtClean="0"/>
              <a:t> több, mint 100 éves - sütő-, főző- és fűtőkészülékeket gyárt</a:t>
            </a:r>
          </a:p>
          <a:p>
            <a:pPr>
              <a:buFontTx/>
              <a:buChar char="-"/>
            </a:pPr>
            <a:r>
              <a:rPr lang="hu-HU" sz="2800" dirty="0" smtClean="0"/>
              <a:t> oka lehet: felvásárlás, fúzió, fenntarthatóság, öröklés, </a:t>
            </a:r>
            <a:r>
              <a:rPr lang="hu-HU" sz="2800" dirty="0" err="1" smtClean="0"/>
              <a:t>részvénykibocsátási</a:t>
            </a:r>
            <a:r>
              <a:rPr lang="hu-HU" sz="2800" dirty="0" smtClean="0"/>
              <a:t> szándék, stb.</a:t>
            </a:r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mekkora a jelenlegi piaci érték? (</a:t>
            </a:r>
            <a:r>
              <a:rPr lang="hu-HU" sz="2800" b="1" dirty="0" err="1" smtClean="0"/>
              <a:t>Zrt</a:t>
            </a:r>
            <a:r>
              <a:rPr lang="hu-HU" sz="2800" b="1" dirty="0" smtClean="0"/>
              <a:t>.)</a:t>
            </a:r>
          </a:p>
          <a:p>
            <a:pPr>
              <a:buFontTx/>
              <a:buChar char="-"/>
            </a:pPr>
            <a:r>
              <a:rPr lang="hu-HU" sz="2800" b="1" dirty="0" smtClean="0"/>
              <a:t> jövőbeli várható hozamok vizsgálata!</a:t>
            </a:r>
          </a:p>
          <a:p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 </a:t>
            </a:r>
            <a:r>
              <a:rPr lang="hu-HU" sz="2800" b="1" dirty="0" smtClean="0"/>
              <a:t>piaci értéket megállapítottuk </a:t>
            </a:r>
            <a:r>
              <a:rPr lang="hu-HU" sz="2800" dirty="0" smtClean="0"/>
              <a:t>(alku)</a:t>
            </a: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b="1" dirty="0" smtClean="0"/>
              <a:t> </a:t>
            </a:r>
            <a:r>
              <a:rPr lang="hu-HU" sz="2800" dirty="0" smtClean="0"/>
              <a:t>vállalat külső és belső környezetének vizsgálata gazdasági szempontból</a:t>
            </a:r>
          </a:p>
          <a:p>
            <a:pPr>
              <a:buFontTx/>
              <a:buChar char="-"/>
            </a:pPr>
            <a:r>
              <a:rPr lang="hu-HU" sz="2800" dirty="0" smtClean="0"/>
              <a:t> fenntartható működést vizsgáltuk </a:t>
            </a:r>
          </a:p>
          <a:p>
            <a:endParaRPr lang="hu-HU" sz="2800" b="1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66023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Mrd HUF</a:t>
            </a:r>
            <a:endParaRPr lang="hu-H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 descr="167012_1600756575850_75185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20688"/>
            <a:ext cx="1568174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rot="20719473">
            <a:off x="1323581" y="1836943"/>
            <a:ext cx="708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 tudunk segíteni?</a:t>
            </a:r>
            <a:endParaRPr lang="hu-HU" sz="8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1470066_827104200714563_8936669460487569271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311320" cy="685800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72000" y="836712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Mennyi pénz kell ehhez pontosan?</a:t>
            </a:r>
          </a:p>
          <a:p>
            <a:pPr algn="ctr">
              <a:buFontTx/>
              <a:buChar char="-"/>
            </a:pPr>
            <a:endParaRPr lang="hu-HU" sz="2800" b="1" i="1" dirty="0" smtClean="0"/>
          </a:p>
          <a:p>
            <a:pPr algn="ctr"/>
            <a:r>
              <a:rPr lang="hu-HU" sz="2800" b="1" i="1" dirty="0" smtClean="0"/>
              <a:t>Tőkebevonást tervezel?</a:t>
            </a:r>
          </a:p>
          <a:p>
            <a:pPr algn="ctr">
              <a:buFontTx/>
              <a:buChar char="-"/>
            </a:pPr>
            <a:endParaRPr lang="hu-HU" sz="2800" b="1" i="1" dirty="0" smtClean="0"/>
          </a:p>
          <a:p>
            <a:pPr algn="ctr"/>
            <a:r>
              <a:rPr lang="hu-HU" sz="2800" b="1" i="1" dirty="0" smtClean="0"/>
              <a:t>Kíváncsi vagy, hogy hogyan kerülheted el a buktatókat?</a:t>
            </a:r>
            <a:endParaRPr lang="hu-H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miling-business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51920" y="260648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Mikorra térül majd meg?</a:t>
            </a:r>
          </a:p>
          <a:p>
            <a:pPr algn="ctr">
              <a:buFontTx/>
              <a:buChar char="-"/>
            </a:pPr>
            <a:endParaRPr lang="hu-HU" sz="2800" b="1" i="1" dirty="0" smtClean="0"/>
          </a:p>
          <a:p>
            <a:pPr algn="ctr"/>
            <a:r>
              <a:rPr lang="hu-HU" sz="2800" b="1" i="1" dirty="0" smtClean="0"/>
              <a:t>Külső finanszírozást is terveznek igénybe venni? </a:t>
            </a:r>
          </a:p>
          <a:p>
            <a:pPr algn="ctr"/>
            <a:r>
              <a:rPr lang="hu-HU" sz="2800" b="1" i="1" dirty="0" smtClean="0"/>
              <a:t>(pl. pályázat)</a:t>
            </a:r>
          </a:p>
          <a:p>
            <a:pPr algn="ctr">
              <a:buFontTx/>
              <a:buChar char="-"/>
            </a:pPr>
            <a:endParaRPr lang="hu-HU" sz="2800" b="1" i="1" dirty="0" smtClean="0"/>
          </a:p>
          <a:p>
            <a:pPr algn="ctr"/>
            <a:r>
              <a:rPr lang="hu-HU" sz="2800" b="1" i="1" dirty="0" smtClean="0"/>
              <a:t>Fontos, hogy a fejlesztés alatt is likvid maradjon a cég?</a:t>
            </a:r>
            <a:endParaRPr lang="hu-H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aledrwithpat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9434" y="0"/>
            <a:ext cx="10293434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63888" y="2996952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Pontosan mennyit ér a vállalat?</a:t>
            </a:r>
          </a:p>
          <a:p>
            <a:pPr algn="ctr"/>
            <a:endParaRPr lang="hu-HU" sz="2800" b="1" i="1" dirty="0" smtClean="0"/>
          </a:p>
          <a:p>
            <a:pPr algn="ctr"/>
            <a:r>
              <a:rPr lang="hu-HU" sz="2800" b="1" i="1" dirty="0" smtClean="0"/>
              <a:t>Hallott róla, hogy a számviteli adatok nem feltétlen mutatják meg a cég valódi értékét?</a:t>
            </a:r>
          </a:p>
          <a:p>
            <a:pPr algn="ctr"/>
            <a:endParaRPr lang="hu-HU" sz="2800" b="1" i="1" dirty="0" smtClean="0"/>
          </a:p>
          <a:p>
            <a:pPr algn="ctr"/>
            <a:r>
              <a:rPr lang="hu-HU" sz="2800" b="1" i="1" dirty="0" smtClean="0"/>
              <a:t>Fontos, hogy az élete munkája ne kerüljön méltatlan kezekbe?</a:t>
            </a:r>
            <a:endParaRPr lang="hu-H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Public\Pictures\Egyéb\golden-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32656" y="-747464"/>
            <a:ext cx="11305256" cy="847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20290724">
            <a:off x="688780" y="2122848"/>
            <a:ext cx="7997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TUDATOSSÁG…</a:t>
            </a:r>
            <a:endParaRPr lang="hu-HU" sz="9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764704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Mivel foglalkozunk?</a:t>
            </a:r>
          </a:p>
          <a:p>
            <a:endParaRPr lang="hu-HU" sz="2800" dirty="0" smtClean="0"/>
          </a:p>
          <a:p>
            <a:r>
              <a:rPr lang="hu-HU" sz="2800" dirty="0" smtClean="0"/>
              <a:t>Projektek, fejlesztések, </a:t>
            </a:r>
          </a:p>
          <a:p>
            <a:r>
              <a:rPr lang="hu-HU" sz="2800" dirty="0" smtClean="0"/>
              <a:t>beruházások, üzleti modellek…</a:t>
            </a:r>
            <a:br>
              <a:rPr lang="hu-HU" sz="2800" dirty="0" smtClean="0"/>
            </a:br>
            <a:endParaRPr lang="hu-HU" sz="2800" dirty="0" smtClean="0"/>
          </a:p>
          <a:p>
            <a:pPr lvl="1">
              <a:buFont typeface="Wingdings" pitchFamily="2" charset="2"/>
              <a:buChar char="ü"/>
            </a:pPr>
            <a:r>
              <a:rPr lang="hu-HU" sz="2800" i="1" dirty="0" smtClean="0"/>
              <a:t>gazdasági értékelése</a:t>
            </a:r>
            <a:br>
              <a:rPr lang="hu-HU" sz="2800" i="1" dirty="0" smtClean="0"/>
            </a:br>
            <a:endParaRPr lang="hu-HU" sz="2800" i="1" dirty="0" smtClean="0"/>
          </a:p>
          <a:p>
            <a:pPr lvl="1">
              <a:buFont typeface="Wingdings" pitchFamily="2" charset="2"/>
              <a:buChar char="ü"/>
            </a:pPr>
            <a:r>
              <a:rPr lang="hu-HU" sz="2800" i="1" dirty="0" smtClean="0"/>
              <a:t>megtérülés-vizsgálata</a:t>
            </a:r>
            <a:br>
              <a:rPr lang="hu-HU" sz="2800" i="1" dirty="0" smtClean="0"/>
            </a:br>
            <a:endParaRPr lang="hu-HU" sz="2800" i="1" dirty="0" smtClean="0"/>
          </a:p>
          <a:p>
            <a:pPr lvl="1">
              <a:buFont typeface="Wingdings" pitchFamily="2" charset="2"/>
              <a:buChar char="ü"/>
            </a:pPr>
            <a:r>
              <a:rPr lang="hu-HU" sz="2800" i="1" dirty="0" smtClean="0"/>
              <a:t>kockázatelemzése</a:t>
            </a:r>
          </a:p>
        </p:txBody>
      </p:sp>
      <p:pic>
        <p:nvPicPr>
          <p:cNvPr id="1026" name="Picture 2" descr="C:\Users\acsizaviki.acsizaviki-VAIO\Documents\VILÁGFA 2012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65104"/>
            <a:ext cx="3851920" cy="233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2.blisstree.com/wp-content/uploads/2011/09/yogaclas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425952" cy="642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051720" y="1484784"/>
            <a:ext cx="54726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</a:t>
            </a:r>
            <a:r>
              <a:rPr lang="hu-HU" sz="2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u-HU" sz="2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C:\Users\acsizaviki.acsizaviki-VAIO\Desktop\0000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4737"/>
            <a:ext cx="4788024" cy="26932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755576" y="8367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Köszönöm megtisztelő figyelmüket!</a:t>
            </a:r>
            <a:endParaRPr lang="hu-H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184482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Csiza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Viktória </a:t>
            </a:r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u-HU" sz="2400" i="1" dirty="0" smtClean="0"/>
              <a:t>vállalati gazdasági elemző – projektértékelési vezető</a:t>
            </a:r>
          </a:p>
          <a:p>
            <a:pPr algn="ctr"/>
            <a:r>
              <a:rPr lang="hu-HU" sz="2800" dirty="0" smtClean="0"/>
              <a:t>+3670/777-2203</a:t>
            </a:r>
          </a:p>
          <a:p>
            <a:pPr algn="ctr"/>
            <a:r>
              <a:rPr lang="hu-HU" sz="2800" dirty="0" smtClean="0">
                <a:hlinkClick r:id="rId2"/>
              </a:rPr>
              <a:t>iroda@</a:t>
            </a:r>
            <a:r>
              <a:rPr lang="hu-HU" sz="2800" dirty="0" err="1" smtClean="0">
                <a:hlinkClick r:id="rId2"/>
              </a:rPr>
              <a:t>megerie.hu</a:t>
            </a:r>
            <a:endParaRPr lang="hu-HU" sz="2800" dirty="0" smtClean="0"/>
          </a:p>
          <a:p>
            <a:pPr algn="ctr"/>
            <a:r>
              <a:rPr lang="hu-HU" sz="2800" dirty="0" err="1" smtClean="0">
                <a:hlinkClick r:id="rId3"/>
              </a:rPr>
              <a:t>viktoria.csiza</a:t>
            </a:r>
            <a:r>
              <a:rPr lang="hu-HU" sz="2800" dirty="0" smtClean="0">
                <a:hlinkClick r:id="rId3"/>
              </a:rPr>
              <a:t>@</a:t>
            </a:r>
            <a:r>
              <a:rPr lang="hu-HU" sz="2800" dirty="0" err="1" smtClean="0">
                <a:hlinkClick r:id="rId3"/>
              </a:rPr>
              <a:t>megerie.hu</a:t>
            </a:r>
            <a:endParaRPr lang="hu-HU" sz="2800" dirty="0" smtClean="0"/>
          </a:p>
          <a:p>
            <a:pPr algn="ctr"/>
            <a:endParaRPr lang="hu-HU" dirty="0" smtClean="0"/>
          </a:p>
        </p:txBody>
      </p:sp>
      <p:pic>
        <p:nvPicPr>
          <p:cNvPr id="1026" name="Picture 2" descr="C:\Users\acsizaviki.acsizaviki-VAIO\Documents\VILÁGFA 2012\outcome-simulations-logoter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1528"/>
            <a:ext cx="9144000" cy="207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 rot="21184764">
            <a:off x="1133588" y="2065581"/>
            <a:ext cx="7367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Megéri </a:t>
            </a:r>
            <a:r>
              <a:rPr lang="hu-HU" sz="1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</a:t>
            </a:r>
            <a:r>
              <a:rPr lang="hu-HU" sz="1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sz="1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9592" y="764704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Ki/Mi vagyok én?</a:t>
            </a:r>
          </a:p>
          <a:p>
            <a:endParaRPr lang="hu-HU" sz="3600" b="1" dirty="0" smtClean="0">
              <a:solidFill>
                <a:srgbClr val="002060"/>
              </a:solidFill>
            </a:endParaRPr>
          </a:p>
          <a:p>
            <a:endParaRPr lang="hu-HU" sz="2800" dirty="0" smtClean="0"/>
          </a:p>
          <a:p>
            <a:pPr lvl="3">
              <a:buFont typeface="Wingdings" pitchFamily="2" charset="2"/>
              <a:buChar char="ü"/>
            </a:pPr>
            <a:r>
              <a:rPr lang="hu-HU" sz="2800" i="1" dirty="0" smtClean="0"/>
              <a:t>okl. műszaki menedzser – </a:t>
            </a:r>
            <a:br>
              <a:rPr lang="hu-HU" sz="2800" i="1" dirty="0" smtClean="0"/>
            </a:br>
            <a:r>
              <a:rPr lang="hu-HU" sz="2800" i="1" dirty="0" smtClean="0"/>
              <a:t>vállalati gazdasági elemző</a:t>
            </a:r>
            <a:br>
              <a:rPr lang="hu-HU" sz="2800" i="1" dirty="0" smtClean="0"/>
            </a:br>
            <a:endParaRPr lang="hu-HU" sz="2800" i="1" dirty="0" smtClean="0"/>
          </a:p>
          <a:p>
            <a:pPr lvl="3">
              <a:buFont typeface="Wingdings" pitchFamily="2" charset="2"/>
              <a:buChar char="ü"/>
            </a:pPr>
            <a:r>
              <a:rPr lang="hu-HU" sz="2800" i="1" dirty="0" smtClean="0"/>
              <a:t>10 éve vállalkozó</a:t>
            </a:r>
            <a:br>
              <a:rPr lang="hu-HU" sz="2800" i="1" dirty="0" smtClean="0"/>
            </a:br>
            <a:endParaRPr lang="hu-HU" sz="2800" i="1" dirty="0" smtClean="0"/>
          </a:p>
          <a:p>
            <a:pPr lvl="3">
              <a:buFont typeface="Wingdings" pitchFamily="2" charset="2"/>
              <a:buChar char="ü"/>
            </a:pPr>
            <a:r>
              <a:rPr lang="hu-HU" sz="2800" i="1" dirty="0" smtClean="0"/>
              <a:t>Az </a:t>
            </a:r>
            <a:r>
              <a:rPr lang="hu-HU" sz="2800" i="1" dirty="0" err="1" smtClean="0"/>
              <a:t>Outcome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Simulations</a:t>
            </a:r>
            <a:r>
              <a:rPr lang="hu-HU" sz="2800" i="1" dirty="0" smtClean="0"/>
              <a:t> kiagyalója</a:t>
            </a:r>
            <a:br>
              <a:rPr lang="hu-HU" sz="2800" i="1" dirty="0" smtClean="0"/>
            </a:br>
            <a:endParaRPr lang="hu-HU" sz="2800" i="1" dirty="0" smtClean="0"/>
          </a:p>
          <a:p>
            <a:pPr lvl="3">
              <a:buFont typeface="Wingdings" pitchFamily="2" charset="2"/>
              <a:buChar char="ü"/>
            </a:pPr>
            <a:endParaRPr lang="hu-H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620688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rgbClr val="002060"/>
                </a:solidFill>
              </a:rPr>
              <a:t>Eredményeim:</a:t>
            </a:r>
          </a:p>
          <a:p>
            <a:endParaRPr lang="hu-HU" b="1" i="1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40 millió EUR – autópálya</a:t>
            </a:r>
            <a:br>
              <a:rPr lang="hu-HU" sz="2400" dirty="0" smtClean="0"/>
            </a:br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7,1 millió EUR befektetési állomány létrehozása – Ausztria</a:t>
            </a:r>
            <a:br>
              <a:rPr lang="hu-HU" sz="2400" dirty="0" smtClean="0"/>
            </a:br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saját üzleti modell megalkotása - piaci rés</a:t>
            </a:r>
            <a:br>
              <a:rPr lang="hu-HU" sz="2400" dirty="0" smtClean="0"/>
            </a:br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err="1" smtClean="0"/>
              <a:t>networking</a:t>
            </a:r>
            <a:r>
              <a:rPr lang="hu-HU" sz="2400" dirty="0" smtClean="0"/>
              <a:t> szervezet – elnök, nagykövet</a:t>
            </a:r>
            <a:br>
              <a:rPr lang="hu-HU" sz="2400" dirty="0" smtClean="0"/>
            </a:br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csapat - 73,3 milliárd HUF értékű kockázatelemzési tapasztalat</a:t>
            </a:r>
            <a:br>
              <a:rPr lang="hu-HU" sz="2400" dirty="0" smtClean="0"/>
            </a:br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950 órányi képzés/oktatás – gazdasági/pénzügyi témában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2" name="Picture 14" descr="C:\Users\acsizaviki.acsizaviki-VAIO\Desktop\bme_logo_kic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8542">
            <a:off x="555864" y="1780261"/>
            <a:ext cx="8141239" cy="261612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sizaviki.acsizaviki-VAIO\Desktop\outcome-simulations-csaklo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0"/>
            <a:ext cx="11308543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-2484784" y="0"/>
            <a:ext cx="11628784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tx1"/>
                </a:solidFill>
              </a:rPr>
              <a:t>				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csizaviki.acsizaviki-VAIO\Desktop\outcome-simulations-logot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805264"/>
            <a:ext cx="3275856" cy="85997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211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</a:rPr>
              <a:t>+3670/777-2203</a:t>
            </a:r>
          </a:p>
          <a:p>
            <a:r>
              <a:rPr lang="hu-HU" b="1" i="1" dirty="0" err="1" smtClean="0">
                <a:solidFill>
                  <a:srgbClr val="002060"/>
                </a:solidFill>
              </a:rPr>
              <a:t>viktoria.csiza</a:t>
            </a:r>
            <a:r>
              <a:rPr lang="hu-HU" b="1" i="1" dirty="0" smtClean="0">
                <a:solidFill>
                  <a:srgbClr val="002060"/>
                </a:solidFill>
              </a:rPr>
              <a:t>@</a:t>
            </a:r>
            <a:r>
              <a:rPr lang="hu-HU" b="1" i="1" dirty="0" err="1" smtClean="0">
                <a:solidFill>
                  <a:srgbClr val="002060"/>
                </a:solidFill>
              </a:rPr>
              <a:t>megerie.hu</a:t>
            </a:r>
            <a:endParaRPr lang="hu-HU" b="1" i="1" dirty="0">
              <a:solidFill>
                <a:srgbClr val="002060"/>
              </a:solidFill>
            </a:endParaRPr>
          </a:p>
        </p:txBody>
      </p:sp>
      <p:pic>
        <p:nvPicPr>
          <p:cNvPr id="10" name="Kép 9" descr="desperate-woman_380w_crop380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836712"/>
            <a:ext cx="7209969" cy="47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0" name="AutoShape 12" descr="data:image/jpeg;base64,/9j/4AAQSkZJRgABAQAAAQABAAD/2wCEAAkGBxQTEhQUExQVFhUXGSEbGRgYGB8gHBwbFxwcHRgcIBgaHCggHBwlHBcYIjIhJSksLy4uGB8zODMsNygtLisBCgoKDg0OGxAQGywkHCQsLCwsLCwsLCwsLCwsLCwsLCwsLCwsLCwsLCwsLCwsLCwsLCwsLCwsLCwsLCw3LCwsN//AABEIANAA8gMBIgACEQEDEQH/xAAcAAACAwEBAQEAAAAAAAAAAAAEBQIDBgcBAAj/xABAEAACAQIEBAQEBAQFAwMFAAABAhEDIQAEEjEFQVFhBhMicTKBkaEUQrHwI1LB0QdicuHxFUOiM4LSJFODkuL/xAAZAQADAQEBAAAAAAAAAAAAAAAAAQIDBAX/xAAkEQACAgICAgICAwAAAAAAAAAAAQIRAyESMQRBEyIyUUJhcf/aAAwDAQACEQMRAD8AAeuqaCV+Eg2E2MfI4Z5uogZSoMMpIJGxN/lhFVrQktaSIA/ti+lmmqUyUlgraenKTjysarR0SZfx6lXenlySNJDKhtMIfULdT16YzBrIVCsd2iSO9/YYO41xOKFHLoDCuxmZADHrvMzgB8xPodFEgCZvA/N7404JkGgFVitP0EeiFYXMARsOuAcjlT5tMt5juGDK1QQfTG39sM+E0A4pqaYMggFW9RMTty22x7ncopanq1IENoNwPlgbqNjSthfiLNmnqYKT64gRfUf0wIGOkwBPmC83UFdtPMd8e5+rpWdLMDcHchfynoTtYYi+d8vLwlMPVaoGLMYtEEQLycJq6GNuEDy6Q1kSZMzERsPfCfNcQmoCKbA64EfmjmDzxb+IqAIgSxkhrnflHUH7Y9Wo+qKwUEMoDIDed+464cY0hMuHENZzNBFqKWphS0fzMNcR0Wb4QJkjkq5NNS1KoVWNcsJPxR0uRh1meIihUqDS4geWzdn/ADDmYwnz6Kml0rh6QILS0uADsCfy9Qb40X6Ezb8f4pl6dLKh6qh2orY7m8D+o+WAeDVqdZUpshJLkMOTSdx1EYU8R4bljSQOQXdXkstxJ9IBO0DFvgiu7VMpSY2UtEb7EX/fTGWaEZRVlRdFOe4QtF5o0xYESWgfMRJwz44tFBSqyDWV7oG2UqBP3xVmsu2oeslRa53vuTzOA+PhWGlVVCrG8gkqAP64qRLRZxEqKbBaJZQpmFAnewBuR1PfnhLw3MGrSUhgumEIIsSoj5Y1FZ/4T3NlM8jMYT5BlGWCRudXUzfnzuMVP8diM5wrjWYoVitQNUggNTO4KGFF9oIA+WGmW4itanTSszIwqlmLdHmfVA/N+vywdwKlSG2upm0Ot1CixYkGdRFoP6dsOM6rw2nLliSrepwBqteACQP7Y1sQqyYrorqpDKrCSwgkbWO02wW2YVLkEsQIE9TG3UTgZswyebKA6nGoMxhfQCYsZF94jHvD6/r1VQpVQIYXIBbe2MH2VZTxXN0y6AkMdcgQQRHWcK3XMDzalJVa4IAGwmCNPMnF+bDUwXYqYqG6CxB5sDvg/LmsV1K1NKbNaTBOnltcEcsNdiFNOkjDzqKlAYDKf5genI74paS4XVpJHxbAX2nphvVo2JMgEkek7xgDNZZCVAnSSFnn6rHtE4wnJcwoLzPiGvSC0qFItSpoA7AGdQgt61+ELIEc4M2xVRz2miDpjWp0wZ9QY2BN2neT1xrOGUn0sIpqqkgEmJJN5UAdd5M4z2ay5oO+gzQfVCiNKvYyDyBk9rDrjrfQ/YbmGqpT8ug4NSoqMWqGFoh6a6gGb8xsYFhqPTGc4xmKlMilmKYqPsjgXCXkatmHOI/TDTxTxWohVKLwvoqtUS+otSGiCd0CCQANzedIwnzOfrVSr1yWpqDTZl9JiYIMXZ956gDFroRTUrZViWaCxMn3O+PcKKnDVJJDrBPQ4+wCNhUoyqgnY3npz+2LS2l6S0w2jWST1kXPtgLKMvku1Qk1BEb9bnDTNZIB6YP8omeh3FscML5GrF3ibOKlMIAJ1BidPL3wCMmHSQgLhQQP5p2PSMe+Ja1gpUhZIB3kf0xfwPMr5dFDqVoMVBsY2BJ+eN49EsaeGFNOtScJqFxCtcHSRNzc/THnHHbUNJdTBHe559cR4LXWjVSq1MtTuGcPbUfYRJnYXwNnc2rs5CDVNp5TYF2BtbZBJ5k3wOLaBBtWqaeku5dNI5C03i3P++Ac0gCly0M2wEgBYlb7TOJ5LMoNQOyD1Mo9BY9FNz74O4mXHD6hAkNWQKWHwlhH0GCvQ2gdM55YpMzEkaRIkyZlpAEc8e1/EQ89qZViutSGT8kNu99pxKlwfMPlRrWCszyYgbNHcXvfthZU4gKShlpgvV+OFJBABBAt+mLXdClaNXnao/FoGgKWlpNoNpn54D4nVoUw7kJvciOfzvthBQzdam1Fq6AqxXRHJSR6SOeNHxPIJ5jVKkELOkFAAonaN8JdiKKGVp5rLCrr1QSgYCNHOQevXEPBaqeI0gjMdEC5vMNa+Kcs1OpSZJKqXLKkaZI/MdtxtPXE/DGW8rOUXDKVkDQu4vvO84mfQEeP5gq41PVpljGgaSLHc2NjOK8xRUiBAliAeZmLYaeI8ijatRgBzeTO/XA9fMUytEMDqLwYsIkAGeRPXEz20ARxzMPTgKFgmGB3MC8fTfCGhScUJiBLwAbACYv1w049mgveREkyw3n62v2wFQMUKeqSACWW8yQcXk6ERoZms1NEyvlrXcFqhmXIEabkWAEfsYtr5fPqzMamoBfUxbRIH1AjpgPhnEKtNaqU1QWkP+YRoBA62iB74MqcFqNoGarBwyEyWOmdwOQIFjPfGqEVeF87SAqnzWqF4lmGz/mGo8jyOxw44JpNWpIVqcARaCGIn3wgyvDkC+Xl2p1Va1UyIkEwAAZAtM4J4ZxTK0QzSDTRviixKn/trub2BO5xPxOb0HKgutwSvVqKtIaqYeGmBtcCWIFhf2wbUyWWT+A9YljLHywPLXrLspMmIsAPfAJ8b5XM0KdLVWSsGLQtOfU255iO8jblhNnAEJ1NqY81sfmNvvivhaejSDh/Jmg4nQ8umwnWkyrW25CwiRcWwgRtbqokzAA9++IcL4xSAem4JVrBidj10j/nBeTUrVpkEMGNp+EkAkXHLHFkxSU9idN/Uc1eImm+bVAraGSNUH0lFEBLkix5xzxm6vEvN81GUiSVUUvgFrgDqBG3fHRc3TRYWFXWqglYD62AgAoLTffn74Q+MeFU+H5IafVXqXebmD8V5PqMySN/17H0KKtiPMcayxUUSp0r5QDhrgohRyRq9WnV6VAj0xgyuab5RqFOursKhiSBrBBCgW6iw3lccpzFYsenbGq8HcXfy2oA0lCE1RUeAygKVhTzaWBXvjThoTasnmeLpraDRAkwG1AxPMRY9sfYUVklmIFiSRO9+vfH2HSJs1OWd9mEMNwdz0vyw+z+ZL16bAyAL9SQOQ5gYQ5IN6vUzMLgkzboTgmpxMIquyiVJlug53xwRX3ZpYLxfK1awpoPW71CoCLG/Y/r0nHWfC3hsUctTpVVRiBeVBFzYXHLrhf4Ny3p85l/iOJv+VW2F9mYQT0EY1juYx3Y4UrZEnbEPiKtSymXCU6Sfh9UPSVRM1WHqSQRIJPpj8wgiL8x49wBKbLUyjrVoMCQoJIQgz8TSXaDYmD13xtfHGd00u5YR73I/ScY3huUK0bzcyTFthEGOwHyxOTIk6NsWLltg3hzLuwYTYiDBmOvq5tH0xu8twnXTQ1m00NYqCkolqhSdMn8qD6ntjMZOh/CWnSmWmw+Ik8h9MbPPZlaNMFoXSgIUn4RA36AbTicaTfJjyriqMpxTiFYVnps4VZMjTsrG0ERyItNsKc7wCp5jFmfQpXSuqBEXA29V8QzmfSqajoQ7L6t7Tv+oxo8pmA2UpVasamUNpm+rsOuI3bJlPklYqqqGq0QGNS+pY5Ksaj3ODeJZqlmWLqtRhJ0ySk9wJg4V5fOasyFr0xTQKfMVW3VjBII2PWMT/6RTV28rWVRh6CbANzVt4tMYUe2Qy0UlDENpBj0E7lrAqW52n6YDp5hvxKsjkN8I9NxaxHW+NBIoEPUCaKiHSRcgzBLA2FhywvpURUqp5cEJUlQOc3Nt+WFLoCni+YrKC1WuFA7KGY85UgzfpGGuU4XVq5SjmKSq8kFwfyG3q09Oci3XAvFc0hM1QAZP5T78xjX+E83UprlES6OryAIZb6lk9Bt88GrSYGQo5yurslQLUPUmPUTaLbG0e+A/wAZpV1YNq8xu6gRtJ6bY2n+Ivh4BfxdA+VUlVYfkOowpjkQxEx1nljFHMk0VVyPMOqTF2Ityw8qpEoS8Po6mUtPw2J6gyb/ADFu+DKGf/8ATp1Qr0lNtQ+EH0kE9BG3Y4ozNQppb8skQBN9AIIJ9tsWcOTzZ1uqU1aTJA1Qfhi0QA1+oxsgYp4zxpRrSkoUN6bCDpvO3X+o6YzVesWgE2AgDkB7Yb8U4KQ/8E+bTcnQQRNpMH2AN8VU/DWYJQaLuQF9QN2MAWMi+OnnFGVMEouoA0yrDdgTP/HbBAzTsY1E9TOBc9kWpVXovGqmxVoMgEbiRvi+lYW5Y1i7JkEUqoGGnD86BzMC8Tbvtt74Rqwm+Nv/AIeeGjmGFZ01UlPpU7Oym5P+Ubdz7YU0mthG70bPgGTZE/E+X5bVkGhdmVTY1nJ+FNyBv6tpxl+M59KhalUqeaQI1xAaBFp6bd4xrPE3HBU/htTRhEPBPQgBW3EE79cYDi/loAijUpJ0A/EOxI544JUno9PEqjbMlxHhipJUn2wRwOkiI5crrMBVuSACCzW2PwxMbHDRcuhBLRqQjUGEBQxib2MC/WBjQeHvCiMzOGDKjHUWU6mB1DfrYGO+LjP67ObKlejLJwjMMAy0yQRI9jcY+xpKnA6gJC1CFBgCYsNrRa3LH2GZUAeHKWtSgaN/i5ACd++HfBvD5rOpLBqYIZkFwxHwqT0m57A9cV8NrU/NHlkNBuq85t9b423DsuuXRaa+pyfV0BO/vG3yGOaEG8tmjdI0PD6UD7k9Sef76YuqtbEMqIXuf3/fFWdqQJ5Y730QuxPUoJVqEsoby7ibgHrHW8DpfCzjvEYUr9sNQClDWFLFxqYgEx029/vjHVKT16kKCSSAI77X98efO3I74UkB5rMGhSNTY20xe/b5jA3CqozNPMee2vXcajckm9+g5DkMafx54WYZQPSAbyhqqLeTA9Tre4G5HQW6Yx/AMsr0qhddTEWCmDsDvyA2th1KPZhOXJWD0uHrQ1qquwYXAOwE9b4Pp06vmIaBGinTCkMt/wDNBPMnY4AyFHW7KWIIELEiNRg3Y3xoaVVKFWokyg1At1K6efuThqT5GXYDwpS9XSY1PTK+sQfQYIv164toV3oU2RE1lTcLqJ35naInbFf41nzFCo9J1pqSGUj1FTdjAm0CPngnK5HMZrMA5enR0MxMBrqnfpYbcuU4IRfJibIrU/FAeZ/2l+DSbgm4Mxe+HHgzg6jMgLqIVCxn8sTF/tGNJlPA5NOqj1XV2IOoCVEbAAwdI+5JwdwnwIAhGYqlpXSfLLJ89YIacW8cmqFyRjTkqtbMaAFIYwsTIncnsOuOocK4ZSytFV3IW7Obnn8hPIYnkslRoDTSQCBc3LGOrNJP1xkOJ5h2ZtR541jjUdi5WMfEHEaVZHolQ6OpB/oR3BAM9sc8r5DyayKAPTfTvpLG6t/m584540P46nTbVUYAKC0czpvAHMzGMwa4bXUUjS6yJESbltXQyZnvjn8mX1sqKMsiOVMtpCtYfllvST1Bibm1u+G3BciGBzFRwAi6Y076hMteDd2EAdb4BpNUWmwOli2nmIEHmOdjjRcDFKok+WsCUqBhN9QKtbqDc42QgPxFQFHynBGlat9I21K3IG82wLneMqlFXplhUeGQzDLE3MfbBPGa9FE8tUWZkkCBqWwMDc8sZHN1NR640Xj8mpS9Gbn6Fuj1E8yZPzxZUMDFixqxVUpFrzjq6MiOVpeY4WYH5j0HM46nwTxnk8uVSsX8oKAmgHQp/wBCwWEDczf3nHLadEjdpHMDA2bq6m7DCdcSl2b7xp4kypIbJ1TUDG6kMNPeWAPy98ZXh2dNXM0y5IUTAXlhOotvgvIMFdW6EH6YwliXF0bfLI6YMrNGtZQXEKxIgqIBMsQF9TAaj1xR4fztakjJTpy1ZgiVSbKYlvT/AJdQkWwJln1qwqKVRNMEPd0cksqg21QpE7bTgjIhzlA1E+pK5K8z64KmeY9OmO+OXEuMUim7dntTh2ek/wD1Z3/lX/4Y8xoGeCQwluZC2J5xfacfY2sgzPg6mv4sBBZQzFvYekR/qK3x0PIJqqBBy+I9eg7D+2MV/h/Qlq1XrCxzW5Zt+wXHQvDlGzVOpMfv2/XDxopscHCjjlSKZw2ZsIPETHQ0bmAJ6sYH64ubpCj2aH/qKBVVCNIUQQeUCMAcM4RSp1HqrJZyTfZQxkgAd+eFvBsmr5dCnpcSD3IJ36HvywVTrPTPqBX32Pz2wqTSG3T0E+JM+KOXqtEwhAHVmGlR9SMcgydWKLm3mfAORkiRzv746d4syz5nKuKIBq2OiYLAGSF72sOe2OYtlWmpTKuGgTqWCGgi9pAxz5k7RUXoD4dkh5wJqswgEi/xAjpyw44Zw6tVqmlQTzWWSRFtLGZ1Gy3gSe+GPgnwSavrlloMILEn13vpkbb+rb3x1vh+QpZdAtJNKgfMnaSdyYHPBHG3Nt9E2Z7hngUa1qZiq5KwRSQxTB7mNTfYY0uVyqUfTSppTXooj69fc4iubO5OJPX1bL9f7Y6VFIiyZqY9atbEFI5/vtihqguMMCevfCLNZMFz7T974bNUwLWqkG2EBjvFPgupUqUa1H1aJDp+Yq2+mbE225j2jGVzbVV85qyhUgimjWICyJI/m+eOn5virKD1xzXx1mC1OpVJ9RAB3sCRFpgbb4wzQ5KiogeWy1M0cwwEupA/SIHyOBkoilTd2Omd9JPuFEc+f7vDhVMtUYExYPVM+lEgaZH87fUDucKeNcU854SRTSyjr1Y9zjpxY62zOcr0BZrNkzqm5tgdah3x9UaT8sQqmLCMdBmUtU3xU9U8seBDiJIxBReXhYwNj2o04+pqSRzPQYLGkeBcWU6ZJAAkm0e+HnB/DrVgWZtCDpdjHIDYfPFuYyiI6mkpUKBqLC8we+/YYxnlS0i4wbH+bBpUctULgpDK+pTDRp1JZTYwb73wd4era6NWioCO2l1Ib4SCJuN9JEiN5wk41nyVWmwACx6R1iT8/Vv3xdwHNAVFY+n1gEmDpGg6J7WInvjmhfEsdVeH+o/xqm5/7h/+WPsF1a1EkkGQTIIG885nH2LokS+C81VZa6JoLRqmSCXaFVfaw++Ou8PoClTSkDOkXPU7sfmZxxzwFTVaz1XqrAXSo5yx3jsoMd2GOsZLMSJ64eOLTbY2MXfGZ8T14QCQNTgSTHUmDtPvh69TGf48Eby/MaEDEkdbH+pwvJkljdhFbPfCnEV11KatqUmQ0R6lHr5cxB7wca9EkY5/w5qQLFU0uIZmLqNMXm5km8QMbfIViVDERI/fytjPxc3yR/wJrZLN5RApKAKwEjeLdh17Yy7jNV6ppVEa4ib+XoO8NNx9zjaSOeItXIsIOOiUbHGfH0E5ZdCBYBUAACIgdAOQ7YkKsmDiBrTE74GrsQDiiCzLCZ6TgwW2wBkRg9cAEKqWPUjCmhUmSd5/5w2qthHQMVHHfCALOKagnBJGBy18AC3OZeScYPxJwl6S1WI1EDWgYnQQLj07Spn5gTjo9UrInC7xdRp1cpUn4kGtDzkbj2I/QYmS9gcSzXFB5IpUix1HXWqEQajncdlXYfM88LQbY02Y4cKeShgNTMagjkW+H/xCz7nGSqZmLAX+2OqLtGTWyZaLnFTmTJxSz8zucWDDDorcwcQaMXssjFLJFuuJY0aLwvkqbMA1IVSRZSPzHkI7TjTCkE1MuWoUlUEANdmLSshV5gcsKeEsKbO6UydAO7SJIuImQwBOIUuP1CjvTQQDdWMj3gncAxbHk5OcpuujYjl6igCVUkMS1hpKqwiARIMap9sU8QrAq2mAukHaPhb7DGl8I1MqlLXXdZZmAQiVVUCljESCSwB62GFPGEpGowRQKdQAJB+IMxIYA3Egbd8bPq2aRZHiFEO9AaGC1GAUhhLByBYmw6X2Iw24RkVYVQqR5dIoNS/9wjRJIH84aDexGEmfpmnl6JuG1TTgXUgyxv3jbGk8GVBXatqRdRGva2qSJjoTc+2Kj+KIMvms5QpO1NgCUYqTfdTB5dsfYHznBavmPNGoTqMkCxvuLbY+xpZOhcoCiVNzsQYIO/0BxteH+KK+XpU/NZKrMTB5wOvef0xj8lRJqITeCLGwt3xpM/RDquqZUk2H0Anl745sufi0kVRveK8cCZc1aZDSPT7xb74R/jCMvRau66qhJ8tbtpkwdR2JPIDC3hKoWUVnYU/zBRc9B2nrifFcunnaqIKIO+8i8f3GOGeZ5PpItJD7K0jmVqZhtKoogtUWAW7Lz6Thn4P4s1SmaU6/Lj1AECGm194i8dRhHWIoZZnrhKlQrqoUZ1BLQGcbDr74T+EvEDZevQphlNF2h/8AKWsbx/NpMY28WPCVikdeDXxNh9u+IU7f0xetye2PUMykG598TkxgbJPOo9zgwYBFuUXB0RgDKiDi6vVgYYEDUknCd2iu3fDKg18Ks5atOEA3GAnMNgugbYAzjQ4GACOYxl/FmZ009LA6ajrTMctZ3+2NTUOEPi2tT/CVUYw7AaDzDyNMff5Tg70M5p4xzvoAGx29th/4j74xD4b+Js1qrEDZbD9+0fTCZsb+jJHugt8sWUzbBHCMqatTSIBaYnYkCYnkbHA7pBIIggn5YSaGySmMeus7b4rjBGSqRUQ2mZvtb+2CT0Jdj2guiomgsNQIOr+Y2v7XvgTNcPZXhfUsySsx3k8sHZUE1Fdu9zs0mdjsuL9JfUgqMF039P5mPI25faceXzqRt6Nd4Y4WauVWKFGrS85tVSpIIsgYADedI7WGGvH8sqKnl0qZIIAUrNl5ADsIjCbIZ6pl8jSyayvmuT5gILy+kCBIIAm5HUe+Bs54e/CMatGqSjgyGuZglWDCBMx98aWnHsoSeI861as9NlVNL2UDSFLRIuJHLf3w64Fl1JpJUeohekmhkPpfSdcTbZgQIm33Q1KpZnqgNUYIWqkxuwYajf4dIi3TGjy1XLtmMvQekdNBQNZqAgN6GvFoBaPc4uH4okS57juWSo6H8USrESHaLEjfVjzCTNZZtb6SNOoxttNt8fY0FRpTTRZ0jVHQD6jHjVTHwyJiJvOGH/TPTqLLZgIRiWjmTKxse18BplGWdxOxM+2PLeNHc4JlDVCZgQBvfFddS+59v2P1wyqBoAGhdgLgyY/l3+tse5hn0lX06hsZG/aOX++J+OuiPiAKdBmnUZ5X54g2WQC4E6v3OGT5FzphpNpv9CPY8sT/AOnkNFmEE+7EDnBvbBxd9i+E6V4czprZalUYDWVvHMglZ+33wyq+lD1jCjwllXTJ0lYFWXVY7/Exg4ZuZUjHr43cUcrVMryNEKknngkmBjyovpjFVckxG2KAIR+mPs1c9ew/qcB68WjMnmcAixLYVcRH8QHDHzMAZwSy++AYxyhthfxFv4w7Lg7Ii2E2bq6qjNymB7DCAJLWxiPGlIjTWb4F1fUAR9pxtqVORjH/AOMWYFLJ0U51KhHyCyf6D54qPYn0cYzFTUSTuTJ9zfFUTj5mwfwZCSxVZiB2Goxe2NJOlZKQVkssyK0FCQpbfYqPiBIgm8RzwpDXkm/Mn9cOEZix2BZ/LPswu0e245dcA8Ty+iowAI0nQQeTLv8AWMZY3vZUkU4L4PlhUrKh2IN4nYHlgLDvwhly9diBIWm07fmgCx3v+mLzOsbZMexqaIFo1QbGw5dTywwyNMFhI9IjVG0fLc8hhnkuDMYmAWtexX3WJvsThpR4boRbyWPTaxvJG3x33x4E8ujp4HnBKVByK4Q+ekKQSYiBDg7aiN78htirxlmylEnQ7dlj8wuT2/ffGk4TlQcgwGllauWM8lCgESTI+X9cY/jqUvIJSn5ckqCTJgyJ35gTbHbCacUJrZl+E1hSqlSupaw0kEwBt8rXv/mJ5Y1XiJqFEpmQNTVBqZZG1MC4JEg6gvPljH1Q71UAXU2qFHJjyB7d+mCvEmeNSoysqqqiFIH5amm9j6rze2+OiG0R0D1VRWIaJBgwzRI3j07Y8xoK2fUMw/CgwSJ0reOfxY+xoSXUkEypZGU6lIBnnteCP3zxCCTN+YgSAZN4E/u+IussCDt0tYdRNjj4U0PMw283PaNgP1xwo7Qf8wXkZtp6c55e3O+PHXU5vqv6RFhGw6x3P1wS1BYYKY6Ekkn+x+ePhlSxChjfb1Cfpe/vgCwJSRIOoXk7/SbjHv4kkGWv/qIttsuGTJDaUJDKYgsZAAHOBbtviL1mZb+WdNiFjn+ba/zwJ2B0LwSx/A0YM3cz/wDkbDbUZ2xV4PoFclQ1QSQWtEQzEiItERhlVoTtj0IL6o45dlKPIxFceinGA62Y0kxhiLcwVBA5nEayxgCi9yx3wTxKvoUdemAD0nEJkg9J+uBkdysk77D/AHxdlgSb7DvOEAaxhYG554W1Kd4Atg+tipUk7YALsrStjkf+OObnM5ejPwUix7Go0fogx2WmmkXIEXJPIC5+WPzd474x+Kz9asLKYCD/ACKIWe5F/ni4rZLEFOmWIAEnoMdA8NcNpUqWh6g1OpLjYDVAjqSB+lt8Y7w8k1vZSft/vjWU6fTf6kfsY5PMyP8AFFRdDWrRy7OGlZWOosm+3WO/LFeYyOVru3mNvTKgi0tfSxm5IEX7HC6pTIPve17YpLlDIuO1rH9McMeSdpl87McyxIO4MH5b4syefalUSohhkMg+3I9jgzjdH16goAJP1/3vhQcezGSnExR3XhfG6VZEqKY1pqMm++nST1tiitx3TIXTDd7APuB++W/XnfhSoGQrMFWt7P8A7g4dGT+kxveBF/fHh5vHUZtG6yOjTU85VKhdcLOrl13/AEF5vgHP0HNMaWkEze5k3uOlj25YR1XaZBMiRA6dP33wRSzdQgy8xb/k/X64lQlHaY+dgnEKj06tFkqKpBJJWOYiSNgfy/PGdzFZnJc7tMneYM/vbbGhzGW1W+21p/pipeGqyGT8gIIteT9Pf5Y78eVKKTJF5zufNxUrwbiDaD0vtj7Fn/TT1b/9h/fH2N/liRRs2zAZZDVFKn/7VMz2POOUY8GfVpLkkiYApoIEwPhH7JwBl2UsHIAGxHp/p164YKaTeo01BAi1yB7wOZ+uOavTOz+yg5hebmd4NPb3gf7YhTqKbawIuQARvteZt7dcXfiVGmdUA9TseUiLXwOnEE1zpaOmnYdReenPAkFntdZgDMMOZJiI52K7e2PsvSkhVdS3Iss6jI2he4xKvVUQYJDCQSDq94mB9cM+AcPbMVdKQNMFmYExBkWncx1At2xUVekTJ0jrNKjoVVGyqFH/ALQB/TENQnpiNWsxuLHocLMzRqN8R+U47kcgzqwASeXPtjL1s3JJHyxfmss3UkdJxTQyhOExnuTudTbLy78sSNJqr6jt0/pg/L8P67YLlVHQYAAatIhbqcCvVv7f3/f0xbxHNmw26D+p7/vuaMrRnAATQdvcY9z2eTK02q1dhsq7noBO5+2LcxWSijVHMKokn9745jxjj1TOVdSo6oPTTESdwS3+rnbYD65zlxRcI2yzxJ4xrVw4VStDSbXg2g6mA9UE2EgSBY45PmKkuT1ON54hrkZZwSZny42gkg2G0RPS4xz5jfFeO242wzJKVI0vg3Ln+LUBg2UH3uROw5Y0NYkC7SN/r7dgMA+GVK0UNtJEwTYmTfYjfrthmaGvUWC+gSzAGQBv6Raw6dJtjizJzmyo4/qVoCwgmR9d/wBb4tqZSVDSpm2m825xHvthZQqAsiqZBghhOmJMtcbCP1w8ypBQ6WFQwfhMk99pUXb6WxjPE0HBCbiHDS6abA726j77/rjC1UhiDaCRjq1CiSFdhe4AiCADHuNj13xzzxPltGYf/NDfUf3Bx1+JPbiRONEvCtbTmFB2cR891/SPnjceVeRDb+1/Y7X5Y5tkK2irTY7KwJ9gb/acdMAhlvMm3S5236/riPMVSUghsGFAibAsYiTeTcx8ot1+3tUMjFGTSQZmIIO+x7HaP9iAwPXV++e+PDRI3/3/ANjjk5F0Bpq1AkL39r7DlGLaJJMdRy9rGeW33wSKALG522jn9cSKAEiDq77fXA2gpgLIk7N9P6xj7FzESbn6j++PsXYrR9SJadTC/RYntNo53wZQqBRACkQRaDMTcE7nvg2mSAAqqG3ui7dibn7YoGacnSLzv6QABIH9e/tjpo2oDzJMEhbTM39INomdr4lk64VhrCqTzYCB329774Y0GMCXUHoGmB19K/bEvwSEzrWfYj7nCYUJ2zZJBEC/5S1+5mTO2Nl/h1WqGpUQKvl/G7GZnZVH+oie2k9cIzk4BnSR7H9BcY6N4b4cKNBREM/ra0b/AAj5CPnONcS2Z5HoOemG3Jn98sRFKOeJ5inO0z16DAbFFMsb/XHQYFz1F6g/f9MRpoOQ+0YErcTQfCCx+gwFmK71LM6oOg/d8AB2d4kiW+I/yj+pwK9cqPMqfEfhXp8v1O+KKVanT+BS7dTsMfUMo1RtT7fuwHTAMjlqJc6m574bU6YXHqoBtgHjHEloUy7At/KqiSx6AfcnkAThN0Bk/H/E1d1y8nQvqcATJN1B9hf5jGTVlF7ybQR9T15HpiWarMajO06mOppWLnsbxf8ATHnlljJU2HIEzbeQLbdcc0tnTHQj8UVVCooYwfUylYAYCBF5Iud8ZNsanxNl4CltVlMKbXbb7XjGWcY68aqBzzf2N54apg5ejqLqpsQo3hjve9jg+pSRwy/xYMqwUhJ1TEzuYiZsTFsAZLKRSRYjSBIBPqI335/L5YLer+WFAB5MbcwSRvHQDmccsuzoi6RE8EEoJ8pFuQxBZg0aTIgciIEiPecEZbTTnSx0kldYhSqtve07WjecCLTLMecneR845XjnP1wUucOsBROmxDL6ZIvMwBPUAXxDTspUwytmPMVRLNoUQSYUav5jHrNz3xmvGeRlEqgGV9L2MCbj1Hcjn01Ye6QoM6TyBGkd5nf6YCzis9NqUE05ksWBb1bkwQDvYbSTiccXGVoicbRzw98bzhOfFdE0g6lAD35gbi/PGTzvCHpqHaChi45EzaD7cpGNF/h5SoMcytXUGKA0ypi6yTftY/I9sdeeKnGzCNp0P6DQdip2AmP0vf8AqMX0Tchovv3v1Oxt74ppQGTSdZEWc2Y99V+l5g4PquyKwIBkxEgCeZGi25t98eXJJG6QOjBJsOW39+URvilqwBkLf9zPTnif4fUFLNAn672N788EvlASQALczOm/X994xKoqvQq89ek/LH2GbcFefip/+WPsbUTwLMupqehUdidtLINt5LX+U49RWSVZRpnYGbzbaR3woFNjcH5i9/7zgn8O6pqLwOkwYHa1p+uN6KsPpVwpslxy2+2DKVTXew6CST+hwnLVIAMAATePzGxmJOL6TRzPywUA94NlVqVqQdTpJvBEG0wTHOI+eN5ms1GzBfcTjm/A80iVqTNCgPcsQADfp3jG9qGT6gPrjfF0YZOyurULi9YR2AGKPwqfzk/TFjVaa/EI7yD/AFnEUzuWO1anbq4H6kY1sgj+Fp9SfniFShT6n6YuzOeoUxLVKajqXH98BN4jyYMHM0Af9a/rOAAykg/KnzODAcZ3OeNMmilvOFT/AECesXMDkcZ/Pf4i6rUkCD+YtLfQWH3xLkhpNmy4xxenQUljLxZARqPT/SO5++Od8T4nVqVRVL6agB0lWI0g7hViIItfeMB1eN02IIBkEmdZJk7n1HHtPidN6iipqYc9Jht7WK+83nvjGUmzVRSJVADGp2JPxMFJbtO0iD164DakCGgmIgwDEdyth+98W182BKBqgGxkwN5uFi+A8661l0NVYiZABg25CFMfTliYr9mjBvFObQUAkhnPORIB5EbzG7fpzzPDeC16pXy0aDcMRCi9jPv9caBfDdEG1Ouw33O3/tpxt3xYMhS0QNYYHYuSojYRB29xz+e/NJUjDg27Y8pcPqaV2UA3LOF5dxIG/Lc4GqZQk2gXuuqZnna3ucLRlwJCsdJ39X1scSFAgSYknaRtsfY4yNRllqLNIVU0rczAPPUSdzj2nQkF1VZ5DVET/L1t9umBco2gElDPI3juDb57jfFtHiVRZOptO02G4+djHUbYljQxo5QkBgpD7AiWgG8ief32wUOC6gdbKsLIZlLNGqwCQBN9gdzv1TnilQqNTIT+UlT3nYiTsBP/ACaucryvrEQYtaD8QAnb7TucQ7NEU8UDVMq1BaFSoWIOoyF1UywEeqDuNyLkxhFw7gNYWqBEvsHBIA3sCYJjlyOHj1HuTVvOxYMQJPK4AtuMeSrFragYZ6osByEzA6/TA8kkuJLxxbsmmUCU5ZpMmNW0gKdpmIO5tOJPSAAnkB2F97g3HbFTBC50k6IEEC9xaRYjn+zgV6t9GnVfebwO3L3xzuLYmtFi1mEhW9weXbpOGCZ+rpBDqwv6QRYHqDBvhUyFmAAgdWMARvdtziDU9Knm3T37/vcYXEytoZ1OJViSTq36/wD9Y+wgeo0n0j648xrTFzZuXlwBNCBAjSgbaLys7dcXUMrTJuKNvn/xjMtm6RbSihItB0/UmSMEDMaz6jKi2oAR/wCMX98a0bWjTrlqI+Jac92EfPF4pUriKYHX+9sZV3URM/Uf1NsWU6nIH5a7YOIWPc5w2kSYWntvyI7e0TEdMCNwGiyfwwszAWI53glh+xgWnUEAq4nnJ2+m/wA8TzIAImoD1FyfeGgXwtofYvz3hkD/ALat0/5m36YGbhtGLoqrtcjcDaCLnt7YZNXBPqYRsLD++JfiuatpjsLgExse+HsWhXmOH0aehXVAx3iosCey8+fXE6XDKZ2BgHci37tg78d6rMASeUnYbmTvykcsRGbkCVSQLlWgsY5zP2jAmxuio8JWZAj3viC8MWRDD+n3wemeAAUhSBzJPzn9NuWPqvEF/lUe1vb3wbFSAqnCjM6jHQbfOx+mKH4aQTsbdOXWDfDbKVA8hREXJLge1zH0E4itVCbMVkn92wBSFJyTAWBUc4mT+snFf4cqIEk/lOxB94mOon6YcpV/zwRt26GefyOKXH+YMY5SL9z1w0KhJ+HYCFJkmx1Qepg6v1OPky9RwNzNzChjbnaOQF/98NNOzCDfntb3xVV1LJG2zD39jf8A3wWwoAo5cSTULwNgAPluQMWskfAd7GFJMDqNMDv74tohtxTIF7aSYnntI+uLDWMEEDSeZW9+UiCBgCwCkTqjQzT+W4k9SD0ODKhqBVY01VnG4CgzNpA3JsYxWlFibc9xBAPUW/TvieVyJZyGhCObA2i5sYP6+2G2gpnuXoHVJ1hhJdXJG3Q2ib7x74tFVQGJ80uLgCCBsVDK3qIsRHfFGeydNSPUHndgpF9zZtxz/YxCghSQGcM0DQCoNpiY9Q/3G+I42VyK6+c/iB2AQsYGlRBsIOkggGP2MRq0ywhi2lY6gW2jcDFlPKjX61ZWP8wM2F7yDveT1wQcsFMSb2Mc+8ESJ9/ninSEm2QyrvVHlCChMxaNWyksOUxubSTiS5DSWaqRuR/6lPUSI2BJ/cfKDU5UEwoCkDUDIvuCSCNuV8WUstTZmFaou3xKJO23RQetyN4xDLRU1TVDMFVDyPqe2zAgaVNpx8tEzLNaZgFBEizEm5MRY8jy5tDQjSCTBBibLCzJlhGPKTqjBiKWmbSACQN4BNtt4xlKVdEv9iOqqaj6Abm9/wCi49wyqcSBJILCTsFaB98fYOZF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051720" y="1484784"/>
            <a:ext cx="54726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</a:t>
            </a:r>
            <a:r>
              <a:rPr lang="hu-HU" sz="2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hu-HU" sz="2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92080" y="119675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Multi </a:t>
            </a:r>
            <a:r>
              <a:rPr lang="hu-HU" sz="4800" dirty="0" smtClean="0">
                <a:sym typeface="Wingdings" pitchFamily="2" charset="2"/>
              </a:rPr>
              <a:t></a:t>
            </a:r>
            <a:endParaRPr lang="hu-HU" sz="48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36096" y="450912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KKV </a:t>
            </a:r>
            <a:r>
              <a:rPr lang="hu-HU" sz="4800" dirty="0" smtClean="0">
                <a:sym typeface="Wingdings" pitchFamily="2" charset="2"/>
              </a:rPr>
              <a:t></a:t>
            </a:r>
            <a:endParaRPr lang="hu-HU" sz="4800" dirty="0"/>
          </a:p>
        </p:txBody>
      </p:sp>
      <p:pic>
        <p:nvPicPr>
          <p:cNvPr id="2" name="Picture 4" descr="C:\Users\acsizaviki.acsizaviki-VAIO\Desktop\0000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4737"/>
            <a:ext cx="4788024" cy="26932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2" build="allAtOnce"/>
      <p:bldP spid="13" grpId="0" build="allAtOnce"/>
      <p:bldP spid="13" grpId="1" build="allAtOnce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467</Words>
  <Application>Microsoft Office PowerPoint</Application>
  <PresentationFormat>Diavetítés a képernyőre (4:3 oldalarány)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acsizaviki</dc:creator>
  <cp:lastModifiedBy>dr. Sallai Csilla</cp:lastModifiedBy>
  <cp:revision>112</cp:revision>
  <dcterms:created xsi:type="dcterms:W3CDTF">2014-06-09T16:19:41Z</dcterms:created>
  <dcterms:modified xsi:type="dcterms:W3CDTF">2015-06-07T16:36:55Z</dcterms:modified>
</cp:coreProperties>
</file>