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sldIdLst>
    <p:sldId id="256" r:id="rId2"/>
    <p:sldId id="283" r:id="rId3"/>
    <p:sldId id="284" r:id="rId4"/>
    <p:sldId id="282" r:id="rId5"/>
    <p:sldId id="258" r:id="rId6"/>
    <p:sldId id="259" r:id="rId7"/>
    <p:sldId id="280" r:id="rId8"/>
    <p:sldId id="260" r:id="rId9"/>
    <p:sldId id="262" r:id="rId10"/>
    <p:sldId id="263" r:id="rId11"/>
    <p:sldId id="279" r:id="rId12"/>
    <p:sldId id="264" r:id="rId13"/>
    <p:sldId id="265" r:id="rId14"/>
    <p:sldId id="267" r:id="rId15"/>
    <p:sldId id="268" r:id="rId16"/>
    <p:sldId id="266" r:id="rId17"/>
    <p:sldId id="269" r:id="rId18"/>
    <p:sldId id="270" r:id="rId19"/>
    <p:sldId id="271" r:id="rId20"/>
    <p:sldId id="272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F222F-2697-4935-B76D-92452D0FA1E5}" type="datetimeFigureOut">
              <a:rPr lang="hu-HU" smtClean="0"/>
              <a:t>2013.12.08.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4717D-36FA-478D-A038-9C6D81D9F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3185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800" cap="none" spc="-80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none" spc="12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90C5-858A-4EE1-BE68-48F88CD51D9E}" type="datetime1">
              <a:rPr lang="hu-HU" smtClean="0"/>
              <a:t>2013.12.08.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Prof. Dr. Lentner Csaba</a:t>
            </a:r>
            <a:endParaRPr lang="hu-HU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46806FB-11E3-446F-8CEB-26EE34E071D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B7B8-B7ED-4CB9-AFCD-360E9FD35284}" type="datetime1">
              <a:rPr lang="hu-HU" smtClean="0"/>
              <a:t>2013.12.08.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Prof. Dr. Lentner Csaba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06FB-11E3-446F-8CEB-26EE34E071D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4E72-57AD-4649-B4EA-6C4E4E0B53BB}" type="datetime1">
              <a:rPr lang="hu-HU" smtClean="0"/>
              <a:t>2013.12.08.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Prof. Dr. Lentner Csaba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06FB-11E3-446F-8CEB-26EE34E071D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93B8-C6BB-4EF7-A17A-9390D9CFD433}" type="datetime1">
              <a:rPr lang="hu-HU" smtClean="0"/>
              <a:t>2013.12.08.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Prof. Dr. Lentner Csaba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06FB-11E3-446F-8CEB-26EE34E071D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404664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5400" b="0" i="1" cap="none" spc="-80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4725144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none" spc="12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8F9D-6AE7-4935-AB93-5B94EB72C3DE}" type="datetime1">
              <a:rPr lang="hu-HU" smtClean="0"/>
              <a:t>2013.12.08.</a:t>
            </a:fld>
            <a:endParaRPr lang="hu-H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806FB-11E3-446F-8CEB-26EE34E071DC}" type="slidenum">
              <a:rPr lang="hu-HU" smtClean="0"/>
              <a:t>‹#›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u-HU" smtClean="0"/>
              <a:t>Prof. Dr. Lentner Csaba</a:t>
            </a:r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7A8C-A51F-4EC9-8E5F-29B92B8FF580}" type="datetime1">
              <a:rPr lang="hu-HU" smtClean="0"/>
              <a:t>2013.12.08.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Prof. Dr. Lentner Csaba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06FB-11E3-446F-8CEB-26EE34E071D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8B5C-630A-45C5-9376-7B3DCFF7AEAB}" type="datetime1">
              <a:rPr lang="hu-HU" smtClean="0"/>
              <a:t>2013.12.08.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Prof. Dr. Lentner Csaba</a:t>
            </a: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06FB-11E3-446F-8CEB-26EE34E071D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D1DC-F287-4C34-995E-18892EF7F4C5}" type="datetime1">
              <a:rPr lang="hu-HU" smtClean="0"/>
              <a:t>2013.12.08.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Prof. Dr. Lentner Csaba</a:t>
            </a: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06FB-11E3-446F-8CEB-26EE34E071D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BB48A-9C3E-46DE-B25A-DB975491C7AB}" type="datetime1">
              <a:rPr lang="hu-HU" smtClean="0"/>
              <a:t>2013.12.08.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Prof. Dr. Lentner Csaba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06FB-11E3-446F-8CEB-26EE34E071D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DFD9-F4C6-4354-A2C7-BA7F93CB4DD2}" type="datetime1">
              <a:rPr lang="hu-HU" smtClean="0"/>
              <a:t>2013.12.08.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Prof. Dr. Lentner Csaba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06FB-11E3-446F-8CEB-26EE34E071DC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C94D-AD18-4DC6-AA81-57C4B52F5CE8}" type="datetime1">
              <a:rPr lang="hu-HU" smtClean="0"/>
              <a:t>2013.12.08.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Prof. Dr. Lentner Csaba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46806FB-11E3-446F-8CEB-26EE34E071DC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8256917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3392" y="6309320"/>
            <a:ext cx="3648405" cy="360040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F4F7B8D-9787-48E8-BEE8-712B913DF19D}" type="datetime1">
              <a:rPr lang="hu-HU" smtClean="0"/>
              <a:t>2013.12.08.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55840" y="6311415"/>
            <a:ext cx="3227851" cy="3558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Prof. Dr. Lentner Csaba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8867" y="6237313"/>
            <a:ext cx="722632" cy="517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F46806FB-11E3-446F-8CEB-26EE34E071DC}" type="slidenum">
              <a:rPr lang="hu-HU" smtClean="0"/>
              <a:t>‹#›</a:t>
            </a:fld>
            <a:endParaRPr lang="hu-HU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Dorinka\Desktop\1415844_10151958504787590_1355021808_n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449" y="22385"/>
            <a:ext cx="1701303" cy="100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rinka\Desktop\1422823_10151958556567590_421881530_n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007" y="131517"/>
            <a:ext cx="1043439" cy="78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kern="1200" cap="none" spc="-60" baseline="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ages/Prof-Dr-LENTNER-CSABA/280200398687595?fref=ts" TargetMode="External"/><Relationship Id="rId2" Type="http://schemas.openxmlformats.org/officeDocument/2006/relationships/hyperlink" Target="http://www.lentnercsaba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86484" y="284669"/>
            <a:ext cx="10363200" cy="4571999"/>
          </a:xfrm>
        </p:spPr>
        <p:txBody>
          <a:bodyPr>
            <a:normAutofit/>
          </a:bodyPr>
          <a:lstStyle/>
          <a:p>
            <a:r>
              <a:rPr lang="hu-HU" sz="5400" b="1" dirty="0" smtClean="0"/>
              <a:t>Állami kontrollok és új állampénzügyi rendszertan </a:t>
            </a:r>
            <a:endParaRPr lang="hu-HU" sz="54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90945" y="3377045"/>
            <a:ext cx="7073331" cy="2490355"/>
          </a:xfrm>
        </p:spPr>
        <p:txBody>
          <a:bodyPr>
            <a:normAutofit lnSpcReduction="10000"/>
          </a:bodyPr>
          <a:lstStyle/>
          <a:p>
            <a:r>
              <a:rPr lang="hu-HU" sz="3600" b="1" dirty="0" smtClean="0"/>
              <a:t>Prof. Dr. LENTNER CSABA egyetemi </a:t>
            </a:r>
            <a:r>
              <a:rPr lang="hu-HU" sz="3600" b="1" dirty="0" smtClean="0"/>
              <a:t>tanár</a:t>
            </a:r>
            <a:endParaRPr lang="hu-HU" sz="3600" b="1" dirty="0" smtClean="0"/>
          </a:p>
          <a:p>
            <a:r>
              <a:rPr lang="hu-HU" b="1" dirty="0" smtClean="0"/>
              <a:t>Nemzeti Közszolgálati Egyetem Közigazgatás-tudományi </a:t>
            </a:r>
            <a:r>
              <a:rPr lang="hu-HU" b="1" dirty="0" smtClean="0"/>
              <a:t>Kar</a:t>
            </a:r>
          </a:p>
          <a:p>
            <a:r>
              <a:rPr lang="hu-HU" b="1" dirty="0" smtClean="0"/>
              <a:t>Statisztikai adatok az MNB egyedi közlése alapján</a:t>
            </a:r>
            <a:endParaRPr lang="hu-HU" b="1" dirty="0" smtClean="0"/>
          </a:p>
        </p:txBody>
      </p:sp>
      <p:pic>
        <p:nvPicPr>
          <p:cNvPr id="4" name="Picture 4" descr="F:\ÁHT prezik\1380978_10151958529102590_210338050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7809" y="3177887"/>
            <a:ext cx="2064340" cy="28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476" y="3177887"/>
            <a:ext cx="2038554" cy="28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53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 strukturális reformok </a:t>
            </a:r>
            <a:r>
              <a:rPr lang="hu-HU" b="1" dirty="0" err="1" smtClean="0"/>
              <a:t>paradoxona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hu-HU" altLang="hu-HU" i="1" dirty="0" smtClean="0"/>
              <a:t>Strukturális reformok nélkül középtávon nem érhető el fenntartható GDP növekedés, magas foglalkoztatási szint és pénzügyi egyensúly.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hu-HU" altLang="hu-HU" sz="3600" i="1" dirty="0" smtClean="0"/>
              <a:t>De: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hu-HU" altLang="hu-HU" i="1" dirty="0" smtClean="0"/>
              <a:t>A reformok az első években többet visznek, mint hoznak, ezért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hu-HU" altLang="hu-HU" i="1" dirty="0" smtClean="0"/>
              <a:t> 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hu-HU" altLang="hu-HU" i="1" dirty="0" smtClean="0"/>
              <a:t>vagy hitelből /nem lehet/, 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hu-HU" altLang="hu-HU" i="1" dirty="0" smtClean="0"/>
              <a:t>vagy megszorító programokból /belső ellenállást vált ki/ 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hu-HU" altLang="hu-HU" i="1" dirty="0" smtClean="0"/>
              <a:t>vagy tehermegosztással /külső ellentétet vált ki/ 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endParaRPr lang="hu-HU" altLang="hu-HU" i="1" dirty="0"/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hu-HU" altLang="hu-HU" i="1" dirty="0" smtClean="0"/>
              <a:t>kell a reformokhoz pénzügyi forrást biztosítani.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hu-HU" altLang="hu-HU" sz="2000" i="1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845F-A34F-446D-912C-CD93AB7AB998}" type="datetime1">
              <a:rPr lang="hu-HU" smtClean="0"/>
              <a:t>2013.12.08.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Prof. Dr. Lentner </a:t>
            </a:r>
            <a:r>
              <a:rPr lang="hu-HU" dirty="0" smtClean="0"/>
              <a:t>Csaba, Válságkezelési technikák modellezése Matolcsy György alapján, 2013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06FB-11E3-446F-8CEB-26EE34E071DC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454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6250" y="546966"/>
            <a:ext cx="10515600" cy="1325563"/>
          </a:xfrm>
        </p:spPr>
        <p:txBody>
          <a:bodyPr/>
          <a:lstStyle/>
          <a:p>
            <a:r>
              <a:rPr lang="hu-HU" b="1" dirty="0" smtClean="0"/>
              <a:t>Az államadósság – Public </a:t>
            </a:r>
            <a:r>
              <a:rPr lang="hu-HU" b="1" dirty="0" err="1"/>
              <a:t>E</a:t>
            </a:r>
            <a:r>
              <a:rPr lang="hu-HU" b="1" dirty="0" err="1" smtClean="0"/>
              <a:t>nemy</a:t>
            </a:r>
            <a:r>
              <a:rPr lang="hu-HU" b="1" dirty="0" smtClean="0"/>
              <a:t> No. </a:t>
            </a:r>
            <a:r>
              <a:rPr lang="hu-HU" b="1" dirty="0"/>
              <a:t>1</a:t>
            </a:r>
          </a:p>
        </p:txBody>
      </p:sp>
      <p:pic>
        <p:nvPicPr>
          <p:cNvPr id="4" name="Picture 4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385" y="1701079"/>
            <a:ext cx="6663412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3C09-5389-4C37-A6AE-551650BDD976}" type="datetime1">
              <a:rPr lang="hu-HU" smtClean="0"/>
              <a:t>2013.12.08.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Prof. Dr. Lentner Csaba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06FB-11E3-446F-8CEB-26EE34E071DC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546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Hagyományos válságkezelés (ortodox)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hu-HU" dirty="0"/>
              <a:t>Strukturális reformok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hu-HU" dirty="0"/>
              <a:t>+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hu-HU" dirty="0"/>
              <a:t>Megszorító </a:t>
            </a:r>
            <a:r>
              <a:rPr lang="hu-HU" dirty="0" smtClean="0"/>
              <a:t>programok =  KUDARC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hu-HU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hu-HU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hu-HU" i="1" dirty="0"/>
              <a:t>A megszorító programok politikai instabilitást okoznak, meggyengülnek és/vagy megbuknak a kormányok, ezért lassulnak és/vagy leállnak a strukturális reformok.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B270-5B70-4DCE-BF2E-7CCA17A75734}" type="datetime1">
              <a:rPr lang="hu-HU" smtClean="0"/>
              <a:t>2013.12.08.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Prof. Dr. Lentner Csaba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06FB-11E3-446F-8CEB-26EE34E071DC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708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Nem hagyományos válságkezelés (</a:t>
            </a:r>
            <a:r>
              <a:rPr lang="hu-HU" b="1" dirty="0" err="1" smtClean="0"/>
              <a:t>unortodox</a:t>
            </a:r>
            <a:r>
              <a:rPr lang="hu-HU" b="1" dirty="0" smtClean="0"/>
              <a:t>) - A magyar modell lényege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hu-HU" altLang="hu-HU" dirty="0" smtClean="0"/>
              <a:t>Strukturális reformok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hu-HU" altLang="hu-HU" dirty="0" smtClean="0"/>
              <a:t>+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hu-HU" altLang="hu-HU" dirty="0" smtClean="0"/>
              <a:t>Tehermegosztás = S I K E R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hu-HU" altLang="hu-HU" dirty="0" smtClean="0"/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hu-HU" altLang="hu-HU" i="1" dirty="0" smtClean="0"/>
              <a:t>A tehermegosztás megőrzi a politikai stabilitást, így a kormányok időt nyernek a strukturális reformokra majd hosszútávon fenntartható pénzügyi egyensúlyt teremtenek.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BC85-5632-4E49-B875-567A8EC8F72F}" type="datetime1">
              <a:rPr lang="hu-HU" smtClean="0"/>
              <a:t>2013.12.08.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Prof. Dr. Lentner Csaba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06FB-11E3-446F-8CEB-26EE34E071DC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394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Unortodox</a:t>
            </a:r>
            <a:r>
              <a:rPr lang="hu-HU" b="1" dirty="0" smtClean="0"/>
              <a:t> fiskális lépések 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6700" indent="-2667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/>
              <a:t>Alaptörvény – harc az adósság ellen</a:t>
            </a:r>
          </a:p>
          <a:p>
            <a:pPr marL="266700" indent="-266700" algn="just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/>
              <a:t>Sarkalatos törvények (költségvetési </a:t>
            </a:r>
            <a:r>
              <a:rPr lang="hu-HU" sz="2400" dirty="0" smtClean="0"/>
              <a:t>fegyelem megteremtése, </a:t>
            </a:r>
            <a:r>
              <a:rPr lang="hu-HU" sz="2400" dirty="0"/>
              <a:t>állami ellenőrzés, Költségvetési Tanács, önkormányzati </a:t>
            </a:r>
            <a:r>
              <a:rPr lang="hu-HU" sz="2400" dirty="0" smtClean="0"/>
              <a:t>működés) </a:t>
            </a:r>
            <a:endParaRPr lang="hu-HU" sz="2400" dirty="0"/>
          </a:p>
          <a:p>
            <a:pPr marL="266700" indent="-266700" algn="just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/>
              <a:t>Centralizációs  és racionalizálási tendenciák </a:t>
            </a:r>
            <a:r>
              <a:rPr lang="hu-HU" sz="2400" dirty="0" smtClean="0"/>
              <a:t>az </a:t>
            </a:r>
            <a:r>
              <a:rPr lang="hu-HU" sz="2400" dirty="0"/>
              <a:t>államháztartásban </a:t>
            </a:r>
          </a:p>
          <a:p>
            <a:pPr marL="266700" indent="-266700" algn="just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 smtClean="0"/>
              <a:t>TB </a:t>
            </a:r>
            <a:r>
              <a:rPr lang="hu-HU" sz="2400" dirty="0"/>
              <a:t>alapok, Elkülönített állami pénzalapok központi költségvetés alá centralizációja </a:t>
            </a:r>
          </a:p>
          <a:p>
            <a:pPr marL="266700" indent="-266700" algn="just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/>
              <a:t>M</a:t>
            </a:r>
            <a:r>
              <a:rPr lang="hu-HU" sz="2400" dirty="0" smtClean="0"/>
              <a:t>agánnyugdíj </a:t>
            </a:r>
            <a:r>
              <a:rPr lang="hu-HU" sz="2400" dirty="0"/>
              <a:t>pénztárak forrásainak ésszerűbb kezelése, </a:t>
            </a:r>
          </a:p>
          <a:p>
            <a:pPr marL="266700" indent="-266700" algn="just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/>
              <a:t>Ö</a:t>
            </a:r>
            <a:r>
              <a:rPr lang="hu-HU" sz="2400" dirty="0" smtClean="0"/>
              <a:t>nkormányzati </a:t>
            </a:r>
            <a:r>
              <a:rPr lang="hu-HU" sz="2400" dirty="0"/>
              <a:t>feladatok és adósságállomány centralizációja</a:t>
            </a:r>
          </a:p>
          <a:p>
            <a:pPr marL="266700" indent="-266700" algn="just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/>
              <a:t>Nagy hangsúly a költségvetési tervezésen </a:t>
            </a:r>
          </a:p>
          <a:p>
            <a:pPr marL="266700" indent="-266700" algn="just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/>
              <a:t>Az állami ellenőrzés megerősítése (ÁSZ törvény, ÁHT VIII. fejezet)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C3-1B1E-4BB6-91F3-94E843250137}" type="datetime1">
              <a:rPr lang="hu-HU" smtClean="0"/>
              <a:t>2013.12.08.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Prof. Dr. Lentner Csaba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06FB-11E3-446F-8CEB-26EE34E071DC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64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 magyar állam újjászervezésének sarokkövei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 err="1"/>
              <a:t>Unortodox</a:t>
            </a:r>
            <a:r>
              <a:rPr lang="hu-HU" sz="2400" dirty="0"/>
              <a:t> közpénzügyi modell – aktív állami szerepvállalás – </a:t>
            </a:r>
            <a:r>
              <a:rPr lang="hu-HU" sz="2400" u="sng" dirty="0"/>
              <a:t>tehermegosztás, közteherviselés</a:t>
            </a:r>
            <a:r>
              <a:rPr lang="hu-HU" sz="2400" dirty="0"/>
              <a:t> – strukturális reformok – biztonság, társadalmi béke</a:t>
            </a:r>
          </a:p>
          <a:p>
            <a:pPr marL="342900" indent="-342900" algn="just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/>
              <a:t>Pénzügyi stabilitás – gazdasági növekedés – életszínvonal emelés – munkahely teremtés</a:t>
            </a:r>
          </a:p>
          <a:p>
            <a:pPr marL="342900" indent="-342900" algn="just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/>
              <a:t>Külső gazdasági kapcsolataink diverzifikálása</a:t>
            </a:r>
          </a:p>
          <a:p>
            <a:pPr marL="342900" indent="-3429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/>
              <a:t>Alaptörvény – Sarkalatos törvények</a:t>
            </a:r>
          </a:p>
          <a:p>
            <a:pPr marL="342900" indent="-3429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/>
              <a:t>Széll Kálmán Terv</a:t>
            </a:r>
          </a:p>
          <a:p>
            <a:pPr marL="342900" indent="-3429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/>
              <a:t>Új Széchenyi Terv</a:t>
            </a:r>
          </a:p>
          <a:p>
            <a:pPr marL="342900" indent="-3429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 err="1"/>
              <a:t>Magyary</a:t>
            </a:r>
            <a:r>
              <a:rPr lang="hu-HU" sz="2400" dirty="0"/>
              <a:t> Zoltán Közigazgatás-fejlesztési Program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E6D2-AE83-499E-96CF-EA54D3450364}" type="datetime1">
              <a:rPr lang="hu-HU" smtClean="0"/>
              <a:t>2013.12.08.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Prof. Dr. Lentner Csaba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06FB-11E3-446F-8CEB-26EE34E071DC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77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Megújuló monetáris politika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hu-HU" altLang="hu-HU" dirty="0" smtClean="0">
                <a:solidFill>
                  <a:srgbClr val="232157"/>
                </a:solidFill>
              </a:rPr>
              <a:t>3-as mandátum 				-	Árstabilitás, pénzügyi egyensúly, gazdaságpolitika 							támogatása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hu-HU" altLang="hu-HU" dirty="0" smtClean="0">
              <a:solidFill>
                <a:srgbClr val="232157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hu-HU" altLang="hu-HU" dirty="0" smtClean="0">
                <a:solidFill>
                  <a:srgbClr val="232157"/>
                </a:solidFill>
              </a:rPr>
              <a:t>Középtávon alacsony inflációs nyomás		-	Tartósan laza monetáris </a:t>
            </a:r>
            <a:r>
              <a:rPr lang="hu-HU" altLang="hu-HU" dirty="0" smtClean="0">
                <a:solidFill>
                  <a:srgbClr val="232157"/>
                </a:solidFill>
              </a:rPr>
              <a:t>kondíciók (alapkamat</a:t>
            </a:r>
            <a:r>
              <a:rPr lang="hu-HU" altLang="hu-HU" dirty="0">
                <a:solidFill>
                  <a:srgbClr val="232157"/>
                </a:solidFill>
              </a:rPr>
              <a:t> </a:t>
            </a:r>
            <a:r>
              <a:rPr lang="hu-HU" altLang="hu-HU" dirty="0" smtClean="0">
                <a:solidFill>
                  <a:srgbClr val="232157"/>
                </a:solidFill>
              </a:rPr>
              <a:t>							csökkentés,</a:t>
            </a:r>
            <a:r>
              <a:rPr lang="hu-HU" altLang="hu-HU" dirty="0" smtClean="0">
                <a:solidFill>
                  <a:srgbClr val="232157"/>
                </a:solidFill>
              </a:rPr>
              <a:t> refinanszírozási expanzió)</a:t>
            </a:r>
            <a:endParaRPr lang="hu-HU" altLang="hu-HU" dirty="0" smtClean="0">
              <a:solidFill>
                <a:srgbClr val="232157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hu-HU" altLang="hu-HU" dirty="0" smtClean="0">
                <a:solidFill>
                  <a:srgbClr val="232157"/>
                </a:solidFill>
              </a:rPr>
              <a:t>					</a:t>
            </a:r>
          </a:p>
          <a:p>
            <a:pPr marL="0" indent="0">
              <a:buNone/>
            </a:pPr>
            <a:r>
              <a:rPr lang="hu-HU" altLang="hu-HU" dirty="0" smtClean="0">
                <a:solidFill>
                  <a:srgbClr val="232157"/>
                </a:solidFill>
              </a:rPr>
              <a:t>					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hu-HU" altLang="hu-HU" dirty="0" smtClean="0">
                <a:solidFill>
                  <a:srgbClr val="232157"/>
                </a:solidFill>
              </a:rPr>
              <a:t>Fenntartható növekedés támogatása		-	</a:t>
            </a:r>
            <a:r>
              <a:rPr lang="hu-HU" altLang="hu-HU" dirty="0" smtClean="0">
                <a:solidFill>
                  <a:srgbClr val="232157"/>
                </a:solidFill>
              </a:rPr>
              <a:t>	Növekedési </a:t>
            </a:r>
            <a:r>
              <a:rPr lang="hu-HU" altLang="hu-HU" dirty="0" smtClean="0">
                <a:solidFill>
                  <a:srgbClr val="232157"/>
                </a:solidFill>
              </a:rPr>
              <a:t>Hitelprogram (2750 milliárd Ft)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hu-HU" altLang="hu-HU" dirty="0" smtClean="0">
                <a:solidFill>
                  <a:srgbClr val="232157"/>
                </a:solidFill>
              </a:rPr>
              <a:t>					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hu-HU" altLang="hu-HU" dirty="0" smtClean="0">
              <a:solidFill>
                <a:srgbClr val="232157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hu-HU" altLang="hu-HU" dirty="0" smtClean="0">
                <a:solidFill>
                  <a:srgbClr val="232157"/>
                </a:solidFill>
              </a:rPr>
              <a:t>A monetáris politika és 		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hu-HU" altLang="hu-HU" dirty="0" smtClean="0">
                <a:solidFill>
                  <a:srgbClr val="232157"/>
                </a:solidFill>
              </a:rPr>
              <a:t>a pénzügyi szabályozás 			-	</a:t>
            </a:r>
            <a:r>
              <a:rPr lang="hu-HU" altLang="hu-HU" dirty="0" smtClean="0">
                <a:solidFill>
                  <a:srgbClr val="232157"/>
                </a:solidFill>
              </a:rPr>
              <a:t>	MNB </a:t>
            </a:r>
            <a:r>
              <a:rPr lang="hu-HU" altLang="hu-HU" dirty="0" smtClean="0">
                <a:solidFill>
                  <a:srgbClr val="232157"/>
                </a:solidFill>
              </a:rPr>
              <a:t>és PSZÁF integráció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hu-HU" altLang="hu-HU" dirty="0" smtClean="0">
                <a:solidFill>
                  <a:srgbClr val="232157"/>
                </a:solidFill>
              </a:rPr>
              <a:t>erősebb összehangolása	</a:t>
            </a:r>
          </a:p>
          <a:p>
            <a:pPr marL="0" indent="0">
              <a:buNone/>
            </a:pPr>
            <a:endParaRPr lang="hu-HU" altLang="hu-HU" dirty="0" smtClean="0">
              <a:solidFill>
                <a:srgbClr val="232157"/>
              </a:solidFill>
            </a:endParaRPr>
          </a:p>
          <a:p>
            <a:pPr marL="0" indent="0">
              <a:buNone/>
            </a:pPr>
            <a:r>
              <a:rPr lang="hu-HU" altLang="hu-HU" dirty="0" smtClean="0">
                <a:solidFill>
                  <a:srgbClr val="232157"/>
                </a:solidFill>
              </a:rPr>
              <a:t>Figyelem az MNB eredményre 			-	2013-ban 0 közeli </a:t>
            </a:r>
            <a:r>
              <a:rPr lang="hu-HU" altLang="hu-HU" dirty="0" smtClean="0">
                <a:solidFill>
                  <a:srgbClr val="232157"/>
                </a:solidFill>
              </a:rPr>
              <a:t>eredmény (kiegyenlítési tartalék 						mechanizmus kiiktatása)</a:t>
            </a:r>
            <a:endParaRPr lang="hu-HU" altLang="hu-HU" dirty="0" smtClean="0">
              <a:solidFill>
                <a:srgbClr val="232157"/>
              </a:solidFill>
            </a:endParaRPr>
          </a:p>
          <a:p>
            <a:pPr marL="0" indent="0">
              <a:buNone/>
            </a:pPr>
            <a:r>
              <a:rPr lang="hu-HU" altLang="hu-HU" dirty="0" smtClean="0">
                <a:solidFill>
                  <a:srgbClr val="232157"/>
                </a:solidFill>
              </a:rPr>
              <a:t>				</a:t>
            </a:r>
          </a:p>
          <a:p>
            <a:pPr marL="0" indent="0">
              <a:buNone/>
            </a:pPr>
            <a:r>
              <a:rPr lang="hu-HU" altLang="hu-HU" dirty="0" smtClean="0">
                <a:solidFill>
                  <a:srgbClr val="232157"/>
                </a:solidFill>
              </a:rPr>
              <a:t>Konzervatív devizatartalékolás    		                   -           	</a:t>
            </a:r>
            <a:r>
              <a:rPr lang="hu-HU" altLang="hu-HU" dirty="0" err="1" smtClean="0">
                <a:solidFill>
                  <a:srgbClr val="232157"/>
                </a:solidFill>
              </a:rPr>
              <a:t>Guidotti</a:t>
            </a:r>
            <a:r>
              <a:rPr lang="hu-HU" altLang="hu-HU" dirty="0" smtClean="0">
                <a:solidFill>
                  <a:srgbClr val="232157"/>
                </a:solidFill>
              </a:rPr>
              <a:t> – </a:t>
            </a:r>
            <a:r>
              <a:rPr lang="hu-HU" altLang="hu-HU" dirty="0" err="1" smtClean="0">
                <a:solidFill>
                  <a:srgbClr val="232157"/>
                </a:solidFill>
              </a:rPr>
              <a:t>Greenspan</a:t>
            </a:r>
            <a:r>
              <a:rPr lang="hu-HU" altLang="hu-HU" dirty="0" smtClean="0">
                <a:solidFill>
                  <a:srgbClr val="232157"/>
                </a:solidFill>
              </a:rPr>
              <a:t> szabály</a:t>
            </a:r>
          </a:p>
          <a:p>
            <a:pPr marL="0" indent="0">
              <a:buNone/>
            </a:pPr>
            <a:endParaRPr lang="hu-HU" altLang="hu-HU" dirty="0" smtClean="0">
              <a:solidFill>
                <a:srgbClr val="232157"/>
              </a:solidFill>
            </a:endParaRP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484-9B83-432C-B40C-0EF080677661}" type="datetime1">
              <a:rPr lang="hu-HU" smtClean="0"/>
              <a:t>2013.12.08.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Prof. Dr. Lentner Csaba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06FB-11E3-446F-8CEB-26EE34E071DC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780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Cél alatt az infláció</a:t>
            </a:r>
            <a:endParaRPr lang="hu-HU" b="1" dirty="0"/>
          </a:p>
        </p:txBody>
      </p:sp>
      <p:pic>
        <p:nvPicPr>
          <p:cNvPr id="4" name="Picture 7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0877" y="1752600"/>
            <a:ext cx="6697446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4C4F-7155-46C8-8546-5E5DFA9636B6}" type="datetime1">
              <a:rPr lang="hu-HU" smtClean="0"/>
              <a:t>2013.12.08.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Prof. Dr. Lentner </a:t>
            </a:r>
            <a:r>
              <a:rPr lang="hu-HU" dirty="0" smtClean="0"/>
              <a:t>Csaba, MNB alapján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06FB-11E3-446F-8CEB-26EE34E071DC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88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Kamatcsökkentés – változatlan tartalékok (kötvény állomány)</a:t>
            </a:r>
            <a:endParaRPr lang="hu-HU" b="1" dirty="0"/>
          </a:p>
        </p:txBody>
      </p:sp>
      <p:pic>
        <p:nvPicPr>
          <p:cNvPr id="4" name="Picture 3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5620" y="1752600"/>
            <a:ext cx="670796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8A5E-1C62-4B21-931D-9846DDB71394}" type="datetime1">
              <a:rPr lang="hu-HU" smtClean="0"/>
              <a:t>2013.12.08.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Prof. Dr. Lentner </a:t>
            </a:r>
            <a:r>
              <a:rPr lang="hu-HU" dirty="0" smtClean="0"/>
              <a:t>Csaba, MNB 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06FB-11E3-446F-8CEB-26EE34E071DC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286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3000 milliárddal forinttal nőtt a lakosság nettó pénzügyi vagyona</a:t>
            </a:r>
            <a:endParaRPr lang="hu-HU" b="1" dirty="0"/>
          </a:p>
        </p:txBody>
      </p:sp>
      <p:pic>
        <p:nvPicPr>
          <p:cNvPr id="4" name="Picture 2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0877" y="1752600"/>
            <a:ext cx="6697446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1D0C-4A1D-49B4-B0B0-EE5DB9EB561B}" type="datetime1">
              <a:rPr lang="hu-HU" smtClean="0"/>
              <a:t>2013.12.08.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Prof. Dr. Lentner </a:t>
            </a:r>
            <a:r>
              <a:rPr lang="hu-HU" dirty="0" smtClean="0"/>
              <a:t>Csaba, MNB alapján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06FB-11E3-446F-8CEB-26EE34E071DC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164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magyar közpénzügyi ellenőrzés keretrendszere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b="1" dirty="0" smtClean="0"/>
              <a:t>Magyarország Alaptörvénye, </a:t>
            </a:r>
            <a:r>
              <a:rPr lang="hu-HU" dirty="0" smtClean="0"/>
              <a:t>Alapvetés, N) cikk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Magyarország a kiegyensúlyozott, átlátható és fenntartható gazdálkodást érvényesít (1)b.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Országgyűlési és kormányzati felelősségi kompetencia az alapos ellenőrzés működtetése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Az Alkotmánybíróság, a bíróságok, a helyi önkormányzatok és más állami szervek feladtuk ellátása során ez (1) bekezdésben írt elveket követik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Mindenki felelős önmagáért, képességei és lehetőségei szerint </a:t>
            </a:r>
            <a:r>
              <a:rPr lang="hu-HU" u="sng" dirty="0" smtClean="0"/>
              <a:t>köteles</a:t>
            </a:r>
            <a:r>
              <a:rPr lang="hu-HU" dirty="0" smtClean="0"/>
              <a:t> </a:t>
            </a:r>
            <a:r>
              <a:rPr lang="hu-HU" u="sng" dirty="0" smtClean="0"/>
              <a:t>az állami és közösségi feladatok ellátásához hozzájárulni, </a:t>
            </a:r>
            <a:r>
              <a:rPr lang="hu-HU" dirty="0" smtClean="0"/>
              <a:t>O) cikk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A természeti erőforrások védelme és fenntartása az állam és mindenki kötelessége, P) cikk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Alaptörvény 43. cikk – Állami Számvevőszék jogállása, </a:t>
            </a:r>
            <a:r>
              <a:rPr lang="hu-HU" dirty="0" smtClean="0"/>
              <a:t>feladatai a fentiek vonatkozásában</a:t>
            </a:r>
            <a:endParaRPr lang="hu-H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Az Állami Számvevőszékről szóló 2011. LXVI. Törvény (sarkalatos törvény)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Az államháztartásról szóló 2011. évi CXCV. Törvény VIII. fejezete – állami ellenőrzés rendszere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93B8-C6BB-4EF7-A17A-9390D9CFD433}" type="datetime1">
              <a:rPr lang="hu-HU" smtClean="0"/>
              <a:t>2013.12.08.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Prof. Dr. Lentner Csaba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06FB-11E3-446F-8CEB-26EE34E071DC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867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Az EU gyengül – Magyarország stabilizálódik 				(államadósság/GDP)</a:t>
            </a:r>
            <a:endParaRPr lang="hu-HU" b="1" dirty="0"/>
          </a:p>
        </p:txBody>
      </p:sp>
      <p:pic>
        <p:nvPicPr>
          <p:cNvPr id="4" name="Kép 22" descr="a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36" y="1690688"/>
            <a:ext cx="7394864" cy="411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D656-0916-47A3-96BC-919FEE0145DE}" type="datetime1">
              <a:rPr lang="hu-HU" smtClean="0"/>
              <a:t>2013.12.08.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Prof. Dr. Lentner </a:t>
            </a:r>
            <a:r>
              <a:rPr lang="hu-HU" dirty="0" smtClean="0"/>
              <a:t>Csaba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06FB-11E3-446F-8CEB-26EE34E071DC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146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Kivételes a magyar foglalkoztatás bővülése</a:t>
            </a:r>
            <a:endParaRPr lang="hu-HU" b="1" dirty="0"/>
          </a:p>
        </p:txBody>
      </p:sp>
      <p:pic>
        <p:nvPicPr>
          <p:cNvPr id="4" name="Picture 2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0877" y="1752600"/>
            <a:ext cx="6697446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DD7C-C33A-4A32-AE27-D4A7C081230F}" type="datetime1">
              <a:rPr lang="hu-HU" smtClean="0"/>
              <a:t>2013.12.08.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Prof. Dr. Lentner </a:t>
            </a:r>
            <a:r>
              <a:rPr lang="hu-HU" dirty="0" smtClean="0"/>
              <a:t>Csaba 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06FB-11E3-446F-8CEB-26EE34E071DC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054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Fordulatot jelent az EDP eljárásból kikerülés</a:t>
            </a:r>
            <a:endParaRPr lang="hu-HU" b="1" dirty="0"/>
          </a:p>
        </p:txBody>
      </p:sp>
      <p:pic>
        <p:nvPicPr>
          <p:cNvPr id="4" name="Picture 2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3730" y="1752600"/>
            <a:ext cx="739174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70B0-F703-42DC-9E5F-6B77C562E053}" type="datetime1">
              <a:rPr lang="hu-HU" smtClean="0"/>
              <a:t>2013.12.08.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Prof. Dr. Lentner Csaba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06FB-11E3-446F-8CEB-26EE34E071DC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14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Reformok és innovációk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5546" y="1752600"/>
            <a:ext cx="7668107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5BFF-0E5B-4875-883A-F38AA405557F}" type="datetime1">
              <a:rPr lang="hu-HU" smtClean="0"/>
              <a:t>2013.12.08.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Prof. Dr. Lentner </a:t>
            </a:r>
            <a:r>
              <a:rPr lang="hu-HU" dirty="0" smtClean="0"/>
              <a:t>Csaba, MNB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06FB-11E3-446F-8CEB-26EE34E071DC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184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Kihívások és korlátok</a:t>
            </a:r>
            <a:endParaRPr lang="hu-HU" b="1" dirty="0"/>
          </a:p>
        </p:txBody>
      </p:sp>
      <p:pic>
        <p:nvPicPr>
          <p:cNvPr id="4" name="Kép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825" y="1752600"/>
            <a:ext cx="6987549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97DA-42EA-4C98-BC1D-76690C0E7608}" type="datetime1">
              <a:rPr lang="hu-HU" smtClean="0"/>
              <a:t>2013.12.08.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Prof. Dr. Lentner </a:t>
            </a:r>
            <a:r>
              <a:rPr lang="hu-HU" dirty="0" smtClean="0"/>
              <a:t>Csaba, MNB 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06FB-11E3-446F-8CEB-26EE34E071DC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89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Köszönöm a megtisztelő figyelmet! 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hlinkClick r:id="rId2"/>
              </a:rPr>
              <a:t>www.lentnercsaba.com</a:t>
            </a:r>
            <a:endParaRPr lang="hu-HU" dirty="0" smtClean="0"/>
          </a:p>
          <a:p>
            <a:r>
              <a:rPr lang="hu-HU" dirty="0">
                <a:hlinkClick r:id="rId3"/>
              </a:rPr>
              <a:t>https://</a:t>
            </a:r>
            <a:r>
              <a:rPr lang="hu-HU" dirty="0" smtClean="0">
                <a:hlinkClick r:id="rId3"/>
              </a:rPr>
              <a:t>www.facebook.com/pages/Prof-Dr-LENTNER-CSABA/280200398687595?fref=ts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Picture 4" descr="F:\ÁHT prezik\1380978_10151958529102590_2103380500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3100" y="2954337"/>
            <a:ext cx="206434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645" y="2954337"/>
            <a:ext cx="2038554" cy="2880000"/>
          </a:xfrm>
          <a:prstGeom prst="rect">
            <a:avLst/>
          </a:prstGeom>
        </p:spPr>
      </p:pic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5AC6-5E4A-4390-88C4-679F5AB17700}" type="datetime1">
              <a:rPr lang="hu-HU" smtClean="0"/>
              <a:t>2013.12.08.</a:t>
            </a:fld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Prof. Dr. Lentner Csaba</a:t>
            </a:r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06FB-11E3-446F-8CEB-26EE34E071DC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808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állami ellenőrzés rendezőelvei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INTOSAI deklarált céljaival összhangban működés – nemzetközi keretbe ágyazottság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A Magyar Állam újjászervezéséhez igazodó, azt támogató ellenőrzési feladatok (államadósság, nemzeti vagyon,költségvetési gazdálkodás, államháztartás teljes körének ellenőrzés alá vonása)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A k</a:t>
            </a:r>
            <a:r>
              <a:rPr lang="hu-HU" dirty="0" smtClean="0"/>
              <a:t>övetkezmények </a:t>
            </a:r>
            <a:r>
              <a:rPr lang="hu-HU" dirty="0" smtClean="0"/>
              <a:t>nélküli ellenőrzések korszaka lezárult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Az állam </a:t>
            </a:r>
            <a:r>
              <a:rPr lang="hu-HU" dirty="0" smtClean="0"/>
              <a:t>válságának (csődjének) </a:t>
            </a:r>
            <a:r>
              <a:rPr lang="hu-HU" dirty="0" smtClean="0"/>
              <a:t>elhárításában </a:t>
            </a:r>
            <a:r>
              <a:rPr lang="hu-HU" dirty="0" smtClean="0"/>
              <a:t>főleg az</a:t>
            </a:r>
            <a:r>
              <a:rPr lang="hu-HU" dirty="0" smtClean="0"/>
              <a:t> </a:t>
            </a:r>
            <a:r>
              <a:rPr lang="hu-HU" dirty="0" smtClean="0"/>
              <a:t>Állami Számvevőszék, </a:t>
            </a:r>
            <a:r>
              <a:rPr lang="hu-HU" dirty="0" smtClean="0"/>
              <a:t>de </a:t>
            </a:r>
            <a:r>
              <a:rPr lang="hu-HU" dirty="0" smtClean="0"/>
              <a:t>más </a:t>
            </a:r>
            <a:r>
              <a:rPr lang="hu-HU" dirty="0" smtClean="0"/>
              <a:t>költségvetési ellenőrzési területen dolgozó intézmények </a:t>
            </a:r>
            <a:r>
              <a:rPr lang="hu-HU" dirty="0" smtClean="0"/>
              <a:t>is kulcsszerepet </a:t>
            </a:r>
            <a:r>
              <a:rPr lang="hu-HU" dirty="0" smtClean="0"/>
              <a:t>töltöttek 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A jól szervezett államműködés a továbbiakban is igényli az ellenőrzési szintek hatékony </a:t>
            </a:r>
            <a:r>
              <a:rPr lang="hu-HU" dirty="0" smtClean="0"/>
              <a:t>munkáját, együttműködését (akár a könyvvizsgálók bevonását is, tekintve, hogy a kötelező önkormányzati könyvvizsgálat megszűnt, így könyvvizsgálói kapacitások szabadultak fel, amelyek más módon újra értéket teremthetnek)</a:t>
            </a:r>
            <a:endParaRPr lang="hu-H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Alaptörvény Közpénzek fejezet (36-44. cikk)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A helyi önkormányzatok (31-35. cikk)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Költségvetési Tanács, Államkincstár, költségvetési minősítésű könyvvizsgálók…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u="sng" dirty="0" smtClean="0"/>
              <a:t>Az ellenőrzési szakma az aktív közpénzügyi rendszer előtérbe kerülésével </a:t>
            </a:r>
            <a:r>
              <a:rPr lang="hu-HU" u="sng" dirty="0" smtClean="0"/>
              <a:t>felértékelődött </a:t>
            </a:r>
            <a:r>
              <a:rPr lang="hu-HU" dirty="0" smtClean="0"/>
              <a:t>– a világban a 2007-es válság óta, Magyarországon 2010-óta</a:t>
            </a:r>
            <a:endParaRPr lang="hu-H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93B8-C6BB-4EF7-A17A-9390D9CFD433}" type="datetime1">
              <a:rPr lang="hu-HU" smtClean="0"/>
              <a:t>2013.12.08.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Prof. Dr. Lentner Csaba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06FB-11E3-446F-8CEB-26EE34E071DC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500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sz="2400" dirty="0"/>
              <a:t>Közigazgatás-tudomány, Közpénzügytan – Államháztartás </a:t>
            </a:r>
            <a:br>
              <a:rPr lang="hu-HU" sz="2400" dirty="0"/>
            </a:br>
            <a:r>
              <a:rPr lang="hu-HU" sz="2400" dirty="0"/>
              <a:t>Rendszertani ábra</a:t>
            </a:r>
          </a:p>
        </p:txBody>
      </p:sp>
      <p:sp>
        <p:nvSpPr>
          <p:cNvPr id="17412" name="Dátum helye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773A56A7-3E2E-42B1-B98C-47184CF2C544}" type="datetime1">
              <a:rPr lang="hu-HU" sz="1200" smtClean="0">
                <a:cs typeface="Arial" panose="020B0604020202020204" pitchFamily="34" charset="0"/>
              </a:rPr>
              <a:t>2013.12.08.</a:t>
            </a:fld>
            <a:endParaRPr lang="hu-HU" sz="1200">
              <a:cs typeface="Arial" panose="020B0604020202020204" pitchFamily="34" charset="0"/>
            </a:endParaRPr>
          </a:p>
        </p:txBody>
      </p:sp>
      <p:sp>
        <p:nvSpPr>
          <p:cNvPr id="17414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9FA2D025-D930-4D33-83AF-26C8B3541C79}" type="slidenum">
              <a:rPr lang="hu-HU" sz="1400"/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hu-HU" sz="1400"/>
          </a:p>
        </p:txBody>
      </p:sp>
      <p:sp>
        <p:nvSpPr>
          <p:cNvPr id="8" name="Téglalap 7"/>
          <p:cNvSpPr/>
          <p:nvPr/>
        </p:nvSpPr>
        <p:spPr>
          <a:xfrm>
            <a:off x="6003925" y="2967038"/>
            <a:ext cx="1841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hu-HU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7" name="Egyenes összekötő nyíllal 16"/>
          <p:cNvCxnSpPr/>
          <p:nvPr/>
        </p:nvCxnSpPr>
        <p:spPr>
          <a:xfrm>
            <a:off x="5835650" y="2781301"/>
            <a:ext cx="0" cy="3603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Lekerekített téglalap 17"/>
          <p:cNvSpPr/>
          <p:nvPr/>
        </p:nvSpPr>
        <p:spPr>
          <a:xfrm>
            <a:off x="2509839" y="3141663"/>
            <a:ext cx="1800225" cy="647700"/>
          </a:xfrm>
          <a:prstGeom prst="roundRect">
            <a:avLst/>
          </a:prstGeom>
          <a:solidFill>
            <a:srgbClr val="5C98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Állam és Jogtudomány</a:t>
            </a:r>
          </a:p>
        </p:txBody>
      </p:sp>
      <p:sp>
        <p:nvSpPr>
          <p:cNvPr id="19" name="Lekerekített téglalap 18"/>
          <p:cNvSpPr/>
          <p:nvPr/>
        </p:nvSpPr>
        <p:spPr>
          <a:xfrm>
            <a:off x="5016501" y="3135313"/>
            <a:ext cx="1719263" cy="647700"/>
          </a:xfrm>
          <a:prstGeom prst="roundRect">
            <a:avLst/>
          </a:prstGeom>
          <a:solidFill>
            <a:srgbClr val="5C98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Közigazgatás-tudomány</a:t>
            </a:r>
          </a:p>
        </p:txBody>
      </p:sp>
      <p:sp>
        <p:nvSpPr>
          <p:cNvPr id="20" name="Lekerekített téglalap 19"/>
          <p:cNvSpPr/>
          <p:nvPr/>
        </p:nvSpPr>
        <p:spPr>
          <a:xfrm>
            <a:off x="7540625" y="3144838"/>
            <a:ext cx="1874838" cy="647700"/>
          </a:xfrm>
          <a:prstGeom prst="roundRect">
            <a:avLst/>
          </a:prstGeom>
          <a:solidFill>
            <a:srgbClr val="5C98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Gazdaság</a:t>
            </a:r>
          </a:p>
          <a:p>
            <a:pPr algn="ctr">
              <a:defRPr/>
            </a:pPr>
            <a:r>
              <a:rPr lang="hu-HU" dirty="0"/>
              <a:t>tudomány</a:t>
            </a:r>
          </a:p>
        </p:txBody>
      </p:sp>
      <p:cxnSp>
        <p:nvCxnSpPr>
          <p:cNvPr id="22" name="Egyenes összekötő nyíllal 21"/>
          <p:cNvCxnSpPr/>
          <p:nvPr/>
        </p:nvCxnSpPr>
        <p:spPr>
          <a:xfrm>
            <a:off x="6018213" y="3749675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ekerekített téglalap 22"/>
          <p:cNvSpPr/>
          <p:nvPr/>
        </p:nvSpPr>
        <p:spPr>
          <a:xfrm>
            <a:off x="4978401" y="4144963"/>
            <a:ext cx="1909763" cy="576262"/>
          </a:xfrm>
          <a:prstGeom prst="roundRect">
            <a:avLst/>
          </a:prstGeom>
          <a:solidFill>
            <a:srgbClr val="5C98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Közpénzügytan</a:t>
            </a:r>
          </a:p>
        </p:txBody>
      </p:sp>
      <p:sp>
        <p:nvSpPr>
          <p:cNvPr id="26" name="Lekerekített téglalap 25"/>
          <p:cNvSpPr/>
          <p:nvPr/>
        </p:nvSpPr>
        <p:spPr>
          <a:xfrm>
            <a:off x="4905376" y="5118101"/>
            <a:ext cx="2227263" cy="595313"/>
          </a:xfrm>
          <a:prstGeom prst="roundRect">
            <a:avLst/>
          </a:prstGeom>
          <a:solidFill>
            <a:srgbClr val="5C98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Államháztartás</a:t>
            </a: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4330700" y="5689600"/>
            <a:ext cx="539750" cy="3238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Egyenes összekötő nyíllal 32"/>
          <p:cNvCxnSpPr/>
          <p:nvPr/>
        </p:nvCxnSpPr>
        <p:spPr>
          <a:xfrm>
            <a:off x="7121525" y="5692776"/>
            <a:ext cx="395288" cy="3603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Lekerekített téglalap 29"/>
          <p:cNvSpPr/>
          <p:nvPr/>
        </p:nvSpPr>
        <p:spPr>
          <a:xfrm>
            <a:off x="7275513" y="6053139"/>
            <a:ext cx="2052638" cy="592137"/>
          </a:xfrm>
          <a:prstGeom prst="roundRect">
            <a:avLst/>
          </a:prstGeom>
          <a:solidFill>
            <a:srgbClr val="5C98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Önkormányzati alrendszer</a:t>
            </a:r>
          </a:p>
        </p:txBody>
      </p:sp>
      <p:sp>
        <p:nvSpPr>
          <p:cNvPr id="42" name="Lekerekített téglalap 41"/>
          <p:cNvSpPr/>
          <p:nvPr/>
        </p:nvSpPr>
        <p:spPr>
          <a:xfrm>
            <a:off x="4102101" y="2247901"/>
            <a:ext cx="3609975" cy="504825"/>
          </a:xfrm>
          <a:prstGeom prst="roundRect">
            <a:avLst/>
          </a:prstGeom>
          <a:solidFill>
            <a:srgbClr val="5C98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Társadalomtudományok</a:t>
            </a:r>
          </a:p>
        </p:txBody>
      </p:sp>
      <p:cxnSp>
        <p:nvCxnSpPr>
          <p:cNvPr id="31" name="Egyenes összekötő nyíllal 30"/>
          <p:cNvCxnSpPr/>
          <p:nvPr/>
        </p:nvCxnSpPr>
        <p:spPr>
          <a:xfrm>
            <a:off x="4330700" y="3505200"/>
            <a:ext cx="647700" cy="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Egyenes összekötő nyíllal 48"/>
          <p:cNvCxnSpPr>
            <a:stCxn id="20" idx="1"/>
          </p:cNvCxnSpPr>
          <p:nvPr/>
        </p:nvCxnSpPr>
        <p:spPr>
          <a:xfrm flipH="1" flipV="1">
            <a:off x="6888163" y="3465513"/>
            <a:ext cx="652462" cy="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Egyenes összekötő nyíllal 55"/>
          <p:cNvCxnSpPr/>
          <p:nvPr/>
        </p:nvCxnSpPr>
        <p:spPr>
          <a:xfrm>
            <a:off x="6003925" y="3806825"/>
            <a:ext cx="0" cy="2857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Egyenes összekötő nyíllal 57"/>
          <p:cNvCxnSpPr/>
          <p:nvPr/>
        </p:nvCxnSpPr>
        <p:spPr>
          <a:xfrm flipH="1">
            <a:off x="3992563" y="3789364"/>
            <a:ext cx="1079500" cy="3968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Egyenes összekötő nyíllal 59"/>
          <p:cNvCxnSpPr/>
          <p:nvPr/>
        </p:nvCxnSpPr>
        <p:spPr>
          <a:xfrm>
            <a:off x="6735763" y="3790950"/>
            <a:ext cx="1079500" cy="3952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Egyenes összekötő nyíllal 61"/>
          <p:cNvCxnSpPr/>
          <p:nvPr/>
        </p:nvCxnSpPr>
        <p:spPr>
          <a:xfrm>
            <a:off x="5932488" y="4773613"/>
            <a:ext cx="0" cy="279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33" name="Szövegdoboz 17417"/>
          <p:cNvSpPr txBox="1">
            <a:spLocks noChangeArrowheads="1"/>
          </p:cNvSpPr>
          <p:nvPr/>
        </p:nvSpPr>
        <p:spPr bwMode="auto">
          <a:xfrm>
            <a:off x="2677363" y="1878569"/>
            <a:ext cx="17271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sz="1800" dirty="0"/>
              <a:t>Fiskális politika</a:t>
            </a:r>
          </a:p>
        </p:txBody>
      </p:sp>
      <p:sp>
        <p:nvSpPr>
          <p:cNvPr id="17434" name="Szövegdoboz 17418"/>
          <p:cNvSpPr txBox="1">
            <a:spLocks noChangeArrowheads="1"/>
          </p:cNvSpPr>
          <p:nvPr/>
        </p:nvSpPr>
        <p:spPr bwMode="auto">
          <a:xfrm>
            <a:off x="7382262" y="1900238"/>
            <a:ext cx="2089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sz="1800" dirty="0"/>
              <a:t>Monetáris politika</a:t>
            </a:r>
          </a:p>
        </p:txBody>
      </p:sp>
      <p:sp>
        <p:nvSpPr>
          <p:cNvPr id="29" name="Lekerekített téglalap 28"/>
          <p:cNvSpPr/>
          <p:nvPr/>
        </p:nvSpPr>
        <p:spPr>
          <a:xfrm>
            <a:off x="2967038" y="6042026"/>
            <a:ext cx="2051050" cy="593725"/>
          </a:xfrm>
          <a:prstGeom prst="roundRect">
            <a:avLst/>
          </a:prstGeom>
          <a:solidFill>
            <a:srgbClr val="5C98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Központi költségvetés</a:t>
            </a:r>
          </a:p>
        </p:txBody>
      </p:sp>
      <p:cxnSp>
        <p:nvCxnSpPr>
          <p:cNvPr id="4" name="Egyenes összekötő nyíllal 3"/>
          <p:cNvCxnSpPr/>
          <p:nvPr/>
        </p:nvCxnSpPr>
        <p:spPr>
          <a:xfrm flipH="1">
            <a:off x="4603751" y="3806825"/>
            <a:ext cx="555625" cy="558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>
            <a:off x="6659563" y="3806826"/>
            <a:ext cx="881062" cy="701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Egyenes összekötő nyíllal 4"/>
          <p:cNvCxnSpPr/>
          <p:nvPr/>
        </p:nvCxnSpPr>
        <p:spPr>
          <a:xfrm>
            <a:off x="7712075" y="2740026"/>
            <a:ext cx="298450" cy="3603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H="1">
            <a:off x="3706814" y="2754314"/>
            <a:ext cx="395287" cy="3587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/>
          <p:nvPr/>
        </p:nvCxnSpPr>
        <p:spPr>
          <a:xfrm flipH="1">
            <a:off x="1643449" y="2320925"/>
            <a:ext cx="855151" cy="7794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343221" y="2732819"/>
            <a:ext cx="2361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Állami e</a:t>
            </a:r>
            <a:r>
              <a:rPr lang="hu-HU" dirty="0" smtClean="0"/>
              <a:t>llenőrzés</a:t>
            </a:r>
            <a:r>
              <a:rPr lang="hu-HU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ÁSZ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KEHI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Belső ellenőrzés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1587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A közigazgatás-tudomány klasszikusai</a:t>
            </a:r>
            <a:r>
              <a:rPr lang="hu-HU" b="1" dirty="0" smtClean="0"/>
              <a:t>, regnáló teoretikusai…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752601"/>
            <a:ext cx="10160000" cy="4571999"/>
          </a:xfrm>
        </p:spPr>
        <p:txBody>
          <a:bodyPr>
            <a:normAutofit/>
          </a:bodyPr>
          <a:lstStyle/>
          <a:p>
            <a:pPr marL="266700" indent="-266700" algn="just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b="1" i="1" dirty="0" err="1" smtClean="0"/>
              <a:t>Kautz</a:t>
            </a:r>
            <a:r>
              <a:rPr lang="hu-HU" b="1" i="1" dirty="0" smtClean="0"/>
              <a:t> Gyula </a:t>
            </a:r>
            <a:r>
              <a:rPr lang="hu-HU" dirty="0" smtClean="0"/>
              <a:t>– az államgazdaság „egy államot képező népnek </a:t>
            </a:r>
            <a:r>
              <a:rPr lang="hu-HU" dirty="0" err="1" smtClean="0"/>
              <a:t>közczélokra</a:t>
            </a:r>
            <a:r>
              <a:rPr lang="hu-HU" dirty="0" smtClean="0"/>
              <a:t> szervezett és hatályosított ereje”, tárgyát a közhatalom rendelkezésére álló anyagi javak képezik </a:t>
            </a:r>
          </a:p>
          <a:p>
            <a:pPr marL="266700" indent="-266700" algn="just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b="1" i="1" dirty="0" err="1" smtClean="0"/>
              <a:t>Magyary</a:t>
            </a:r>
            <a:r>
              <a:rPr lang="hu-HU" b="1" i="1" dirty="0" smtClean="0"/>
              <a:t> Zoltán </a:t>
            </a:r>
            <a:r>
              <a:rPr lang="hu-HU" dirty="0" smtClean="0"/>
              <a:t>– a közigazgatás-tudomány klasszikusa, a költségvetési jog definíciója</a:t>
            </a:r>
          </a:p>
          <a:p>
            <a:pPr marL="266700" indent="-266700" algn="just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b="1" i="1" dirty="0" smtClean="0"/>
              <a:t>Lőrincz Lajos</a:t>
            </a:r>
            <a:r>
              <a:rPr lang="hu-HU" dirty="0" smtClean="0"/>
              <a:t> – nem szükséges a közigazgatásba azt a szemléletet belesűríteni, amit  a jogtudomány alkalmaz, a közigazgatás-tudomány tudományági szintre emelése</a:t>
            </a:r>
          </a:p>
          <a:p>
            <a:pPr marL="266700" indent="-266700" algn="just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b="1" i="1" dirty="0" smtClean="0"/>
              <a:t>Tamás András</a:t>
            </a:r>
            <a:r>
              <a:rPr lang="hu-HU" dirty="0" smtClean="0"/>
              <a:t> – a közigazgatás eredetileg nem „tiszta” jogtudomány</a:t>
            </a:r>
          </a:p>
          <a:p>
            <a:pPr marL="266700" indent="-266700" algn="just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b="1" i="1" dirty="0" smtClean="0"/>
              <a:t>Máthé Gábor </a:t>
            </a:r>
            <a:r>
              <a:rPr lang="hu-HU" dirty="0" smtClean="0"/>
              <a:t>– a magyar állampénzügyi mechanizmusok trónfosztása az EU csatlakozás során következett be</a:t>
            </a:r>
          </a:p>
          <a:p>
            <a:pPr marL="266700" indent="-266700" algn="just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A közigazgatás-tudomány </a:t>
            </a:r>
            <a:r>
              <a:rPr lang="hu-HU" b="1" i="1" dirty="0" smtClean="0"/>
              <a:t>önálló diszciplína</a:t>
            </a:r>
            <a:r>
              <a:rPr lang="hu-HU" dirty="0" smtClean="0"/>
              <a:t> – 2013, MTA, MAB</a:t>
            </a:r>
          </a:p>
          <a:p>
            <a:pPr marL="266700" indent="-266700" algn="just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b="1" i="1" dirty="0" err="1" smtClean="0"/>
              <a:t>Lentner</a:t>
            </a:r>
            <a:r>
              <a:rPr lang="hu-HU" b="1" i="1" dirty="0" smtClean="0"/>
              <a:t> Csaba</a:t>
            </a:r>
            <a:r>
              <a:rPr lang="hu-HU" dirty="0" smtClean="0"/>
              <a:t>: a közigazgatás-tudomány új típusú közpénzügyi tartalommal feltöltése, a közpénzügytan jelentőségében felértékelődő tudományterület, a neoliberális rendszer válsága megnövelte a közigazgatás-tudomány fontosságát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7E58-A0A0-42FC-BC77-3C001FC638C6}" type="datetime1">
              <a:rPr lang="hu-HU" smtClean="0"/>
              <a:t>2013.12.08.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Prof. Dr. Lentner Csaba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06FB-11E3-446F-8CEB-26EE34E071DC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00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Praktikus aspektusok, tanulságok…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spcAft>
                <a:spcPct val="0"/>
              </a:spcAft>
            </a:pPr>
            <a:r>
              <a:rPr lang="hu-HU" dirty="0" smtClean="0"/>
              <a:t>A neoliberális piacgazdasági teória, majd az NPM és DPM paradigmák általánossá válása ideológiailag biztosította a nem szabályozó állam létét</a:t>
            </a:r>
          </a:p>
          <a:p>
            <a:pPr marL="342900" indent="-342900" algn="just">
              <a:spcAft>
                <a:spcPct val="0"/>
              </a:spcAft>
            </a:pPr>
            <a:endParaRPr lang="hu-HU" dirty="0" smtClean="0"/>
          </a:p>
          <a:p>
            <a:pPr marL="342900" indent="-342900" algn="just">
              <a:spcAft>
                <a:spcPct val="0"/>
              </a:spcAft>
            </a:pPr>
            <a:r>
              <a:rPr lang="hu-HU" dirty="0" smtClean="0"/>
              <a:t>A neoliberális rendszer összeomlása igazolta, hogy az erős, aktív szerepkörű állam jó teóriájú közpénzügyi viszonyai, átlátható államháztartási rendszere nélkülözhetetlen a jó államműködéshez</a:t>
            </a:r>
          </a:p>
          <a:p>
            <a:pPr marL="342900" indent="-342900" algn="just">
              <a:spcAft>
                <a:spcPct val="0"/>
              </a:spcAft>
            </a:pPr>
            <a:endParaRPr lang="hu-HU" dirty="0" smtClean="0"/>
          </a:p>
          <a:p>
            <a:pPr marL="342900" indent="-342900" algn="just">
              <a:spcAft>
                <a:spcPct val="0"/>
              </a:spcAft>
            </a:pPr>
            <a:r>
              <a:rPr lang="hu-HU" dirty="0" smtClean="0"/>
              <a:t>A közigazgatás-tudomány, azon belül a közpénzügytan (is)  bővülő, több diszciplínát (gazdasági kormányzás, állami ellenőrzés, bankszabályozás, felügyelet, management) magába olvasztó tudomány lett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9AF1-4F96-4257-B74F-1CD876E262ED}" type="datetime1">
              <a:rPr lang="hu-HU" smtClean="0"/>
              <a:t>2013.12.08.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Prof. Dr. Lentner Csaba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06FB-11E3-446F-8CEB-26EE34E071DC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129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Az állami stabilizációs szerepek felértékelődése a világban – 2007 után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700" indent="-266700" algn="just">
              <a:buFont typeface="Arial" panose="020B0604020202020204" pitchFamily="34" charset="0"/>
              <a:buChar char="•"/>
            </a:pPr>
            <a:r>
              <a:rPr lang="hu-HU" altLang="hu-HU" dirty="0"/>
              <a:t>Az állam aktív gazdaságbefolyásoló, szabályozó és ellenőrző szerepbe kerül 2007 után</a:t>
            </a:r>
          </a:p>
          <a:p>
            <a:pPr marL="266700" indent="-266700" algn="just">
              <a:buFont typeface="Arial" panose="020B0604020202020204" pitchFamily="34" charset="0"/>
              <a:buChar char="•"/>
            </a:pPr>
            <a:r>
              <a:rPr lang="hu-HU" altLang="hu-HU" dirty="0"/>
              <a:t>A jegybank a gazdaság egyik legfontosabb stabilizáló tényezőjévé vált</a:t>
            </a:r>
          </a:p>
          <a:p>
            <a:pPr marL="266700" indent="-266700" algn="just">
              <a:buFont typeface="Arial" panose="020B0604020202020204" pitchFamily="34" charset="0"/>
              <a:buChar char="•"/>
            </a:pPr>
            <a:r>
              <a:rPr lang="hu-HU" altLang="hu-HU" dirty="0"/>
              <a:t>Jegybank – makrogazdasági stabilizáló</a:t>
            </a:r>
          </a:p>
          <a:p>
            <a:pPr marL="266700" indent="-266700" algn="just">
              <a:buFont typeface="Arial" panose="020B0604020202020204" pitchFamily="34" charset="0"/>
              <a:buChar char="•"/>
            </a:pPr>
            <a:r>
              <a:rPr lang="hu-HU" altLang="hu-HU" dirty="0"/>
              <a:t>Monetáris döntések – komplex, társadalmi kontextusba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9150-D1CF-4CE6-B27A-A3C6A37056BB}" type="datetime1">
              <a:rPr lang="hu-HU" smtClean="0"/>
              <a:t>2013.12.08.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Prof. Dr. Lentner Csaba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06FB-11E3-446F-8CEB-26EE34E071DC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744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Közpénzügyi gondolkodási keretek</a:t>
            </a:r>
            <a:r>
              <a:rPr lang="hu-HU" b="1" dirty="0"/>
              <a:t> </a:t>
            </a:r>
            <a:r>
              <a:rPr lang="hu-HU" b="1" dirty="0" smtClean="0"/>
              <a:t>– </a:t>
            </a:r>
            <a:br>
              <a:rPr lang="hu-HU" b="1" dirty="0" smtClean="0"/>
            </a:br>
            <a:r>
              <a:rPr lang="hu-HU" b="1" dirty="0" smtClean="0"/>
              <a:t>Intézményi mátrix (</a:t>
            </a:r>
            <a:r>
              <a:rPr lang="hu-HU" b="1" dirty="0" err="1" smtClean="0"/>
              <a:t>by</a:t>
            </a:r>
            <a:r>
              <a:rPr lang="hu-HU" b="1" dirty="0" smtClean="0"/>
              <a:t> D. </a:t>
            </a:r>
            <a:r>
              <a:rPr lang="hu-HU" b="1" dirty="0" err="1" smtClean="0"/>
              <a:t>Rodrik</a:t>
            </a:r>
            <a:r>
              <a:rPr lang="hu-HU" b="1" dirty="0" smtClean="0"/>
              <a:t>)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2095500"/>
            <a:ext cx="10160000" cy="4030664"/>
          </a:xfrm>
        </p:spPr>
        <p:txBody>
          <a:bodyPr/>
          <a:lstStyle/>
          <a:p>
            <a:pPr marL="266700" indent="-266700" algn="just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dirty="0"/>
              <a:t>A tulajdonjog védelmét garantáló intézmények, szabályok (market </a:t>
            </a:r>
            <a:r>
              <a:rPr lang="hu-HU" dirty="0" err="1"/>
              <a:t>creating</a:t>
            </a:r>
            <a:r>
              <a:rPr lang="hu-HU" dirty="0"/>
              <a:t> </a:t>
            </a:r>
            <a:r>
              <a:rPr lang="hu-HU" dirty="0" err="1"/>
              <a:t>institutions</a:t>
            </a:r>
            <a:r>
              <a:rPr lang="hu-HU" dirty="0" smtClean="0"/>
              <a:t>)</a:t>
            </a:r>
          </a:p>
          <a:p>
            <a:pPr marL="266700" indent="-266700" algn="just"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hu-HU" dirty="0"/>
          </a:p>
          <a:p>
            <a:pPr marL="266700" indent="-266700" algn="just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dirty="0"/>
              <a:t>A piacok szabályozásához kötődő intézmények (market </a:t>
            </a:r>
            <a:r>
              <a:rPr lang="hu-HU" dirty="0" err="1"/>
              <a:t>regulating</a:t>
            </a:r>
            <a:r>
              <a:rPr lang="hu-HU" dirty="0"/>
              <a:t> </a:t>
            </a:r>
            <a:r>
              <a:rPr lang="hu-HU" dirty="0" err="1"/>
              <a:t>institutions</a:t>
            </a:r>
            <a:r>
              <a:rPr lang="hu-HU" dirty="0" smtClean="0"/>
              <a:t>)</a:t>
            </a:r>
          </a:p>
          <a:p>
            <a:pPr marL="266700" indent="-266700" algn="just"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hu-HU" dirty="0"/>
          </a:p>
          <a:p>
            <a:pPr marL="266700" indent="-266700" algn="just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dirty="0"/>
              <a:t>Stabilizációt szolgáló intézmények (market </a:t>
            </a:r>
            <a:r>
              <a:rPr lang="hu-HU" dirty="0" err="1"/>
              <a:t>stabilizing</a:t>
            </a:r>
            <a:r>
              <a:rPr lang="hu-HU" dirty="0"/>
              <a:t> </a:t>
            </a:r>
            <a:r>
              <a:rPr lang="hu-HU" dirty="0" err="1"/>
              <a:t>institutions</a:t>
            </a:r>
            <a:r>
              <a:rPr lang="hu-HU" dirty="0"/>
              <a:t>) </a:t>
            </a:r>
            <a:endParaRPr lang="hu-HU" dirty="0" smtClean="0"/>
          </a:p>
          <a:p>
            <a:pPr marL="266700" indent="-266700" algn="just"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hu-HU" dirty="0"/>
          </a:p>
          <a:p>
            <a:pPr marL="266700" indent="-266700" algn="just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dirty="0"/>
              <a:t>Legitimációs intézmények (market </a:t>
            </a:r>
            <a:r>
              <a:rPr lang="hu-HU" dirty="0" err="1"/>
              <a:t>legitimizing</a:t>
            </a:r>
            <a:r>
              <a:rPr lang="hu-HU" dirty="0"/>
              <a:t> </a:t>
            </a:r>
            <a:r>
              <a:rPr lang="hu-HU" dirty="0" err="1"/>
              <a:t>institutions</a:t>
            </a:r>
            <a:r>
              <a:rPr lang="hu-HU" dirty="0" smtClean="0"/>
              <a:t>)</a:t>
            </a:r>
          </a:p>
          <a:p>
            <a:pPr algn="just">
              <a:spcAft>
                <a:spcPct val="0"/>
              </a:spcAft>
            </a:pPr>
            <a:endParaRPr lang="hu-HU" dirty="0" smtClean="0"/>
          </a:p>
          <a:p>
            <a:pPr marL="266700" indent="-266700" algn="just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Összehangolásuk követelmény, csak együttesen érvényesülhetnek, amelynek célja az optimális gazdasági és társadalmi fejlődés elősegítése</a:t>
            </a:r>
            <a:endParaRPr lang="hu-HU" dirty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D45B-1E09-44B1-8B74-69ACB3E88CFE}" type="datetime1">
              <a:rPr lang="hu-HU" smtClean="0"/>
              <a:t>2013.12.08.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Prof. Dr. Lentner Csaba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06FB-11E3-446F-8CEB-26EE34E071DC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00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Gazdaságpolitika – Állami közpénzügyek célrendszere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hu-HU" altLang="hu-HU" dirty="0"/>
              <a:t>Gazdasági növekedés </a:t>
            </a:r>
            <a:r>
              <a:rPr lang="hu-HU" altLang="hu-HU" dirty="0" smtClean="0"/>
              <a:t>elősegítése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endParaRPr lang="hu-HU" altLang="hu-HU" dirty="0"/>
          </a:p>
          <a:p>
            <a:pPr marL="266700" indent="-266700" algn="just">
              <a:buFont typeface="Arial" panose="020B0604020202020204" pitchFamily="34" charset="0"/>
              <a:buChar char="•"/>
            </a:pPr>
            <a:r>
              <a:rPr lang="hu-HU" altLang="hu-HU" dirty="0"/>
              <a:t>Költségvetési- és külkereskedelmi (fizetési-) mérleg egyensúly </a:t>
            </a:r>
            <a:r>
              <a:rPr lang="hu-HU" altLang="hu-HU" dirty="0" smtClean="0"/>
              <a:t>biztosítása</a:t>
            </a:r>
          </a:p>
          <a:p>
            <a:pPr marL="266700" indent="-266700" algn="just">
              <a:buFont typeface="Arial" panose="020B0604020202020204" pitchFamily="34" charset="0"/>
              <a:buChar char="•"/>
            </a:pPr>
            <a:endParaRPr lang="hu-HU" altLang="hu-HU" dirty="0"/>
          </a:p>
          <a:p>
            <a:pPr marL="266700" indent="-266700" algn="just">
              <a:buFont typeface="Arial" panose="020B0604020202020204" pitchFamily="34" charset="0"/>
              <a:buChar char="•"/>
            </a:pPr>
            <a:r>
              <a:rPr lang="hu-HU" altLang="hu-HU" dirty="0"/>
              <a:t>Infláció méltányolható szintre leszorítása, és ott </a:t>
            </a:r>
            <a:r>
              <a:rPr lang="hu-HU" altLang="hu-HU" dirty="0" smtClean="0"/>
              <a:t>tartása</a:t>
            </a:r>
          </a:p>
          <a:p>
            <a:pPr marL="266700" indent="-266700" algn="just">
              <a:buFont typeface="Arial" panose="020B0604020202020204" pitchFamily="34" charset="0"/>
              <a:buChar char="•"/>
            </a:pPr>
            <a:endParaRPr lang="hu-HU" altLang="hu-HU" dirty="0"/>
          </a:p>
          <a:p>
            <a:pPr marL="266700" indent="-266700" algn="just">
              <a:buFont typeface="Arial" panose="020B0604020202020204" pitchFamily="34" charset="0"/>
              <a:buChar char="•"/>
            </a:pPr>
            <a:r>
              <a:rPr lang="hu-HU" altLang="hu-HU" dirty="0"/>
              <a:t>Nemzetgazdaság korszerűsítésének, reformjainak, struktúra váltásainak </a:t>
            </a:r>
            <a:r>
              <a:rPr lang="hu-HU" altLang="hu-HU" dirty="0" smtClean="0"/>
              <a:t>biztosítása</a:t>
            </a:r>
          </a:p>
          <a:p>
            <a:pPr marL="266700" indent="-266700" algn="just">
              <a:buFont typeface="Arial" panose="020B0604020202020204" pitchFamily="34" charset="0"/>
              <a:buChar char="•"/>
            </a:pPr>
            <a:endParaRPr lang="hu-HU" altLang="hu-HU" dirty="0" smtClean="0"/>
          </a:p>
          <a:p>
            <a:pPr marL="266700" indent="-266700" algn="just">
              <a:buFont typeface="Arial" panose="020B0604020202020204" pitchFamily="34" charset="0"/>
              <a:buChar char="•"/>
            </a:pPr>
            <a:r>
              <a:rPr lang="hu-HU" altLang="hu-HU" u="sng" dirty="0" smtClean="0"/>
              <a:t>Csak ö</a:t>
            </a:r>
            <a:r>
              <a:rPr lang="hu-HU" altLang="hu-HU" u="sng" dirty="0" smtClean="0"/>
              <a:t>sszehangolt</a:t>
            </a:r>
            <a:r>
              <a:rPr lang="hu-HU" altLang="hu-HU" dirty="0" smtClean="0"/>
              <a:t> </a:t>
            </a:r>
            <a:r>
              <a:rPr lang="hu-HU" altLang="hu-HU" dirty="0" smtClean="0"/>
              <a:t>fiskális és monetáris politikával lehetséges a célokat elérni </a:t>
            </a:r>
            <a:endParaRPr lang="hu-HU" altLang="hu-HU" dirty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4135-DA48-4663-B704-B50745926197}" type="datetime1">
              <a:rPr lang="hu-HU" smtClean="0"/>
              <a:t>2013.12.08.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Prof. Dr. Lentner Csaba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06FB-11E3-446F-8CEB-26EE34E071DC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696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zencia">
  <a:themeElements>
    <a:clrScheme name="Egyéni 2. séma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664C00"/>
      </a:hlink>
      <a:folHlink>
        <a:srgbClr val="969696"/>
      </a:folHlink>
    </a:clrScheme>
    <a:fontScheme name="Esszencia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zenc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Az államháztartási rendszer önkormányzati alrendszere</Template>
  <TotalTime>225</TotalTime>
  <Words>1231</Words>
  <Application>Microsoft Office PowerPoint</Application>
  <PresentationFormat>Szélesvásznú</PresentationFormat>
  <Paragraphs>223</Paragraphs>
  <Slides>25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9" baseType="lpstr">
      <vt:lpstr>Arial</vt:lpstr>
      <vt:lpstr>Arial Black</vt:lpstr>
      <vt:lpstr>Calibri</vt:lpstr>
      <vt:lpstr>Esszencia</vt:lpstr>
      <vt:lpstr>Állami kontrollok és új állampénzügyi rendszertan </vt:lpstr>
      <vt:lpstr>A magyar közpénzügyi ellenőrzés keretrendszere</vt:lpstr>
      <vt:lpstr>Az állami ellenőrzés rendezőelvei</vt:lpstr>
      <vt:lpstr>Közigazgatás-tudomány, Közpénzügytan – Államháztartás  Rendszertani ábra</vt:lpstr>
      <vt:lpstr>A közigazgatás-tudomány klasszikusai, regnáló teoretikusai…</vt:lpstr>
      <vt:lpstr>Praktikus aspektusok, tanulságok…</vt:lpstr>
      <vt:lpstr>Az állami stabilizációs szerepek felértékelődése a világban – 2007 után</vt:lpstr>
      <vt:lpstr>Közpénzügyi gondolkodási keretek –  Intézményi mátrix (by D. Rodrik)</vt:lpstr>
      <vt:lpstr>Gazdaságpolitika – Állami közpénzügyek célrendszere</vt:lpstr>
      <vt:lpstr>A strukturális reformok paradoxona</vt:lpstr>
      <vt:lpstr>Az államadósság – Public Enemy No. 1</vt:lpstr>
      <vt:lpstr>Hagyományos válságkezelés (ortodox)</vt:lpstr>
      <vt:lpstr>Nem hagyományos válságkezelés (unortodox) - A magyar modell lényege</vt:lpstr>
      <vt:lpstr>Unortodox fiskális lépések </vt:lpstr>
      <vt:lpstr>A magyar állam újjászervezésének sarokkövei</vt:lpstr>
      <vt:lpstr>Megújuló monetáris politika</vt:lpstr>
      <vt:lpstr>Cél alatt az infláció</vt:lpstr>
      <vt:lpstr>Kamatcsökkentés – változatlan tartalékok (kötvény állomány)</vt:lpstr>
      <vt:lpstr>3000 milliárddal forinttal nőtt a lakosság nettó pénzügyi vagyona</vt:lpstr>
      <vt:lpstr>Az EU gyengül – Magyarország stabilizálódik     (államadósság/GDP)</vt:lpstr>
      <vt:lpstr>Kivételes a magyar foglalkoztatás bővülése</vt:lpstr>
      <vt:lpstr>Fordulatot jelent az EDP eljárásból kikerülés</vt:lpstr>
      <vt:lpstr>Reformok és innovációk</vt:lpstr>
      <vt:lpstr>Kihívások és korlátok</vt:lpstr>
      <vt:lpstr>Köszönöm a megtisztelő figyelmet!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Új állampénzügyi rendszertan</dc:title>
  <dc:creator>Lentner Csaba</dc:creator>
  <cp:lastModifiedBy>Lentner Csaba</cp:lastModifiedBy>
  <cp:revision>31</cp:revision>
  <dcterms:created xsi:type="dcterms:W3CDTF">2013-11-09T16:43:49Z</dcterms:created>
  <dcterms:modified xsi:type="dcterms:W3CDTF">2013-12-08T10:08:41Z</dcterms:modified>
</cp:coreProperties>
</file>