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86" r:id="rId6"/>
    <p:sldId id="287" r:id="rId7"/>
    <p:sldId id="288" r:id="rId8"/>
    <p:sldId id="289" r:id="rId9"/>
    <p:sldId id="290" r:id="rId10"/>
    <p:sldId id="291" r:id="rId11"/>
    <p:sldId id="294" r:id="rId12"/>
    <p:sldId id="296" r:id="rId13"/>
    <p:sldId id="292" r:id="rId14"/>
    <p:sldId id="293" r:id="rId15"/>
    <p:sldId id="295" r:id="rId16"/>
    <p:sldId id="298" r:id="rId17"/>
    <p:sldId id="300" r:id="rId18"/>
    <p:sldId id="301" r:id="rId19"/>
    <p:sldId id="297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A448B-143F-44B2-B9C9-076964100029}" type="datetimeFigureOut">
              <a:rPr lang="hu-HU" smtClean="0"/>
              <a:t>2016.12.14.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9F0A8-F7B4-40BF-9542-CE2CB31654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87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F0A8-F7B4-40BF-9542-CE2CB3165452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2028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F0A8-F7B4-40BF-9542-CE2CB3165452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594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F0A8-F7B4-40BF-9542-CE2CB3165452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6136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F0A8-F7B4-40BF-9542-CE2CB3165452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544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F32-8A66-4D2B-A936-B86A87387EF5}" type="datetime1">
              <a:rPr lang="hu-HU" smtClean="0"/>
              <a:t>2016.12.14.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652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409C-6A78-43CC-9480-6C0C0CFCF152}" type="datetime1">
              <a:rPr lang="hu-HU" smtClean="0"/>
              <a:t>2016.12.14.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13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B18D-5AAD-47C9-B9AD-60F533DD7DC7}" type="datetime1">
              <a:rPr lang="hu-HU" smtClean="0"/>
              <a:t>2016.12.14.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9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FFFA-1436-4223-8A21-B5342E04EC9F}" type="datetime1">
              <a:rPr lang="hu-HU" smtClean="0"/>
              <a:t>2016.12.14.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661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E3AC-533C-480E-801A-AB693F11FFF4}" type="datetime1">
              <a:rPr lang="hu-HU" smtClean="0"/>
              <a:t>2016.12.14.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549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609E-FBC2-4369-BEAB-B1FECDFF12CC}" type="datetime1">
              <a:rPr lang="hu-HU" smtClean="0"/>
              <a:t>2016.12.14.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849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560B-2A81-4A8C-9CF2-2AAA1D8CF8F5}" type="datetime1">
              <a:rPr lang="hu-HU" smtClean="0"/>
              <a:t>2016.12.14.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261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816F-1D7A-4466-A193-B8CE3D6C647A}" type="datetime1">
              <a:rPr lang="hu-HU" smtClean="0"/>
              <a:t>2016.12.14.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74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D4C4-6973-41BC-A6A5-D8592D1C53AD}" type="datetime1">
              <a:rPr lang="hu-HU" smtClean="0"/>
              <a:t>2016.12.14.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949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E0AC-162F-4D34-9E3B-C1DA7E8CA11A}" type="datetime1">
              <a:rPr lang="hu-HU" smtClean="0"/>
              <a:t>2016.12.14.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17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CCEE-A190-4CAD-8293-D7A146BBEB7A}" type="datetime1">
              <a:rPr lang="hu-HU" smtClean="0"/>
              <a:t>2016.12.14.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294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A836-4922-4A93-BAAD-31248BC2A5B1}" type="datetime1">
              <a:rPr lang="hu-HU" smtClean="0"/>
              <a:t>2016.12.14.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37EA-7F9E-4E85-9C19-5229C75206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15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H:\&#193;ltal&#225;nos%20I.%20nap\P&#233;nzeszk&#246;z-%20maradv&#225;ny%202015%20&#214;nkorm%20jav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liceum.audit@upcmail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file:///H:\&#193;ltal&#225;nos%20I.%20nap\13_modositas%20korrig&#225;lt.xls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000" b="1" dirty="0"/>
              <a:t>Az államháztartás számvitelének aktualitásai, változásai 2017-től</a:t>
            </a:r>
            <a:br>
              <a:rPr lang="hu-HU" sz="4000" b="1" dirty="0"/>
            </a:b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31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99564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évi </a:t>
            </a:r>
            <a:r>
              <a:rPr lang="hu-H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módosítások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41294"/>
            <a:ext cx="10538012" cy="4585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Zárlati teendők kiegészítése</a:t>
            </a:r>
          </a:p>
          <a:p>
            <a:pPr marL="0" indent="0">
              <a:buNone/>
            </a:pPr>
            <a:r>
              <a:rPr lang="hu-HU" b="1" dirty="0" smtClean="0"/>
              <a:t>7</a:t>
            </a:r>
            <a:r>
              <a:rPr lang="hu-HU" b="1" dirty="0"/>
              <a:t>. § </a:t>
            </a:r>
            <a:r>
              <a:rPr lang="hu-HU" dirty="0"/>
              <a:t>Az </a:t>
            </a:r>
            <a:r>
              <a:rPr lang="hu-HU" dirty="0" err="1"/>
              <a:t>Áhsz</a:t>
            </a:r>
            <a:r>
              <a:rPr lang="hu-HU" dirty="0"/>
              <a:t>. 53. § (6) bekezdés </a:t>
            </a:r>
            <a:r>
              <a:rPr lang="hu-HU" i="1" dirty="0"/>
              <a:t>h) </a:t>
            </a:r>
            <a:r>
              <a:rPr lang="hu-HU" dirty="0"/>
              <a:t>pontja helyébe a következő rendelkezés lép:</a:t>
            </a:r>
          </a:p>
          <a:p>
            <a:pPr marL="0" indent="0">
              <a:buNone/>
            </a:pPr>
            <a:r>
              <a:rPr lang="hu-HU" i="1" dirty="0"/>
              <a:t>(A </a:t>
            </a:r>
            <a:r>
              <a:rPr lang="hu-HU" b="1" i="1" dirty="0"/>
              <a:t>negyedéves könyvviteli zárlat </a:t>
            </a:r>
            <a:r>
              <a:rPr lang="hu-HU" i="1" dirty="0"/>
              <a:t>keretében el kell végezni)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„</a:t>
            </a:r>
            <a:r>
              <a:rPr lang="hu-HU" i="1" dirty="0"/>
              <a:t>h) </a:t>
            </a:r>
            <a:r>
              <a:rPr lang="hu-HU" dirty="0"/>
              <a:t>a 003. Kiadások nyilvántartási ellenszámlán nyilvántartott kiadások, valamint a 005. Bevételek nyilvántartási ellenszámlán nyilvántartott bevételek felosztását,”</a:t>
            </a: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34471"/>
            <a:ext cx="10515600" cy="51098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 évi </a:t>
            </a:r>
            <a:r>
              <a:rPr lang="hu-H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módosítások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3388" y="484094"/>
            <a:ext cx="10497671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§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Az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53. § (8) bekezdés 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</a:t>
            </a:r>
            <a:r>
              <a:rPr lang="hu-H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pontja helyébe a következő rendelkezések lépnek:</a:t>
            </a:r>
          </a:p>
          <a:p>
            <a:pPr marL="0" indent="0">
              <a:buNone/>
            </a:pP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(Az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éves könyvviteli zárlat 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keretében el kell végezni)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6. számlaosztályban könyvelt általános költségek felosztását a 7. számlaosztály könyvviteli számláira a 691. Általános költségek átvezetési számla közbeiktatásával,</a:t>
            </a:r>
          </a:p>
          <a:p>
            <a:pPr marL="0" indent="0">
              <a:buNone/>
            </a:pP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571. Saját termelésű készletek állományváltozása és 572. Saját előállítású eszközök aktivált értéke könyvviteli számláinak átvezetését a 492. Mérleg szerinti eredmény elszámolása könyvviteli számlára,</a:t>
            </a:r>
          </a:p>
          <a:p>
            <a:pPr marL="0" indent="0">
              <a:buNone/>
            </a:pP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8. és 9. számlaosztály könyvviteli számláinak lezárását a 492. Mérleg szerinti eredmény elszámolása könyvviteli számlával szemben,</a:t>
            </a:r>
          </a:p>
          <a:p>
            <a:pPr marL="0" indent="0">
              <a:buNone/>
            </a:pP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6-os számlaosztály könyvviteli számláinak lezárását a 691. Általános költségek átvezetési számla könyvviteli számlával, a 7. számlaosztály könyvviteli számláinak lezárását az 591.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Költségnem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átvezetési számla könyvviteli számlával szemben,</a:t>
            </a:r>
          </a:p>
          <a:p>
            <a:pPr marL="0" indent="0">
              <a:buNone/>
            </a:pP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492. Mérleg szerinti eredmény elszámolása könyvviteli számla átvezetését a 416. Mérleg szerinti eredmény könyvviteli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számlára,</a:t>
            </a:r>
            <a:r>
              <a:rPr lang="hu-H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</a:p>
          <a:p>
            <a:pPr marL="0" indent="0">
              <a:buNone/>
            </a:pPr>
            <a:r>
              <a:rPr lang="hu-H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1-4. számlaosztály könyvviteli számlák lezárását a 493. Zárómérleg számla könyvviteli számlával szemben, és”</a:t>
            </a: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évi </a:t>
            </a:r>
            <a:r>
              <a:rPr lang="hu-H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módosítások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10235"/>
            <a:ext cx="10363200" cy="4518212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(2) Az </a:t>
            </a:r>
            <a:r>
              <a:rPr lang="hu-HU" dirty="0" err="1"/>
              <a:t>Áhsz</a:t>
            </a:r>
            <a:r>
              <a:rPr lang="hu-HU" dirty="0"/>
              <a:t>. 53. § (8) bekezdése a következő </a:t>
            </a:r>
            <a:r>
              <a:rPr lang="hu-HU" i="1" dirty="0"/>
              <a:t>o) </a:t>
            </a:r>
            <a:r>
              <a:rPr lang="hu-HU" dirty="0"/>
              <a:t>ponttal egészül ki:</a:t>
            </a:r>
          </a:p>
          <a:p>
            <a:pPr marL="0" indent="0">
              <a:buNone/>
            </a:pPr>
            <a:r>
              <a:rPr lang="hu-HU" i="1" dirty="0"/>
              <a:t>(Az </a:t>
            </a:r>
            <a:r>
              <a:rPr lang="hu-HU" b="1" i="1" dirty="0"/>
              <a:t>éves könyvviteli zárlat </a:t>
            </a:r>
            <a:r>
              <a:rPr lang="hu-HU" i="1" dirty="0"/>
              <a:t>keretében el kell végezni)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„</a:t>
            </a:r>
            <a:r>
              <a:rPr lang="hu-HU" i="1" dirty="0"/>
              <a:t>o) </a:t>
            </a:r>
            <a:r>
              <a:rPr lang="hu-HU" dirty="0"/>
              <a:t>az egységes rovatrend rovataihoz kapcsolódóan az előirányzatok nyilvántartási számláinak lezárását a 001. Előirányzat nyilvántartási ellenszámla nyilvántartási számlával szemben, valamint a teljesítés nyilvántartási számláinak lezárását és - ezzel egyező összegben - a követelések vagy kötelezettségvállalások, más fizetési kötelezettségek nyilvántartási számláinak korrigálását a megfelelő nyilvántartási ellenszámlával szemben.”</a:t>
            </a: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Támogatások elszámolásánál 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továbbra is felmerült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problémák: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2283"/>
            <a:ext cx="10515600" cy="420893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végleges bevételként, kiadásként kerülnek elszámolásra</a:t>
            </a:r>
          </a:p>
          <a:p>
            <a:pPr>
              <a:buFontTx/>
              <a:buChar char="-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Nincs átvezetve a fejlesztési halasztott bevételre, illetve nem megfelelő összegben</a:t>
            </a:r>
          </a:p>
          <a:p>
            <a:pPr>
              <a:buFontTx/>
              <a:buChar char="-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kerülnek kimutatásra a 0 számlaosztályban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 smtClean="0"/>
              <a:t>031</a:t>
            </a:r>
            <a:r>
              <a:rPr lang="hu-HU" dirty="0"/>
              <a:t>. Támogatási célú előlegekkel kapcsolatos elszámolási </a:t>
            </a:r>
            <a:r>
              <a:rPr lang="hu-HU" dirty="0" smtClean="0"/>
              <a:t>követelések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dirty="0"/>
              <a:t>044. Támogatási célú előlegekkel kapcsolatos elszámolási </a:t>
            </a:r>
            <a:r>
              <a:rPr lang="hu-HU" dirty="0" smtClean="0"/>
              <a:t>kötelezettségek</a:t>
            </a:r>
          </a:p>
          <a:p>
            <a:pPr marL="0" indent="0" algn="just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Mindkettő a </a:t>
            </a:r>
            <a:r>
              <a:rPr lang="hu-HU" dirty="0"/>
              <a:t>006. Egyéb nyilvántartási </a:t>
            </a:r>
            <a:r>
              <a:rPr lang="hu-HU" dirty="0" smtClean="0"/>
              <a:t>ellenszámlával szemben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7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8894" y="-4685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Függő tételek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53036"/>
            <a:ext cx="10466294" cy="4733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03</a:t>
            </a:r>
            <a:r>
              <a:rPr lang="hu-HU" sz="2400" dirty="0"/>
              <a:t>. Függő és biztos (jövőbeni) követelések</a:t>
            </a:r>
          </a:p>
          <a:p>
            <a:pPr marL="0" indent="0">
              <a:buNone/>
            </a:pPr>
            <a:r>
              <a:rPr lang="hu-HU" sz="2400" dirty="0"/>
              <a:t>031. Támogatási célú előlegekkel kapcsolatos elszámolási követelések</a:t>
            </a:r>
          </a:p>
          <a:p>
            <a:pPr marL="0" indent="0">
              <a:buNone/>
            </a:pPr>
            <a:r>
              <a:rPr lang="hu-HU" sz="2400" dirty="0"/>
              <a:t>032. Egyéb függő követelések</a:t>
            </a:r>
          </a:p>
          <a:p>
            <a:pPr marL="0" indent="0">
              <a:buNone/>
            </a:pPr>
            <a:r>
              <a:rPr lang="hu-HU" sz="2400" dirty="0"/>
              <a:t>033. Biztos (jövőbeni) követelések</a:t>
            </a:r>
          </a:p>
          <a:p>
            <a:pPr marL="0" indent="0">
              <a:buNone/>
            </a:pPr>
            <a:r>
              <a:rPr lang="hu-HU" sz="2400" dirty="0"/>
              <a:t>04. Függő kötelezettségek</a:t>
            </a:r>
          </a:p>
          <a:p>
            <a:pPr marL="0" indent="0">
              <a:buNone/>
            </a:pPr>
            <a:r>
              <a:rPr lang="hu-HU" sz="2400" dirty="0"/>
              <a:t>041. Kezességgel-, garanciavállalással kapcsolatos függő kötelezettségek</a:t>
            </a:r>
          </a:p>
          <a:p>
            <a:pPr marL="0" indent="0">
              <a:buNone/>
            </a:pPr>
            <a:r>
              <a:rPr lang="hu-HU" sz="2400" dirty="0"/>
              <a:t>042. Peres ügyekkel kapcsolatos függő kötelezettségek</a:t>
            </a:r>
          </a:p>
          <a:p>
            <a:pPr marL="0" indent="0">
              <a:buNone/>
            </a:pPr>
            <a:r>
              <a:rPr lang="hu-HU" sz="2400" dirty="0"/>
              <a:t>043. El nem ismert tartozások</a:t>
            </a:r>
          </a:p>
          <a:p>
            <a:pPr marL="0" indent="0">
              <a:buNone/>
            </a:pPr>
            <a:r>
              <a:rPr lang="hu-HU" sz="2400" dirty="0"/>
              <a:t>044. Támogatási célú előlegekkel kapcsolatos elszámolási kötelezettségek</a:t>
            </a:r>
          </a:p>
          <a:p>
            <a:pPr marL="0" indent="0">
              <a:buNone/>
            </a:pPr>
            <a:r>
              <a:rPr lang="hu-HU" sz="2400" dirty="0"/>
              <a:t>045. Egyéb függő </a:t>
            </a:r>
            <a:r>
              <a:rPr lang="hu-HU" sz="2400" dirty="0" smtClean="0"/>
              <a:t>kötelezettségek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281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4412" y="-522380"/>
            <a:ext cx="10515600" cy="1719168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Záró pénzeszköz-maradvány 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rtalom helye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062104"/>
              </p:ext>
            </p:extLst>
          </p:nvPr>
        </p:nvGraphicFramePr>
        <p:xfrm>
          <a:off x="4258101" y="1897039"/>
          <a:ext cx="2117679" cy="174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showAsIcon="1" r:id="rId3" imgW="914400" imgH="771480" progId="Excel.Sheet.12">
                  <p:link updateAutomatic="1"/>
                </p:oleObj>
              </mc:Choice>
              <mc:Fallback>
                <p:oleObj name="Worksheet" showAsIcon="1" r:id="rId3" imgW="914400" imgH="77148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58101" y="1897039"/>
                        <a:ext cx="2117679" cy="174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04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EURO behajtási költségátalány változása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90918"/>
            <a:ext cx="10416988" cy="4558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Az új, 2016. évi IX. törvény a behajtási költségátalányról 2016. március 24-én lépett hatályba.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Lényege: a késedelembe eső nem köteles önként fizetni, akinek késve teljesítettük a számla kiegyenlítését, az jogosult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éven belül kérni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2015-ben előírtuk, akkor, ha a mérlegkészítésig nem kérte a partner, akkor elengedett kötelezettségnek minősül.  (esetleges könyvelés) !!!!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8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Egyéb változások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/>
              <a:t>49/2016. (XII. 8.) NGM rendelet</a:t>
            </a:r>
          </a:p>
          <a:p>
            <a:pPr marL="0" indent="0">
              <a:buNone/>
            </a:pPr>
            <a:r>
              <a:rPr lang="hu-HU" b="1" dirty="0"/>
              <a:t>a költségvetési szervnél </a:t>
            </a:r>
            <a:r>
              <a:rPr lang="hu-HU" b="1" dirty="0" smtClean="0"/>
              <a:t>belső ellenőrzési </a:t>
            </a:r>
            <a:r>
              <a:rPr lang="hu-HU" b="1" dirty="0"/>
              <a:t>tevékenységet </a:t>
            </a:r>
            <a:r>
              <a:rPr lang="hu-HU" b="1" dirty="0" smtClean="0"/>
              <a:t>végzők nyilvántartásáról és kötelező </a:t>
            </a:r>
            <a:r>
              <a:rPr lang="hu-HU" b="1" dirty="0"/>
              <a:t>szakmai </a:t>
            </a:r>
            <a:r>
              <a:rPr lang="hu-HU" b="1" dirty="0" smtClean="0"/>
              <a:t>továbbképzéséről</a:t>
            </a:r>
            <a:r>
              <a:rPr lang="hu-HU" b="1" dirty="0"/>
              <a:t>, valamint a költségvetési </a:t>
            </a:r>
            <a:r>
              <a:rPr lang="hu-HU" b="1" dirty="0" smtClean="0"/>
              <a:t>szervek vezetőinek </a:t>
            </a:r>
            <a:r>
              <a:rPr lang="hu-HU" b="1" dirty="0"/>
              <a:t>és gazdasági </a:t>
            </a:r>
            <a:r>
              <a:rPr lang="hu-HU" b="1" dirty="0" smtClean="0"/>
              <a:t>vezetőinek belső˝ </a:t>
            </a:r>
            <a:r>
              <a:rPr lang="hu-HU" b="1" dirty="0"/>
              <a:t>kontrollrendszer </a:t>
            </a:r>
            <a:r>
              <a:rPr lang="hu-HU" b="1" dirty="0" smtClean="0"/>
              <a:t>témájú továbbképzéséről </a:t>
            </a:r>
            <a:r>
              <a:rPr lang="hu-HU" b="1" dirty="0"/>
              <a:t>szóló 28/2011. (VIII. 3.) NGM rendelet és </a:t>
            </a:r>
            <a:r>
              <a:rPr lang="hu-HU" b="1" dirty="0" smtClean="0"/>
              <a:t>az államháztartásban felmerülő </a:t>
            </a:r>
            <a:r>
              <a:rPr lang="hu-HU" b="1" dirty="0"/>
              <a:t>egyes gyakoribb gazdasági események </a:t>
            </a:r>
            <a:r>
              <a:rPr lang="hu-HU" b="1" dirty="0" smtClean="0"/>
              <a:t>kötelező elszámolási </a:t>
            </a:r>
            <a:r>
              <a:rPr lang="hu-HU" b="1" dirty="0"/>
              <a:t>módjáról szóló 38/2013. (IX. 19.) NGM rendelet módosításáról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28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 változások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98494"/>
            <a:ext cx="10376647" cy="43299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/>
              <a:t>A 2017. évi költségvetésről szóló tv. 39. § (5</a:t>
            </a:r>
            <a:r>
              <a:rPr lang="hu-HU" dirty="0"/>
              <a:t>) Ha a települési önkormányzatot az (1) bekezdés alapján a nettó finanszírozás </a:t>
            </a:r>
            <a:r>
              <a:rPr lang="hu-HU" dirty="0" smtClean="0"/>
              <a:t>keretében megillető </a:t>
            </a:r>
            <a:r>
              <a:rPr lang="hu-HU" dirty="0"/>
              <a:t>adott havi források a (4) bekezdés szerint levonandó összegekre nem nyújtanak fedezetet</a:t>
            </a:r>
            <a:r>
              <a:rPr lang="hu-HU" dirty="0" smtClean="0"/>
              <a:t>, a </a:t>
            </a:r>
            <a:r>
              <a:rPr lang="hu-HU" dirty="0"/>
              <a:t>kincstár az Áht. 83. § (3) bekezdése alapján havonta </a:t>
            </a:r>
            <a:r>
              <a:rPr lang="hu-HU" b="1" dirty="0"/>
              <a:t>beszedési megbízást nyújt be </a:t>
            </a:r>
            <a:r>
              <a:rPr lang="hu-HU" dirty="0"/>
              <a:t>a </a:t>
            </a:r>
            <a:r>
              <a:rPr lang="hu-HU" dirty="0" smtClean="0"/>
              <a:t>települési önkormányzattal </a:t>
            </a:r>
            <a:r>
              <a:rPr lang="hu-HU" dirty="0"/>
              <a:t>szemben. Ha a települési </a:t>
            </a:r>
            <a:r>
              <a:rPr lang="hu-HU" dirty="0" smtClean="0"/>
              <a:t>önkormányzatnak </a:t>
            </a:r>
            <a:r>
              <a:rPr lang="hu-HU" dirty="0"/>
              <a:t>2017. december 15-én </a:t>
            </a:r>
            <a:r>
              <a:rPr lang="hu-HU" dirty="0" smtClean="0"/>
              <a:t>bármilyen elmaradása </a:t>
            </a:r>
            <a:r>
              <a:rPr lang="hu-HU" dirty="0"/>
              <a:t>van a (4) bekezdés szerinti befizetési kötelezettsége tekintetében, a kincstár a meg </a:t>
            </a:r>
            <a:r>
              <a:rPr lang="hu-HU" dirty="0" smtClean="0"/>
              <a:t>nem fizetett </a:t>
            </a:r>
            <a:r>
              <a:rPr lang="hu-HU" dirty="0"/>
              <a:t>összegre a kötelezett fizetési számlájára beszedési megbízást nyújt be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864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</a:t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376647" cy="378179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    </a:t>
            </a:r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Csák Ibolya</a:t>
            </a:r>
          </a:p>
          <a:p>
            <a:pPr marL="0" indent="0" algn="ctr">
              <a:buNone/>
            </a:pPr>
            <a:r>
              <a:rPr lang="hu-H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liceum.audit</a:t>
            </a:r>
            <a:r>
              <a:rPr lang="hu-H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hu-HU" sz="3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upcmail.hu</a:t>
            </a:r>
            <a:endParaRPr lang="hu-HU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3388" y="134470"/>
            <a:ext cx="10515600" cy="1367959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előadás témái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3388" y="924206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 smtClean="0"/>
              <a:t>2016. évi nyitással kapcsolatos területek</a:t>
            </a:r>
          </a:p>
          <a:p>
            <a:pPr>
              <a:buFontTx/>
              <a:buChar char="-"/>
            </a:pPr>
            <a:r>
              <a:rPr lang="hu-HU" dirty="0" smtClean="0"/>
              <a:t>Év végi zárlati teendők</a:t>
            </a:r>
          </a:p>
          <a:p>
            <a:pPr>
              <a:buFontTx/>
              <a:buChar char="-"/>
            </a:pPr>
            <a:r>
              <a:rPr lang="hu-HU" dirty="0" smtClean="0"/>
              <a:t>Év végi </a:t>
            </a:r>
            <a:r>
              <a:rPr lang="hu-HU" dirty="0" err="1" smtClean="0"/>
              <a:t>Áhsz</a:t>
            </a:r>
            <a:r>
              <a:rPr lang="hu-HU" dirty="0" smtClean="0"/>
              <a:t> módosításai, amit már alkalmazni kell</a:t>
            </a:r>
          </a:p>
          <a:p>
            <a:pPr>
              <a:buFontTx/>
              <a:buChar char="-"/>
            </a:pPr>
            <a:r>
              <a:rPr lang="hu-HU" dirty="0" smtClean="0"/>
              <a:t>2017. évi </a:t>
            </a:r>
            <a:r>
              <a:rPr lang="hu-HU" dirty="0" err="1" smtClean="0"/>
              <a:t>Áhsz</a:t>
            </a:r>
            <a:r>
              <a:rPr lang="hu-HU" dirty="0" smtClean="0"/>
              <a:t> módosítások</a:t>
            </a:r>
          </a:p>
        </p:txBody>
      </p:sp>
    </p:spTree>
    <p:extLst>
      <p:ext uri="{BB962C8B-B14F-4D97-AF65-F5344CB8AC3E}">
        <p14:creationId xmlns:p14="http://schemas.microsoft.com/office/powerpoint/2010/main" val="36803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3388" y="134470"/>
            <a:ext cx="10515600" cy="1367959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2016. évi nyitással kapcsolatos területek</a:t>
            </a:r>
            <a:b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3388" y="9242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Jogszabályi háttér: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Szt.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változásai,</a:t>
            </a:r>
            <a:r>
              <a:rPr lang="hu-H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Európai Parlament és a Tanács 2013/34/EU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irányelv és </a:t>
            </a:r>
            <a:r>
              <a:rPr lang="hu-H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módosítása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Főbb témák:</a:t>
            </a:r>
          </a:p>
          <a:p>
            <a:pPr>
              <a:buFontTx/>
              <a:buChar char="-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rendkívüli tételek megszűnése</a:t>
            </a:r>
          </a:p>
          <a:p>
            <a:pPr>
              <a:buFontTx/>
              <a:buChar char="-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osztalék fizetés elszámolás változása	</a:t>
            </a:r>
          </a:p>
          <a:p>
            <a:pPr>
              <a:buFontTx/>
              <a:buChar char="-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2016. évi eredmény-kimutatás nyitó tételei</a:t>
            </a:r>
          </a:p>
          <a:p>
            <a:pPr marL="0" indent="0">
              <a:buNone/>
            </a:pP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mérlegszerinti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eredmény= tevékenység eredménye + pénzügyi műveletek </a:t>
            </a:r>
            <a:r>
              <a:rPr lang="hu-H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</a:t>
            </a:r>
            <a:endParaRPr lang="hu-H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243553"/>
              </p:ext>
            </p:extLst>
          </p:nvPr>
        </p:nvGraphicFramePr>
        <p:xfrm>
          <a:off x="5921188" y="450401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Worksheet" showAsIcon="1" r:id="rId4" imgW="914400" imgH="771480" progId="Excel.Sheet.12">
                  <p:link updateAutomatic="1"/>
                </p:oleObj>
              </mc:Choice>
              <mc:Fallback>
                <p:oleObj name="Worksheet" showAsIcon="1" r:id="rId4" imgW="914400" imgH="77148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21188" y="450401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0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3388" y="327546"/>
            <a:ext cx="10515600" cy="81886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végi zárással kapcsolatos teendők</a:t>
            </a:r>
            <a:b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3388" y="9242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Leltározás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beszámoló minden mérlegsora leltárral alátámasztott legyen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Leltározási ütemterv (hiányosságai), utasítás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Vagyonkezelésbe vett eszközt minden évben leltározni kell (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22.§(3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vagyonkezelői, koncessziós szerződés eltérő rendelkezése hiányában a (2) bekezdés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pontja szerinti leltározást a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működtető, vagyonkezelő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 térítés és díjazás nélkül,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évente köteles elvégezni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– ÁSZ megállapítások!!! 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Készletek  </a:t>
            </a:r>
          </a:p>
          <a:p>
            <a:pPr marL="0" indent="0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Közmunka program keretében előállított eszközök  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Saldo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2015. évi kiadványa</a:t>
            </a:r>
          </a:p>
          <a:p>
            <a:pPr marL="0" indent="0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Követelések – egyenlegközlők kiküldése, visszaérkezési határidő!!!</a:t>
            </a:r>
          </a:p>
          <a:p>
            <a:pPr>
              <a:buFontTx/>
              <a:buChar char="-"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100852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 végi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módosításai, amit már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2016. évre alkalmazni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56448"/>
            <a:ext cx="10515600" cy="45988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§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államháztartás számviteléről szóló 4/2013. (I. 11.) Korm. rendelet (a továbbiakban: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5. § (2) bekezdése helyébe a következő rendelkezés lép:</a:t>
            </a:r>
          </a:p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„(2) Az éves költségvetési beszámolót e rendelet szerinti formában, magyar nyelven, forintban kell elkészíteni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b="1" dirty="0" smtClean="0"/>
              <a:t>4</a:t>
            </a:r>
            <a:r>
              <a:rPr lang="hu-HU" b="1" dirty="0"/>
              <a:t>. § </a:t>
            </a:r>
            <a:r>
              <a:rPr lang="hu-HU" dirty="0"/>
              <a:t>Az </a:t>
            </a:r>
            <a:r>
              <a:rPr lang="hu-HU" dirty="0" err="1"/>
              <a:t>Áhsz</a:t>
            </a:r>
            <a:r>
              <a:rPr lang="hu-HU" dirty="0"/>
              <a:t>. 44. § (2) bekezdés </a:t>
            </a:r>
            <a:r>
              <a:rPr lang="hu-HU" i="1" dirty="0"/>
              <a:t>l) </a:t>
            </a:r>
            <a:r>
              <a:rPr lang="hu-HU" dirty="0"/>
              <a:t>és </a:t>
            </a:r>
            <a:r>
              <a:rPr lang="hu-HU" i="1" dirty="0"/>
              <a:t>m) </a:t>
            </a:r>
            <a:r>
              <a:rPr lang="hu-HU" dirty="0"/>
              <a:t>pontja helyébe a következő rendelkezések lépnek:</a:t>
            </a:r>
          </a:p>
          <a:p>
            <a:pPr marL="0" indent="0">
              <a:buNone/>
            </a:pPr>
            <a:r>
              <a:rPr lang="hu-HU" i="1" dirty="0"/>
              <a:t>(A teljesítések nyilvántartási számláin - a pénzügyi számvitelben a pénzeszközök változását eredményező gazdasági eseményeken kívül - teljesítésként kell nyilvántartásba venni)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„</a:t>
            </a:r>
            <a:r>
              <a:rPr lang="hu-HU" i="1" dirty="0"/>
              <a:t>l) </a:t>
            </a:r>
            <a:r>
              <a:rPr lang="hu-HU" dirty="0"/>
              <a:t>a 49/B. § szerinti esetben a megszűnő szervezetnél a megszűnés fordulónapján meglévő pénzeszközöknek a 17. melléklet 4. pont </a:t>
            </a:r>
            <a:r>
              <a:rPr lang="hu-HU" i="1" dirty="0"/>
              <a:t>a) </a:t>
            </a:r>
            <a:r>
              <a:rPr lang="hu-HU" dirty="0"/>
              <a:t>alpontja szerinti 36. Sajátos elszámolások számlacsoport számláinak egyenlegével korrigált összegét a K506. Egyéb működési célú támogatások államháztartáson belülre rovaton, ezzel párhuzamosan a pénzügyi számvitelben a kötelezettség kivezetését a 3673. Más szervezetet megillető bevételek elszámolása könyvviteli számlával szemben,</a:t>
            </a:r>
          </a:p>
          <a:p>
            <a:pPr marL="0" indent="0">
              <a:buNone/>
            </a:pPr>
            <a:r>
              <a:rPr lang="hu-HU" i="1" dirty="0"/>
              <a:t>m) </a:t>
            </a:r>
            <a:r>
              <a:rPr lang="hu-HU" dirty="0"/>
              <a:t>a 49/B. § szerinti esetben a jogutódnál, valamint az Áht. 11. § (5) bekezdése szerinti szervnél a megszűnt költségvetési szerv záró pénzeszközeinek a 17. melléklet 4. pont </a:t>
            </a:r>
            <a:r>
              <a:rPr lang="hu-HU" i="1" dirty="0"/>
              <a:t>a) </a:t>
            </a:r>
            <a:r>
              <a:rPr lang="hu-HU" dirty="0"/>
              <a:t>alpontja szerinti 36. Sajátos elszámolások számlacsoport számláinak egyenlegével korrigált összegét a B16. Egyéb működési célú támogatások bevételei államháztartáson belülről rovaton, ezzel párhuzamosan a pénzügyi számvitelben a követelés nyilvántartásba vételét a 3653. Más által beszedett bevételek elszámolása könyvviteli számlával szemben.”</a:t>
            </a: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 végi </a:t>
            </a:r>
            <a:r>
              <a:rPr lang="hu-H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módosításai, amit már 2016. évre alkalmazni kell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98495"/>
            <a:ext cx="10269071" cy="4195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- 9</a:t>
            </a:r>
            <a:r>
              <a:rPr lang="hu-HU" b="1" dirty="0"/>
              <a:t>. § </a:t>
            </a:r>
            <a:r>
              <a:rPr lang="hu-HU" dirty="0"/>
              <a:t>Az </a:t>
            </a:r>
            <a:r>
              <a:rPr lang="hu-HU" dirty="0" err="1"/>
              <a:t>Áhsz</a:t>
            </a:r>
            <a:r>
              <a:rPr lang="hu-HU" dirty="0"/>
              <a:t>. 56. §</a:t>
            </a:r>
            <a:r>
              <a:rPr lang="hu-HU" dirty="0" err="1"/>
              <a:t>-a</a:t>
            </a:r>
            <a:r>
              <a:rPr lang="hu-HU" dirty="0"/>
              <a:t> helyébe a következő rendelkezés lép:</a:t>
            </a:r>
          </a:p>
          <a:p>
            <a:pPr marL="0" indent="0">
              <a:buNone/>
            </a:pPr>
            <a:r>
              <a:rPr lang="hu-HU" dirty="0"/>
              <a:t>„56. § Az </a:t>
            </a:r>
            <a:r>
              <a:rPr lang="hu-HU" dirty="0" err="1"/>
              <a:t>Ávr</a:t>
            </a:r>
            <a:r>
              <a:rPr lang="hu-HU" dirty="0"/>
              <a:t>. 32. § (6) bekezdésében előírt adatszolgáltatást oly módon kell teljesíteni, hogy annak tartalma megfeleljen az e rendelet 2017. január 1-jén hatályba lépő rendelkezései szerinti rovatrendnek.”</a:t>
            </a: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9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34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évi </a:t>
            </a:r>
            <a:r>
              <a:rPr lang="hu-H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módosítások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81635"/>
            <a:ext cx="10363200" cy="4679577"/>
          </a:xfrm>
        </p:spPr>
        <p:txBody>
          <a:bodyPr/>
          <a:lstStyle/>
          <a:p>
            <a:pPr>
              <a:buFontTx/>
              <a:buChar char="-"/>
            </a:pPr>
            <a:r>
              <a:rPr lang="hu-HU" dirty="0"/>
              <a:t>Bekerültek a mérleg fordulónapjáig lezárult kamat és </a:t>
            </a:r>
            <a:r>
              <a:rPr lang="hu-HU" dirty="0" err="1"/>
              <a:t>swap</a:t>
            </a:r>
            <a:r>
              <a:rPr lang="hu-HU" dirty="0"/>
              <a:t> ügyleteknek az elszámolása</a:t>
            </a:r>
          </a:p>
          <a:p>
            <a:pPr marL="0" indent="0">
              <a:buNone/>
            </a:pPr>
            <a:r>
              <a:rPr lang="hu-HU" dirty="0" smtClean="0"/>
              <a:t>- A </a:t>
            </a:r>
            <a:r>
              <a:rPr lang="hu-HU" dirty="0"/>
              <a:t>konszolidált beszámolóra vonatkozó rendelkezés a következőképpen módosul:”az </a:t>
            </a:r>
            <a:r>
              <a:rPr lang="hu-HU" b="1" dirty="0"/>
              <a:t> </a:t>
            </a:r>
            <a:r>
              <a:rPr lang="hu-HU" b="1" dirty="0" err="1"/>
              <a:t>Áhsz</a:t>
            </a:r>
            <a:r>
              <a:rPr lang="hu-HU" b="1" dirty="0"/>
              <a:t>. 37. § (7) bekezdés helyébe a következő˝ rendelkezés lép:</a:t>
            </a:r>
          </a:p>
          <a:p>
            <a:pPr marL="0" indent="0">
              <a:buNone/>
            </a:pPr>
            <a:r>
              <a:rPr lang="hu-HU" dirty="0"/>
              <a:t>"(7) A Kincstár az összevont (konszolidált) beszámolókat és a 13. mellékletben foglaltak alapján a </a:t>
            </a:r>
            <a:r>
              <a:rPr lang="hu-HU" dirty="0" err="1"/>
              <a:t>Gst</a:t>
            </a:r>
            <a:r>
              <a:rPr lang="hu-HU" dirty="0"/>
              <a:t>. szerinti államadósságról szóló kimutatást a zárszámadásról szóló törvényjavaslat Országgyűlés elé terjesztésének időpontjáig készíti el."</a:t>
            </a:r>
          </a:p>
        </p:txBody>
      </p:sp>
    </p:spTree>
    <p:extLst>
      <p:ext uri="{BB962C8B-B14F-4D97-AF65-F5344CB8AC3E}">
        <p14:creationId xmlns:p14="http://schemas.microsoft.com/office/powerpoint/2010/main" val="37412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34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évi </a:t>
            </a:r>
            <a:r>
              <a:rPr lang="hu-H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módosítások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464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/>
              <a:t>- Az </a:t>
            </a:r>
            <a:r>
              <a:rPr lang="hu-HU" dirty="0" err="1"/>
              <a:t>Áhsz</a:t>
            </a:r>
            <a:r>
              <a:rPr lang="hu-HU" dirty="0"/>
              <a:t>. 46. § (3) bekezdése helyébe a következő rendelkezés lép:</a:t>
            </a:r>
          </a:p>
          <a:p>
            <a:pPr>
              <a:buNone/>
            </a:pPr>
            <a:r>
              <a:rPr lang="hu-HU" dirty="0"/>
              <a:t>"(3) A 6-7. számlaosztály vezetői információs igények kielégítésére, ezen belül elsősorban a szervezeti egységek elszámoltatására, a költséggazdálkodás, az önköltségszámítás sajátos rendszerének kialakítására használható”</a:t>
            </a:r>
          </a:p>
          <a:p>
            <a:pPr>
              <a:buNone/>
            </a:pPr>
            <a:r>
              <a:rPr lang="hu-HU" dirty="0"/>
              <a:t>- Az </a:t>
            </a:r>
            <a:r>
              <a:rPr lang="hu-HU" dirty="0" err="1"/>
              <a:t>Áhsz</a:t>
            </a:r>
            <a:r>
              <a:rPr lang="hu-HU" dirty="0"/>
              <a:t>. 50. § (7) bekezdése helyébe a következő˝ rendelkezés lép:</a:t>
            </a:r>
          </a:p>
          <a:p>
            <a:pPr>
              <a:buNone/>
            </a:pPr>
            <a:r>
              <a:rPr lang="hu-HU" dirty="0"/>
              <a:t>"(7) A (2)-(6) bekezdésben foglaltakon túl a számviteli politikában rögzíteni kell az általános költségek, valamint az általános kiadások és bevételek tevékenységekre történő felosztásának módját, a felosztáshoz alkalmazott mutatókat, vetítési alapokat."</a:t>
            </a: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510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évi </a:t>
            </a:r>
            <a:r>
              <a:rPr lang="hu-H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Áhsz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módosítások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60613"/>
            <a:ext cx="10336306" cy="4652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- 32</a:t>
            </a:r>
            <a:r>
              <a:rPr lang="hu-HU" sz="2400" dirty="0"/>
              <a:t>. § (1a) Az irányító szerv a költségvetési szerv éves költségvetési beszámolóját az (1) bekezdés szerinti határidőt követő húsz napon belül felülvizsgálja és – annak javítása, kiegészítése szükség szerinti elrendelését követően – a Kincstár által működtetett elektronikus adatszolgáltató rendszerben jóváhagyja. A költségvetési szerv az elektronikus adatszolgáltató rendszerben jóváhagyott adattartalmú aláírt éves költségvetési beszámolóját a Kincstár általi elfogadását követő </a:t>
            </a:r>
            <a:r>
              <a:rPr lang="hu-HU" sz="2400" strike="sngStrike" dirty="0"/>
              <a:t>öt</a:t>
            </a:r>
            <a:r>
              <a:rPr lang="hu-HU" sz="2400" dirty="0"/>
              <a:t> </a:t>
            </a:r>
            <a:r>
              <a:rPr lang="hu-HU" sz="2400" dirty="0">
                <a:solidFill>
                  <a:srgbClr val="FF0000"/>
                </a:solidFill>
              </a:rPr>
              <a:t>20 </a:t>
            </a:r>
            <a:r>
              <a:rPr lang="hu-HU" sz="2400" dirty="0"/>
              <a:t>napon belül megküldi az irányító szervnek, amely azt – a felülvizsgálat elvégzését igazoló személy aláírásával ellátva – a költségvetési szervnek tíz napon belül visszaküldi.</a:t>
            </a:r>
          </a:p>
          <a:p>
            <a:pPr marL="0" indent="0">
              <a:buNone/>
            </a:pPr>
            <a:endParaRPr lang="hu-H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7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1506</Words>
  <Application>Microsoft Office PowerPoint</Application>
  <PresentationFormat>Szélesvásznú</PresentationFormat>
  <Paragraphs>97</Paragraphs>
  <Slides>19</Slides>
  <Notes>4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Csatolások</vt:lpstr>
      </vt:variant>
      <vt:variant>
        <vt:i4>2</vt:i4>
      </vt:variant>
      <vt:variant>
        <vt:lpstr>Diacímek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Office-téma</vt:lpstr>
      <vt:lpstr>H:\Általános I. nap\13_modositas korrigált.xlsx</vt:lpstr>
      <vt:lpstr>H:\Általános I. nap\Pénzeszköz- maradvány 2015 Önkorm jav.xlsx</vt:lpstr>
      <vt:lpstr>Az államháztartás számvitelének aktualitásai, változásai 2017-től </vt:lpstr>
      <vt:lpstr>Az előadás témái  </vt:lpstr>
      <vt:lpstr>2016. évi nyitással kapcsolatos területek </vt:lpstr>
      <vt:lpstr>Év végi zárással kapcsolatos teendők </vt:lpstr>
      <vt:lpstr>Év végi Áhsz módosításai, amit már 2016. évre alkalmazni kell</vt:lpstr>
      <vt:lpstr>Év végi Áhsz módosításai, amit már 2016. évre alkalmazni kell</vt:lpstr>
      <vt:lpstr>2017. évi Áhsz módosítások </vt:lpstr>
      <vt:lpstr>2017. évi Áhsz módosítások </vt:lpstr>
      <vt:lpstr>2017. évi Áhsz módosítások </vt:lpstr>
      <vt:lpstr>2017. évi Áhsz módosítások </vt:lpstr>
      <vt:lpstr>2017. évi Áhsz módosítások </vt:lpstr>
      <vt:lpstr>2017. évi Áhsz módosítások </vt:lpstr>
      <vt:lpstr>Támogatások elszámolásánál továbbra is felmerült problémák:</vt:lpstr>
      <vt:lpstr>Függő tételek</vt:lpstr>
      <vt:lpstr>Záró pénzeszköz-maradvány </vt:lpstr>
      <vt:lpstr>40 EURO behajtási költségátalány változása</vt:lpstr>
      <vt:lpstr>Egyéb változások</vt:lpstr>
      <vt:lpstr>Egyéb változások</vt:lpstr>
      <vt:lpstr>     Köszönöm a figyelmet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Ibolya</dc:creator>
  <cp:lastModifiedBy>Ibolya</cp:lastModifiedBy>
  <cp:revision>65</cp:revision>
  <dcterms:created xsi:type="dcterms:W3CDTF">2015-11-14T07:43:37Z</dcterms:created>
  <dcterms:modified xsi:type="dcterms:W3CDTF">2016-12-14T19:13:01Z</dcterms:modified>
</cp:coreProperties>
</file>