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>
                <a:lumMod val="94000"/>
                <a:lumOff val="6000"/>
                <a:alpha val="98000"/>
              </a:srgbClr>
            </a:gs>
            <a:gs pos="100000">
              <a:srgbClr val="85C2FF"/>
            </a:gs>
            <a:gs pos="100000">
              <a:srgbClr val="C4D6EB"/>
            </a:gs>
            <a:gs pos="2000">
              <a:srgbClr val="92D050">
                <a:lumMod val="82000"/>
                <a:lumOff val="18000"/>
                <a:alpha val="85000"/>
              </a:srgbClr>
            </a:gs>
            <a:gs pos="2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6527BAD-F4D2-4DD5-B022-9F034F9D705A}" type="datetimeFigureOut">
              <a:rPr lang="hu-HU" smtClean="0"/>
              <a:t>2018. 12. 03.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D05981-9080-41AB-AA18-FE299E22BAD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920880" cy="2664296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82880" indent="0" algn="ctr">
              <a:buNone/>
            </a:pPr>
            <a:r>
              <a:rPr lang="hu-HU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Aktualitások a mezőgazdaság és a vadgazdálkodás szabályozásában</a:t>
            </a:r>
            <a:endParaRPr lang="hu-HU" sz="4800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331640" y="4365104"/>
            <a:ext cx="6408712" cy="1656184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 marL="45720" indent="0" algn="ctr">
              <a:buFont typeface="Georgia" pitchFamily="18" charset="0"/>
              <a:buNone/>
            </a:pPr>
            <a:r>
              <a:rPr lang="hu-HU" dirty="0" smtClean="0">
                <a:solidFill>
                  <a:schemeClr val="bg1"/>
                </a:solidFill>
              </a:rPr>
              <a:t>Bodoricsné </a:t>
            </a:r>
            <a:r>
              <a:rPr lang="hu-HU" dirty="0" err="1" smtClean="0">
                <a:solidFill>
                  <a:schemeClr val="bg1"/>
                </a:solidFill>
              </a:rPr>
              <a:t>Dann</a:t>
            </a:r>
            <a:r>
              <a:rPr lang="hu-HU" dirty="0" smtClean="0">
                <a:solidFill>
                  <a:schemeClr val="bg1"/>
                </a:solidFill>
              </a:rPr>
              <a:t> Piroska</a:t>
            </a:r>
          </a:p>
          <a:p>
            <a:pPr marL="45720" indent="0" algn="ctr">
              <a:buFont typeface="Georgia" pitchFamily="18" charset="0"/>
              <a:buNone/>
            </a:pPr>
            <a:r>
              <a:rPr lang="hu-HU" dirty="0" smtClean="0">
                <a:solidFill>
                  <a:schemeClr val="bg1"/>
                </a:solidFill>
              </a:rPr>
              <a:t>2018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8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visszatérített összeget érintően az Áfa tv. 77. § (5) bekezdése úgy rendelkezik, hogy azt úgy kell tekinteni, mint amely az adó összegét is tartalmazza.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1.270.000 Ft pénzvisszatérítés jogosultjánál: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1.000.000 Ft adóalap után</a:t>
            </a:r>
            <a:endParaRPr lang="hu-HU" dirty="0"/>
          </a:p>
          <a:p>
            <a:pPr marL="1874520" lvl="5" indent="0">
              <a:buNone/>
            </a:pPr>
            <a:r>
              <a:rPr lang="hu-HU" sz="2400" dirty="0" smtClean="0"/>
              <a:t>270.000 </a:t>
            </a:r>
            <a:r>
              <a:rPr lang="hu-HU" sz="2400" dirty="0"/>
              <a:t>F</a:t>
            </a:r>
            <a:r>
              <a:rPr lang="hu-HU" sz="2400" dirty="0" smtClean="0"/>
              <a:t>t ÁFA fizetési kötelezettség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Pénzvisszatérítés </a:t>
            </a:r>
            <a:r>
              <a:rPr lang="hu-HU" sz="2800" b="1" dirty="0" err="1" smtClean="0"/>
              <a:t>egyenesadózású</a:t>
            </a:r>
            <a:r>
              <a:rPr lang="hu-HU" sz="2800" b="1" dirty="0" smtClean="0"/>
              <a:t> ügyleteknél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95229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Ugyanakkor, amennyiben az érintett termék értékesítése, szolgáltatás nyújtása vonatkozásában az Áfa tv. 142. § (1) bekezdése alapján a fordított adózás szabályai alkalmazandóak, a fordított adózás speciális jellegéből fakadóan a visszatérített összeg áfát nem tartalmaz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ÁFA tv. 153/B. nem tartalmaz olyan előírást, 	mely szerint a jogosult a fizetendő adóját 	csökkenthetné</a:t>
            </a:r>
          </a:p>
          <a:p>
            <a:pPr marL="0" indent="0">
              <a:buNone/>
            </a:pPr>
            <a:r>
              <a:rPr lang="hu-HU" dirty="0"/>
              <a:t>	-ÁFA tv. </a:t>
            </a:r>
            <a:r>
              <a:rPr lang="hu-HU" dirty="0" smtClean="0"/>
              <a:t>153/C.  1. b. pont tartalmaz </a:t>
            </a:r>
            <a:r>
              <a:rPr lang="hu-HU" dirty="0"/>
              <a:t>olyan előírást, 	mely szerint a jogosult a </a:t>
            </a:r>
            <a:r>
              <a:rPr lang="hu-HU" dirty="0" smtClean="0"/>
              <a:t>visszaigényelhető adóját </a:t>
            </a:r>
            <a:r>
              <a:rPr lang="hu-HU" dirty="0"/>
              <a:t>	</a:t>
            </a:r>
            <a:r>
              <a:rPr lang="hu-HU" dirty="0" smtClean="0"/>
              <a:t>csökkenteni köteles abban a bevallási időszakban 	amikor a pénzt megkapta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Pénzvisszatérítés </a:t>
            </a:r>
            <a:r>
              <a:rPr lang="hu-HU" sz="2800" b="1" dirty="0" smtClean="0"/>
              <a:t>fordított adózású </a:t>
            </a:r>
            <a:r>
              <a:rPr lang="hu-HU" sz="2800" b="1" dirty="0"/>
              <a:t>ügyleteknél</a:t>
            </a:r>
          </a:p>
        </p:txBody>
      </p:sp>
    </p:spTree>
    <p:extLst>
      <p:ext uri="{BB962C8B-B14F-4D97-AF65-F5344CB8AC3E}">
        <p14:creationId xmlns:p14="http://schemas.microsoft.com/office/powerpoint/2010/main" val="147350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1.270.000 Ft pénzvisszatérítés jogosultjánál:</a:t>
            </a:r>
          </a:p>
          <a:p>
            <a:pPr marL="0" indent="0">
              <a:buNone/>
            </a:pPr>
            <a:r>
              <a:rPr lang="hu-HU" dirty="0"/>
              <a:t>		</a:t>
            </a:r>
            <a:r>
              <a:rPr lang="hu-HU" dirty="0" smtClean="0"/>
              <a:t>1.270.000 </a:t>
            </a:r>
            <a:r>
              <a:rPr lang="hu-HU" dirty="0"/>
              <a:t>Ft adóalap után</a:t>
            </a:r>
          </a:p>
          <a:p>
            <a:pPr marL="1874520" lvl="5" indent="0">
              <a:buNone/>
            </a:pPr>
            <a:r>
              <a:rPr lang="hu-HU" sz="2400" dirty="0" smtClean="0"/>
              <a:t>342.900 </a:t>
            </a:r>
            <a:r>
              <a:rPr lang="hu-HU" sz="2400" dirty="0"/>
              <a:t>Ft ÁFA fizetési kötelezettség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sz="2400" b="1" dirty="0" smtClean="0"/>
              <a:t/>
            </a:r>
            <a:br>
              <a:rPr lang="hu-HU" sz="2400" b="1" dirty="0" smtClean="0"/>
            </a:br>
            <a:r>
              <a:rPr lang="hu-HU" sz="2400" b="1" dirty="0" smtClean="0"/>
              <a:t>2015/36</a:t>
            </a:r>
            <a:r>
              <a:rPr lang="hu-HU" sz="2400" b="1" dirty="0"/>
              <a:t>. Adózási kérdés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93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88490" y="3238846"/>
            <a:ext cx="7756263" cy="1054250"/>
          </a:xfrm>
        </p:spPr>
        <p:txBody>
          <a:bodyPr/>
          <a:lstStyle/>
          <a:p>
            <a:r>
              <a:rPr lang="hu-HU" sz="6000" dirty="0" smtClean="0">
                <a:solidFill>
                  <a:schemeClr val="tx1"/>
                </a:solidFill>
              </a:rPr>
              <a:t>KÖSZÖNÖM A MEGTISZTELŐ FIGYELMET!</a:t>
            </a:r>
            <a:endParaRPr lang="hu-H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7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2800" b="1" dirty="0" smtClean="0"/>
              <a:t>1996</a:t>
            </a:r>
            <a:r>
              <a:rPr lang="hu-HU" sz="2800" b="1" dirty="0"/>
              <a:t>. évi LV. t</a:t>
            </a:r>
            <a:r>
              <a:rPr lang="hu-HU" sz="2800" b="1" dirty="0" smtClean="0"/>
              <a:t>örvény</a:t>
            </a:r>
            <a:r>
              <a:rPr lang="hu-HU" sz="2800" dirty="0" smtClean="0"/>
              <a:t> </a:t>
            </a:r>
            <a:r>
              <a:rPr lang="hu-HU" sz="2800" b="1" dirty="0" smtClean="0"/>
              <a:t>a </a:t>
            </a:r>
            <a:r>
              <a:rPr lang="hu-HU" sz="2800" b="1" dirty="0"/>
              <a:t>vad védelméről, a vadgazdálkodásról, valamint a vadászatról</a:t>
            </a:r>
            <a:endParaRPr lang="hu-HU" sz="2800" dirty="0"/>
          </a:p>
          <a:p>
            <a:pPr algn="ctr"/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083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56263" cy="698604"/>
          </a:xfrm>
        </p:spPr>
        <p:txBody>
          <a:bodyPr/>
          <a:lstStyle/>
          <a:p>
            <a:r>
              <a:rPr lang="hu-HU" sz="4000" dirty="0">
                <a:solidFill>
                  <a:schemeClr val="tx1"/>
                </a:solidFill>
              </a:rPr>
              <a:t>A vadászati jog haszonbérlete</a:t>
            </a:r>
            <a:r>
              <a:rPr lang="hu-HU" sz="4000" dirty="0"/>
              <a:t/>
            </a:r>
            <a:br>
              <a:rPr lang="hu-HU" sz="4000" dirty="0"/>
            </a:br>
            <a:endParaRPr lang="hu-HU" sz="4000" dirty="0"/>
          </a:p>
        </p:txBody>
      </p:sp>
      <p:sp>
        <p:nvSpPr>
          <p:cNvPr id="4" name="Tartalom helye 1"/>
          <p:cNvSpPr>
            <a:spLocks noGrp="1"/>
          </p:cNvSpPr>
          <p:nvPr>
            <p:ph idx="1"/>
          </p:nvPr>
        </p:nvSpPr>
        <p:spPr>
          <a:xfrm>
            <a:off x="467544" y="2248347"/>
            <a:ext cx="7992887" cy="42769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/>
              <a:t>15. § </a:t>
            </a:r>
            <a:r>
              <a:rPr lang="hu-HU" sz="1600" dirty="0"/>
              <a:t>(1) A vadászati jog haszonbérletére a Polgári Törvénykönyvnek a mezőgazdasági haszonbérletre vonatkozó szabályait az e törvényben foglalt eltérésekkel kell alkalmazni.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smtClean="0"/>
              <a:t>( (</a:t>
            </a:r>
            <a:r>
              <a:rPr lang="hu-HU" sz="1600" dirty="0"/>
              <a:t>3) A haszonbérlő a </a:t>
            </a:r>
            <a:r>
              <a:rPr lang="hu-HU" sz="1600" b="1" dirty="0"/>
              <a:t>haszonbérleti díj 90%-ának megfelelő előleget </a:t>
            </a:r>
            <a:r>
              <a:rPr lang="hu-HU" sz="1600" dirty="0"/>
              <a:t>köteles fizetni a vadászati év kezdetét megelőző év december 1-ig. A képviselő a fizetés elmaradásáról a vadászati év kezdetét megelőző év december 31-ig köteles értesíteni a vadászati hatóságot, amely - ha a haszonbérleti díj előleg megfizetése, vagy a haszonbérleti szerződés érvényessége tárgyában peres vagy </a:t>
            </a:r>
            <a:r>
              <a:rPr lang="hu-HU" sz="1600" dirty="0" err="1"/>
              <a:t>nemperes</a:t>
            </a:r>
            <a:r>
              <a:rPr lang="hu-HU" sz="1600" dirty="0"/>
              <a:t> eljárás nincs a felek között - felszólítja a vadászatra jogosultat a haszonbérleti díj előleg megfizetésére. Ha a haszonbérlő a haszonbérleti díj előleget a vadászati év kezdetét megelőző február hónap utolsó napjáig a hatóság felszólítása ellenére sem fizeti meg, a vadászati hatóság a haszonbérlőt a vadászatra jogosultak nyilvántartásából törli. A haszonbérlő a haszonbérleti díjat a vadászati évet követő április hónap utolsó napjáig fizeti meg</a:t>
            </a:r>
            <a:r>
              <a:rPr lang="hu-HU" sz="1600" dirty="0" smtClean="0"/>
              <a:t>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76082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95536" y="1988840"/>
            <a:ext cx="8208913" cy="44210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600" b="1" dirty="0" smtClean="0"/>
          </a:p>
          <a:p>
            <a:pPr marL="0" indent="0">
              <a:buNone/>
            </a:pPr>
            <a:r>
              <a:rPr lang="hu-HU" sz="1600" b="1" dirty="0" smtClean="0"/>
              <a:t>81/B</a:t>
            </a:r>
            <a:r>
              <a:rPr lang="hu-HU" sz="1600" b="1" dirty="0"/>
              <a:t>. § </a:t>
            </a:r>
            <a:r>
              <a:rPr lang="hu-HU" sz="1600" dirty="0"/>
              <a:t>(1) A vadászatra jogosult a vadkárért fizetendő kártérítés fedezete biztosítása érdekében elkülönített számlán pénzügyi alapot (a továbbiakban: </a:t>
            </a:r>
            <a:r>
              <a:rPr lang="hu-HU" sz="1800" b="1" dirty="0"/>
              <a:t>vadkár alap</a:t>
            </a:r>
            <a:r>
              <a:rPr lang="hu-HU" sz="1600" dirty="0"/>
              <a:t>) hoz létre.</a:t>
            </a:r>
          </a:p>
          <a:p>
            <a:pPr marL="0" indent="0">
              <a:buNone/>
            </a:pPr>
            <a:r>
              <a:rPr lang="hu-HU" sz="1600" dirty="0"/>
              <a:t>(2) A vadászatra jogosult az adott vadászati évet megelőző vadászati évben a vadászatra jogosult által a vadkárért kifizetett kártérítés mértékének megfelelő összeget a vadkár alapban a vadászati év novemberének 1. napjáig biztosítja.</a:t>
            </a:r>
          </a:p>
          <a:p>
            <a:pPr marL="0" indent="0">
              <a:buNone/>
            </a:pPr>
            <a:r>
              <a:rPr lang="hu-HU" sz="1600" dirty="0"/>
              <a:t>(3) A vadászatra jogosult a (2) bekezdés szerinti összeg befizetésének igazolását a vadászati hatóság részére a vadászati év november 15-ig megküldi.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smtClean="0"/>
              <a:t>(Beiktatta</a:t>
            </a:r>
            <a:r>
              <a:rPr lang="hu-HU" sz="1600" dirty="0"/>
              <a:t>: 2015. évi CLXXXIII. törvény 44. §. Hatályos: 2017. III. 1-től.</a:t>
            </a:r>
          </a:p>
          <a:p>
            <a:pPr marL="0" indent="0">
              <a:buNone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56263" cy="864096"/>
          </a:xfrm>
        </p:spPr>
        <p:txBody>
          <a:bodyPr/>
          <a:lstStyle/>
          <a:p>
            <a:r>
              <a:rPr lang="hu-HU" sz="4000" dirty="0">
                <a:solidFill>
                  <a:schemeClr val="tx1"/>
                </a:solidFill>
              </a:rPr>
              <a:t>A vadkár pénzügyi </a:t>
            </a:r>
            <a:r>
              <a:rPr lang="hu-HU" sz="4000" dirty="0" smtClean="0">
                <a:solidFill>
                  <a:schemeClr val="tx1"/>
                </a:solidFill>
              </a:rPr>
              <a:t>fedezete</a:t>
            </a:r>
            <a:r>
              <a:rPr lang="hu-HU" sz="4000" dirty="0">
                <a:solidFill>
                  <a:schemeClr val="tx1"/>
                </a:solidFill>
              </a:rPr>
              <a:t/>
            </a:r>
            <a:br>
              <a:rPr lang="hu-HU" sz="4000" dirty="0">
                <a:solidFill>
                  <a:schemeClr val="tx1"/>
                </a:solidFill>
              </a:rPr>
            </a:br>
            <a:endParaRPr lang="hu-H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6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6" y="2060848"/>
            <a:ext cx="7745505" cy="4209330"/>
          </a:xfrm>
        </p:spPr>
        <p:txBody>
          <a:bodyPr>
            <a:normAutofit/>
          </a:bodyPr>
          <a:lstStyle/>
          <a:p>
            <a:r>
              <a:rPr lang="hu-HU" dirty="0"/>
              <a:t>A mező- és erdőgazdasági földek forgalmáról szóló 2013. évi CXXII. törvény (Földforgalmi tv</a:t>
            </a:r>
            <a:r>
              <a:rPr lang="hu-HU" dirty="0" smtClean="0"/>
              <a:t>.)</a:t>
            </a:r>
          </a:p>
          <a:p>
            <a:endParaRPr lang="hu-HU" dirty="0"/>
          </a:p>
          <a:p>
            <a:r>
              <a:rPr lang="hu-HU" dirty="0"/>
              <a:t>A mező- és erdőgazdasági földek forgalmáról szóló 2013. évi CXXII. törvénnyel összefüggő egyes rendelkezésekről és átmeneti szabályokról szóló 2013. évi CCXII. törvény (</a:t>
            </a:r>
            <a:r>
              <a:rPr lang="hu-HU" dirty="0" err="1"/>
              <a:t>Fétv</a:t>
            </a:r>
            <a:r>
              <a:rPr lang="hu-HU" dirty="0" smtClean="0"/>
              <a:t>.)</a:t>
            </a:r>
          </a:p>
          <a:p>
            <a:r>
              <a:rPr lang="hu-HU" dirty="0" smtClean="0"/>
              <a:t>- haszonbérlet</a:t>
            </a:r>
          </a:p>
          <a:p>
            <a:r>
              <a:rPr lang="hu-HU" dirty="0" smtClean="0"/>
              <a:t>- részesművelés </a:t>
            </a:r>
            <a:r>
              <a:rPr lang="hu-HU" sz="1800" dirty="0" smtClean="0"/>
              <a:t>(önálló </a:t>
            </a:r>
            <a:r>
              <a:rPr lang="hu-HU" sz="1800" dirty="0" err="1" smtClean="0"/>
              <a:t>tev</a:t>
            </a:r>
            <a:r>
              <a:rPr lang="hu-HU" sz="1800" dirty="0" smtClean="0"/>
              <a:t>. </a:t>
            </a:r>
            <a:r>
              <a:rPr lang="hu-HU" sz="1800" dirty="0" err="1" smtClean="0"/>
              <a:t>bev</a:t>
            </a:r>
            <a:r>
              <a:rPr lang="hu-HU" sz="1800" dirty="0" smtClean="0"/>
              <a:t>.,vállalkozó, </a:t>
            </a:r>
            <a:r>
              <a:rPr lang="hu-HU" sz="1800" dirty="0"/>
              <a:t>ő</a:t>
            </a:r>
            <a:r>
              <a:rPr lang="hu-HU" sz="1800" dirty="0" smtClean="0"/>
              <a:t>stermelő)</a:t>
            </a:r>
          </a:p>
          <a:p>
            <a:r>
              <a:rPr lang="hu-HU" dirty="0" smtClean="0"/>
              <a:t>- szívességi használat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Földhasználat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759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99247" y="2204864"/>
            <a:ext cx="7745505" cy="3921298"/>
          </a:xfrm>
        </p:spPr>
        <p:txBody>
          <a:bodyPr>
            <a:normAutofit lnSpcReduction="10000"/>
          </a:bodyPr>
          <a:lstStyle/>
          <a:p>
            <a:r>
              <a:rPr lang="hu-HU" b="1" dirty="0" smtClean="0"/>
              <a:t>66</a:t>
            </a:r>
            <a:r>
              <a:rPr lang="hu-HU" b="1" dirty="0"/>
              <a:t>. § </a:t>
            </a:r>
            <a:r>
              <a:rPr lang="hu-HU" dirty="0"/>
              <a:t>A feles bérleti szerződés alapján a feles bérlő meghatározott föld időleges használatára és hasznainak szedésére jogosult, és köteles ennek fejében a </a:t>
            </a:r>
            <a:r>
              <a:rPr lang="hu-HU" b="1" dirty="0"/>
              <a:t>megtermelt </a:t>
            </a:r>
            <a:r>
              <a:rPr lang="hu-HU" b="1" dirty="0" smtClean="0"/>
              <a:t>termény </a:t>
            </a:r>
            <a:r>
              <a:rPr lang="hu-HU" dirty="0"/>
              <a:t>felét vagy más hányadát a használatba adónak természetben átadni. A feles bérletre egyebekben a föld haszonbérletére vonatkozó szabályok megfelelően irányadók.</a:t>
            </a:r>
          </a:p>
          <a:p>
            <a:pPr marL="0" indent="0">
              <a:buNone/>
            </a:pPr>
            <a:r>
              <a:rPr lang="hu-HU" dirty="0" smtClean="0"/>
              <a:t>	- a szerződés időtartama legalább 5 év </a:t>
            </a:r>
            <a:r>
              <a:rPr lang="hu-HU" sz="1800" dirty="0" smtClean="0"/>
              <a:t>(Szja tv. 1. sz. 	    mell. 9.4. pont adómentes)</a:t>
            </a:r>
          </a:p>
          <a:p>
            <a:pPr marL="0" indent="0">
              <a:buNone/>
            </a:pPr>
            <a:r>
              <a:rPr lang="hu-HU" dirty="0" smtClean="0"/>
              <a:t>	- 5 évnél rövidebb idejű szerződés (</a:t>
            </a:r>
            <a:r>
              <a:rPr lang="hu-HU" sz="1800" dirty="0" smtClean="0"/>
              <a:t>földterület 	  	    fekvése szerinti önkormányzat)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043608" y="570156"/>
            <a:ext cx="7401145" cy="914628"/>
          </a:xfrm>
        </p:spPr>
        <p:txBody>
          <a:bodyPr/>
          <a:lstStyle/>
          <a:p>
            <a:pPr algn="l"/>
            <a:r>
              <a:rPr lang="hu-HU" sz="2800" dirty="0"/>
              <a:t>	</a:t>
            </a:r>
            <a:r>
              <a:rPr lang="hu-HU" sz="2800" dirty="0" smtClean="0"/>
              <a:t>Feles </a:t>
            </a:r>
            <a:r>
              <a:rPr lang="hu-HU" sz="2800" dirty="0"/>
              <a:t>bérlet</a:t>
            </a:r>
          </a:p>
        </p:txBody>
      </p:sp>
    </p:spTree>
    <p:extLst>
      <p:ext uri="{BB962C8B-B14F-4D97-AF65-F5344CB8AC3E}">
        <p14:creationId xmlns:p14="http://schemas.microsoft.com/office/powerpoint/2010/main" val="230541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Elismert költség</a:t>
            </a:r>
          </a:p>
          <a:p>
            <a:endParaRPr lang="hu-HU" dirty="0"/>
          </a:p>
          <a:p>
            <a:r>
              <a:rPr lang="hu-HU" dirty="0" smtClean="0"/>
              <a:t>Terményben kiadott földbérlet bizonylatolása</a:t>
            </a:r>
          </a:p>
          <a:p>
            <a:pPr lvl="2"/>
            <a:r>
              <a:rPr lang="hu-HU" dirty="0" smtClean="0"/>
              <a:t>- mi termett</a:t>
            </a:r>
          </a:p>
          <a:p>
            <a:pPr lvl="2"/>
            <a:r>
              <a:rPr lang="hu-HU" dirty="0" smtClean="0"/>
              <a:t>- mennyi volt a termésátlag</a:t>
            </a:r>
          </a:p>
          <a:p>
            <a:pPr lvl="2"/>
            <a:r>
              <a:rPr lang="hu-HU" dirty="0" smtClean="0"/>
              <a:t>- mennyi az ár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14628"/>
          </a:xfrm>
        </p:spPr>
        <p:txBody>
          <a:bodyPr/>
          <a:lstStyle/>
          <a:p>
            <a:r>
              <a:rPr lang="hu-HU" sz="2800" dirty="0" smtClean="0"/>
              <a:t>Feles bérlet bérbevevő oldaláról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6509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Kockázatközösség!</a:t>
            </a:r>
          </a:p>
          <a:p>
            <a:endParaRPr lang="hu-HU" dirty="0"/>
          </a:p>
          <a:p>
            <a:r>
              <a:rPr lang="hu-HU" dirty="0" smtClean="0"/>
              <a:t>Őstermelői bevétel? Nem.</a:t>
            </a:r>
          </a:p>
          <a:p>
            <a:endParaRPr lang="hu-HU" dirty="0"/>
          </a:p>
          <a:p>
            <a:r>
              <a:rPr lang="hu-HU" dirty="0" smtClean="0"/>
              <a:t>Szja tv. 58. §</a:t>
            </a:r>
            <a:r>
              <a:rPr lang="hu-HU" dirty="0" err="1" smtClean="0"/>
              <a:t>-a</a:t>
            </a:r>
            <a:r>
              <a:rPr lang="hu-HU" dirty="0" smtClean="0"/>
              <a:t> szerinti ingó vagyontárgy átruházásából származó bevétel</a:t>
            </a:r>
          </a:p>
          <a:p>
            <a:pPr lvl="2"/>
            <a:r>
              <a:rPr lang="hu-HU" dirty="0" smtClean="0"/>
              <a:t>600 e Ft jövedelemig adómentes</a:t>
            </a:r>
          </a:p>
          <a:p>
            <a:pPr lvl="2"/>
            <a:r>
              <a:rPr lang="hu-HU" dirty="0" smtClean="0"/>
              <a:t>600 e Ft felett </a:t>
            </a:r>
            <a:r>
              <a:rPr lang="hu-HU" dirty="0" smtClean="0"/>
              <a:t>15 </a:t>
            </a:r>
            <a:r>
              <a:rPr lang="hu-HU" dirty="0" smtClean="0"/>
              <a:t>% szja és 19,5 % </a:t>
            </a:r>
            <a:r>
              <a:rPr lang="hu-HU" dirty="0" err="1" smtClean="0"/>
              <a:t>eho</a:t>
            </a: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/>
              <a:t>Feles bérlet a bérbeadó oldaláról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02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Az Áfa tv. 77. §</a:t>
            </a:r>
            <a:r>
              <a:rPr lang="hu-HU" dirty="0" err="1"/>
              <a:t>-ának</a:t>
            </a:r>
            <a:r>
              <a:rPr lang="hu-HU" dirty="0"/>
              <a:t> (4) bekezdése alapján, ha a termékértékesítés, szolgáltatásnyújtás teljesítését követően az adóalany az üzletpolitikájában részletesen rögzített feltételek szerint vásárlásösztönzési célból pénzt térít vissza olyan adóalany vagy nem adóalany részére, aki (amely) azt a terméket, szolgáltatást, amelynek beszerzése, igénybevétele pénzvisszatérítésre jogosít, nem közvetlenül tőle szerezte be, vette igénybe, a pénzt visszatérítő adóalany utólag csökkentheti azon termékértékesítése, szolgáltatásnyújtása adóalapját, amelyre vonatkozóan a pénzt visszatéríti (adóalap csökkentésre jogosító ügylet) feltéve, hogy</a:t>
            </a:r>
          </a:p>
          <a:p>
            <a:r>
              <a:rPr lang="hu-HU" i="1" dirty="0"/>
              <a:t>a) </a:t>
            </a:r>
            <a:r>
              <a:rPr lang="hu-HU" dirty="0"/>
              <a:t>az a termékértékesítés, szolgáltatásnyújtás, amelyet közvetlenül a pénzvisszatérítésre jogosult részére teljesítettek (pénzvisszatérítésre jogosító ügylet), belföldön teljesített adóköteles ügylet, és</a:t>
            </a:r>
          </a:p>
          <a:p>
            <a:r>
              <a:rPr lang="hu-HU" i="1" dirty="0"/>
              <a:t>b) </a:t>
            </a:r>
            <a:r>
              <a:rPr lang="hu-HU" dirty="0"/>
              <a:t>a visszatérítendő összeg kisebb, mint a pénzvisszatérítésre jogosító ügylet mennyiségi adatának és az adott vásárlásösztönzési program keretében, bármely adóalap csökkentésre jogosító ügylet vonatkozásában az értékesített termék, nyújtott szolgáltatás legalacsonyabb, adóval növelt egységárának szorzataként adódó összeg.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b="1" dirty="0" smtClean="0"/>
              <a:t>Pénzvisszatérítés vásárlás- ösztönzési célból</a:t>
            </a:r>
            <a:endParaRPr lang="hu-HU" sz="4400" b="1" dirty="0"/>
          </a:p>
        </p:txBody>
      </p:sp>
    </p:spTree>
    <p:extLst>
      <p:ext uri="{BB962C8B-B14F-4D97-AF65-F5344CB8AC3E}">
        <p14:creationId xmlns:p14="http://schemas.microsoft.com/office/powerpoint/2010/main" val="188622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Műhel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317</TotalTime>
  <Words>707</Words>
  <Application>Microsoft Office PowerPoint</Application>
  <PresentationFormat>Diavetítés a képernyőre (4:3 oldalarány)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Kemény kötés</vt:lpstr>
      <vt:lpstr>Aktualitások a mezőgazdaság és a vadgazdálkodás szabályozásában</vt:lpstr>
      <vt:lpstr>PowerPoint bemutató</vt:lpstr>
      <vt:lpstr>A vadászati jog haszonbérlete </vt:lpstr>
      <vt:lpstr>A vadkár pénzügyi fedezete </vt:lpstr>
      <vt:lpstr>Földhasználat</vt:lpstr>
      <vt:lpstr> Feles bérlet</vt:lpstr>
      <vt:lpstr>Feles bérlet bérbevevő oldaláról</vt:lpstr>
      <vt:lpstr>Feles bérlet a bérbeadó oldaláról</vt:lpstr>
      <vt:lpstr>Pénzvisszatérítés vásárlás- ösztönzési célból</vt:lpstr>
      <vt:lpstr>Pénzvisszatérítés egyenesadózású ügyleteknél</vt:lpstr>
      <vt:lpstr>Pénzvisszatérítés fordított adózású ügyleteknél</vt:lpstr>
      <vt:lpstr> 2015/36. Adózási kérdés </vt:lpstr>
      <vt:lpstr>KÖSZÖNÖM A MEGTISZTELŐ FIGYELMET!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Aktualitások a mezőgazdaság és a vadgazdálkodás szabályozásában</dc:title>
  <dc:creator>Bodoricsné</dc:creator>
  <cp:lastModifiedBy>Bodoricsné</cp:lastModifiedBy>
  <cp:revision>25</cp:revision>
  <dcterms:created xsi:type="dcterms:W3CDTF">2018-11-29T18:09:37Z</dcterms:created>
  <dcterms:modified xsi:type="dcterms:W3CDTF">2018-12-03T09:50:52Z</dcterms:modified>
</cp:coreProperties>
</file>