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72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081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71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29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169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76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22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083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99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79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70C0-CF46-48A5-968C-448AA1AA0B96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5978-C93B-4EAD-91A9-9BA6F81644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4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kvk.hu/szervezet/bizottsagok/minosegellenorzes/M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3"/>
          <p:cNvSpPr>
            <a:spLocks noGrp="1"/>
          </p:cNvSpPr>
          <p:nvPr>
            <p:ph type="ctrTitle"/>
          </p:nvPr>
        </p:nvSpPr>
        <p:spPr>
          <a:xfrm>
            <a:off x="1847851" y="765176"/>
            <a:ext cx="8640763" cy="3311525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en-US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Mikor jó egy MER rendszer?</a:t>
            </a:r>
            <a:br>
              <a:rPr lang="hu-HU" altLang="en-US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en-US" sz="49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MER ellenőrzések</a:t>
            </a:r>
            <a:br>
              <a:rPr lang="hu-HU" altLang="en-US" sz="49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en-US" sz="49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módszertana, tanulságai</a:t>
            </a:r>
            <a:endParaRPr lang="hu-HU" altLang="hu-HU" sz="4900" b="1" dirty="0" smtClean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7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MER kérdőívek rendszere I.</a:t>
            </a:r>
          </a:p>
        </p:txBody>
      </p:sp>
      <p:pic>
        <p:nvPicPr>
          <p:cNvPr id="3993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hu-HU" altLang="hu-HU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5/a/1. ÖNÉRTÉKELŐ KÉRDŐÍV (MER) asszisztens nélkül dolgozó egyéni könyvvizsgálók </a:t>
            </a:r>
            <a:br>
              <a:rPr lang="hu-HU" altLang="hu-HU" sz="2400">
                <a:latin typeface="Times New Roman" panose="02020603050405020304" pitchFamily="18" charset="0"/>
              </a:rPr>
            </a:br>
            <a:r>
              <a:rPr lang="hu-HU" altLang="hu-HU" sz="2400">
                <a:latin typeface="Times New Roman" panose="02020603050405020304" pitchFamily="18" charset="0"/>
              </a:rPr>
              <a:t>5/a/2. HELYSZÍNI ELLENŐRZÉS KÉRDŐÍVE (MER) asszisztens nélkül dolgozó egyéni könyvvizsgálók 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5/a/3. ÖNÉRTÉKELŐ KÉRDŐÍV (MER) asszisztenssel dolgozó egyéni könyvvizsgálók 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5/a/4. HELYSZÍNI ELLENŐRZÉS KÉRDŐÍVE (MER) asszisztenssel dolgozó egyéni könyvvizsgálók </a:t>
            </a:r>
            <a:br>
              <a:rPr lang="hu-HU" altLang="hu-HU" sz="2400">
                <a:latin typeface="Times New Roman" panose="02020603050405020304" pitchFamily="18" charset="0"/>
              </a:rPr>
            </a:br>
            <a:r>
              <a:rPr lang="hu-HU" altLang="hu-HU" sz="2400">
                <a:latin typeface="Times New Roman" panose="02020603050405020304" pitchFamily="18" charset="0"/>
              </a:rPr>
              <a:t>5/a/5. ÖNÉRTÉKELŐ KÉRDŐÍV (MER) 2-5 fő aláíró könyvvizsgálót foglalkoztató cégek </a:t>
            </a:r>
            <a:br>
              <a:rPr lang="hu-HU" altLang="hu-HU" sz="2400">
                <a:latin typeface="Times New Roman" panose="02020603050405020304" pitchFamily="18" charset="0"/>
              </a:rPr>
            </a:br>
            <a:r>
              <a:rPr lang="hu-HU" altLang="hu-HU" sz="2400">
                <a:latin typeface="Times New Roman" panose="02020603050405020304" pitchFamily="18" charset="0"/>
              </a:rPr>
              <a:t>5/a/6. HELYSZÍNI ELLENŐRZÉS KÉRDŐÍVE (MER) 2-5 fő aláíró könyvvizsgálót foglalkoztató cégek 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 5/b HELYSZÍNI ELLENŐRZÉS KÉRDŐÍVE (MER) legalább hat aláíró könyvvizsgálót foglalkoztató cégek ellenőrzése </a:t>
            </a:r>
            <a:br>
              <a:rPr lang="hu-HU" altLang="hu-HU" sz="2400">
                <a:latin typeface="Times New Roman" panose="02020603050405020304" pitchFamily="18" charset="0"/>
              </a:rPr>
            </a:br>
            <a:r>
              <a:rPr lang="hu-HU" altLang="hu-HU" sz="2400">
                <a:latin typeface="Times New Roman" panose="02020603050405020304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MER kérdőívek rendszere II.</a:t>
            </a:r>
          </a:p>
        </p:txBody>
      </p:sp>
      <p:pic>
        <p:nvPicPr>
          <p:cNvPr id="4096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264024" y="1196975"/>
            <a:ext cx="9296026" cy="494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6 főnél több 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aláíró könyvvizsgálót foglalkoztató cégek MER rendszerének ellenőrzése még részben sem épít a vizsgált könyvvizsgáló ill. társaság önbevallásra,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kizárólag a minőségellenőr által végzett vizsgálat keretében ellenőrzi</a:t>
            </a: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szabályzat és az alkalmazott gyakorlat megfelelőségét.</a:t>
            </a:r>
          </a:p>
          <a:p>
            <a:pPr eaLnBrk="1" hangingPunct="1">
              <a:defRPr/>
            </a:pP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kitöltés során elmaradhatatlan a kikérdezés alapján történő vizsgálat </a:t>
            </a:r>
            <a:r>
              <a:rPr lang="hu-HU" alt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(beszélgetés a felelős vezetőkkel/munkatársakkal)</a:t>
            </a:r>
          </a:p>
          <a:p>
            <a:pPr eaLnBrk="1" hangingPunct="1">
              <a:defRPr/>
            </a:pPr>
            <a: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a kérdésekre adott „igen”  vagy „nem” válaszok mellett jelentős részben szöveges kiegészítést, magyarázatot is igényel .</a:t>
            </a:r>
            <a:endParaRPr lang="hu-HU" altLang="hu-H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5/a/1 önértékelési kérdőív felépítése</a:t>
            </a:r>
          </a:p>
        </p:txBody>
      </p:sp>
      <p:pic>
        <p:nvPicPr>
          <p:cNvPr id="4301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1.Minőségellenőrzéssel kapcsolatos szabályozási követelmények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2. Etikai és függetlenségi követelmények 	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3. Megbízások elfogadása és megtartása 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4. Emberi erőforrások 	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5. A megbízások végrehajtásához kapcsolódó minőségi követelmények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6. Konzultációk, külső szakértők kijelölése, eltérő vélemények kezelése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7. A megbízásokhoz kapcsolódó minőségellenőrzés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8. Dokumentálás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9</a:t>
            </a:r>
            <a:r>
              <a:rPr lang="hu-HU" altLang="hu-HU" sz="2600" dirty="0">
                <a:latin typeface="Times New Roman" panose="02020603050405020304" pitchFamily="18" charset="0"/>
              </a:rPr>
              <a:t>. A könyvvizsgálói munka megfelelő minőségének figyelemmel kísérése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19528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5/a/2 helyszíni ellenőrzési kérdőív</a:t>
            </a:r>
          </a:p>
        </p:txBody>
      </p:sp>
      <p:pic>
        <p:nvPicPr>
          <p:cNvPr id="4403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hu-HU" altLang="hu-HU" sz="2600"/>
              <a:t>1. Minőségellenőrzéssel kapcsolatos szabályozási követelmények</a:t>
            </a:r>
          </a:p>
          <a:p>
            <a:pPr eaLnBrk="1" hangingPunct="1">
              <a:buFontTx/>
              <a:buNone/>
            </a:pPr>
            <a:r>
              <a:rPr lang="hu-HU" altLang="hu-HU" sz="2600"/>
              <a:t>2. Etikai és függetlenségi követelmények 	</a:t>
            </a:r>
          </a:p>
          <a:p>
            <a:pPr eaLnBrk="1" hangingPunct="1">
              <a:buFontTx/>
              <a:buNone/>
            </a:pPr>
            <a:r>
              <a:rPr lang="hu-HU" altLang="hu-HU" sz="2600"/>
              <a:t>3. Megbízások elfogadása és megtartása - emberi erőforrások biztosítása </a:t>
            </a:r>
          </a:p>
          <a:p>
            <a:pPr eaLnBrk="1" hangingPunct="1">
              <a:buFontTx/>
              <a:buNone/>
            </a:pPr>
            <a:r>
              <a:rPr lang="hu-HU" altLang="hu-HU" sz="2600"/>
              <a:t>4. A megbízás végrehajtásával kapcsolatos minőségi követelmények </a:t>
            </a:r>
          </a:p>
          <a:p>
            <a:pPr eaLnBrk="1" hangingPunct="1">
              <a:buFontTx/>
              <a:buNone/>
            </a:pPr>
            <a:r>
              <a:rPr lang="hu-HU" altLang="hu-HU" sz="2600"/>
              <a:t>5. Dokumentálás </a:t>
            </a:r>
          </a:p>
          <a:p>
            <a:pPr eaLnBrk="1" hangingPunct="1">
              <a:buFontTx/>
              <a:buNone/>
            </a:pPr>
            <a:r>
              <a:rPr lang="hu-HU" altLang="hu-HU" sz="2600"/>
              <a:t>6. A belső ellenőrzési rendszer és a könyvvizsgálói munka megfelelő minőségének figyelemmel kísérése 	</a:t>
            </a:r>
            <a:endParaRPr lang="hu-HU" altLang="hu-HU" sz="2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5/a/3 önértékelési kérdőív</a:t>
            </a:r>
          </a:p>
        </p:txBody>
      </p:sp>
      <p:pic>
        <p:nvPicPr>
          <p:cNvPr id="4505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800" b="1" dirty="0">
                <a:latin typeface="Times New Roman" panose="02020603050405020304" pitchFamily="18" charset="0"/>
              </a:rPr>
              <a:t>Többlet kérdések </a:t>
            </a:r>
            <a:r>
              <a:rPr lang="hu-HU" altLang="hu-HU" sz="2800" dirty="0">
                <a:latin typeface="Times New Roman" panose="02020603050405020304" pitchFamily="18" charset="0"/>
              </a:rPr>
              <a:t>az 5a1-hez képest: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szabályzat asszisztensek általi megismerése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minőségért való felelősség megosztása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Az asszisztensek által készített munkapapírok áttekintése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függetlenségre, összeférhetetlenségre vonatkozó nyilatkozatok az asszisztensekre vonatkozóan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Áttekintési lista bővülése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Asszisztensek munkájának értékelése, visszajelzések figyelembe vétele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5/a/5 önértékelési kérdőív</a:t>
            </a:r>
          </a:p>
        </p:txBody>
      </p:sp>
      <p:pic>
        <p:nvPicPr>
          <p:cNvPr id="4608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Többlet kérdések az 5a3-hoz képest: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könyvvizsgáló társaság ügyvezetésének felelőssége a minőség biztosításáért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könyvvizsgálók információ szolgáltatási kötelezettsége az általuk nyújtott szolgáltatások hatóköréről, függetlenségüket veszélyeztető körülményekről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Részvétel előírása az MKVK által kötelezően előírt oktatásokon, szakmai tudás fejlesztése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 munkatársak teljesítményének értékelése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Az aláíró könyvvizsgáló ellenőrzési kötelezettségére vonatkozó kérdések (a vélemény kiadása előtt)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800" dirty="0">
                <a:latin typeface="Times New Roman" panose="02020603050405020304" pitchFamily="18" charset="0"/>
              </a:rPr>
              <a:t>Függetlenségi, összeférhetetlenségi nyilatkozatok, áttekintési listák</a:t>
            </a:r>
          </a:p>
        </p:txBody>
      </p:sp>
    </p:spTree>
    <p:extLst>
      <p:ext uri="{BB962C8B-B14F-4D97-AF65-F5344CB8AC3E}">
        <p14:creationId xmlns:p14="http://schemas.microsoft.com/office/powerpoint/2010/main" val="27115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5/b,  6 fő feletti kérdőív</a:t>
            </a:r>
          </a:p>
        </p:txBody>
      </p:sp>
      <p:pic>
        <p:nvPicPr>
          <p:cNvPr id="4710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A minőségellenőrzéssel kapcsolatos szabályozási követelmények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Etikai követelmények és eljárások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Megbízások elfogadása és megtartása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A megbízás végrehajtásával kapcsolatos minőségi követelmények)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5.   Dokumentálás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 startAt="6"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A belső minőségellenőrzési rendszer és a könyvvizsgálói munka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     megfelelő minőségének figyelemmel kísérése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i="1" dirty="0">
                <a:solidFill>
                  <a:srgbClr val="287662"/>
                </a:solidFill>
                <a:latin typeface="Times New Roman" panose="02020603050405020304" pitchFamily="18" charset="0"/>
              </a:rPr>
              <a:t>A kitöltés során a kérdésekre adott „igen”  vagy „nem” válaszok mellett jelentős részben szöveges kiegészítést, magyarázatot is igényel a kérdőív annak érdekében, hogy a rendszer működésének a vizsgált könyvvizsgáló társaság sajátosságaihoz igazodó helyességét a minőségellenőr ill. a MEB meg tudja ítélni.</a:t>
            </a:r>
          </a:p>
        </p:txBody>
      </p:sp>
    </p:spTree>
    <p:extLst>
      <p:ext uri="{BB962C8B-B14F-4D97-AF65-F5344CB8AC3E}">
        <p14:creationId xmlns:p14="http://schemas.microsoft.com/office/powerpoint/2010/main" val="12466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2017 évi MER ellenőrzések tapasztalatai</a:t>
            </a:r>
          </a:p>
        </p:txBody>
      </p:sp>
      <p:pic>
        <p:nvPicPr>
          <p:cNvPr id="4813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könyvvizsgálók általában rendelkeztek saját szabályzatokkal, de a hatályba léptetett szabályzat nem volt „testre szabva”, nem tartalmazta a könyvvizsgáló, könyvvizsgáló cég egyedi sajátosságait, jellemzőit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</a:t>
            </a:r>
            <a:r>
              <a:rPr lang="hu-HU" altLang="hu-HU" sz="2400" i="1" dirty="0">
                <a:latin typeface="Times New Roman" panose="02020603050405020304" pitchFamily="18" charset="0"/>
              </a:rPr>
              <a:t>„megfelelt, megjegyzéssel” </a:t>
            </a:r>
            <a:r>
              <a:rPr lang="hu-HU" altLang="hu-HU" sz="2400" dirty="0">
                <a:latin typeface="Times New Roman" panose="02020603050405020304" pitchFamily="18" charset="0"/>
              </a:rPr>
              <a:t>és a </a:t>
            </a:r>
            <a:r>
              <a:rPr lang="hu-HU" altLang="hu-HU" sz="2400" i="1" dirty="0">
                <a:latin typeface="Times New Roman" panose="02020603050405020304" pitchFamily="18" charset="0"/>
              </a:rPr>
              <a:t>„nem felelt meg” </a:t>
            </a:r>
            <a:r>
              <a:rPr lang="hu-HU" altLang="hu-HU" sz="2400" dirty="0">
                <a:latin typeface="Times New Roman" panose="02020603050405020304" pitchFamily="18" charset="0"/>
              </a:rPr>
              <a:t>egyedi ellenőrzési eredmények hátterében többnyire az állt, </a:t>
            </a:r>
            <a:r>
              <a:rPr lang="hu-HU" altLang="hu-HU" sz="2400" b="1" dirty="0">
                <a:latin typeface="Times New Roman" panose="02020603050405020304" pitchFamily="18" charset="0"/>
              </a:rPr>
              <a:t>hogy a megbízások végrehajtása nem a saját</a:t>
            </a:r>
            <a:r>
              <a:rPr lang="hu-HU" altLang="hu-HU" sz="2400" dirty="0">
                <a:latin typeface="Times New Roman" panose="02020603050405020304" pitchFamily="18" charset="0"/>
              </a:rPr>
              <a:t> – egyébként tartalmilag megfelelő - </a:t>
            </a:r>
            <a:r>
              <a:rPr lang="hu-HU" altLang="hu-HU" sz="2400" b="1" dirty="0">
                <a:latin typeface="Times New Roman" panose="02020603050405020304" pitchFamily="18" charset="0"/>
              </a:rPr>
              <a:t>MER szabályzatban foglaltak szerint történt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Az ellenőrzöttek szinte mindegyike használ könyvvizsgálói munkaprogramot, azonban sokszor </a:t>
            </a:r>
            <a:r>
              <a:rPr lang="hu-HU" altLang="hu-HU" sz="2400" b="1" dirty="0">
                <a:latin typeface="Times New Roman" panose="02020603050405020304" pitchFamily="18" charset="0"/>
              </a:rPr>
              <a:t>nem ismeri teljes körűen a program által biztosított lehetőségeket</a:t>
            </a:r>
            <a:r>
              <a:rPr lang="hu-HU" altLang="hu-HU" sz="2400" dirty="0">
                <a:latin typeface="Times New Roman" panose="02020603050405020304" pitchFamily="18" charset="0"/>
              </a:rPr>
              <a:t>, így nem igazítja hozzá a könyvvizsgálat gyakorlatát a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MER szabályozásban </a:t>
            </a:r>
            <a:r>
              <a:rPr lang="hu-HU" altLang="hu-HU" sz="2400" dirty="0">
                <a:latin typeface="Times New Roman" panose="02020603050405020304" pitchFamily="18" charset="0"/>
              </a:rPr>
              <a:t>foglaltakhoz.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Elmarad a MER saját táblázatokkal, munkapapírokkal való kiegészítése, illetve több esetben dupla dokumentáció született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 változások</a:t>
            </a:r>
          </a:p>
        </p:txBody>
      </p:sp>
      <p:pic>
        <p:nvPicPr>
          <p:cNvPr id="3686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518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könyvvizsgálói munka minőségének biztosításához elengedhetetlen, hogy a könyvvizsgáló átgondolja és kialakítsa </a:t>
            </a:r>
            <a:r>
              <a:rPr lang="hu-HU" altLang="hu-HU" sz="2400" b="1" dirty="0">
                <a:latin typeface="Times New Roman" panose="02020603050405020304" pitchFamily="18" charset="0"/>
              </a:rPr>
              <a:t>saját vizsgálati módszereit,</a:t>
            </a:r>
            <a:r>
              <a:rPr lang="hu-HU" altLang="hu-HU" sz="2400" dirty="0">
                <a:latin typeface="Times New Roman" panose="02020603050405020304" pitchFamily="18" charset="0"/>
              </a:rPr>
              <a:t> és megteremtse a standard szerinti, hatékony munkavégzés lehetőségeit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saját MER szabályozás – </a:t>
            </a:r>
            <a:r>
              <a:rPr lang="hu-HU" altLang="hu-HU" sz="2400" b="1" dirty="0">
                <a:latin typeface="Times New Roman" panose="02020603050405020304" pitchFamily="18" charset="0"/>
              </a:rPr>
              <a:t>hasonlóan a jó számviteli politikához </a:t>
            </a:r>
            <a:r>
              <a:rPr lang="hu-HU" altLang="hu-HU" sz="2400" dirty="0">
                <a:latin typeface="Times New Roman" panose="02020603050405020304" pitchFamily="18" charset="0"/>
              </a:rPr>
              <a:t>-, folyamatos fejlesztésen, megújuláson kell, hogy átessen, a gyakorlati tapasztalatok nyomán a szabályozási környezetet </a:t>
            </a:r>
            <a:r>
              <a:rPr lang="hu-HU" altLang="hu-HU" sz="2400" b="1" dirty="0">
                <a:latin typeface="Times New Roman" panose="02020603050405020304" pitchFamily="18" charset="0"/>
              </a:rPr>
              <a:t>aktualizálni, fejleszteni kell </a:t>
            </a:r>
            <a:r>
              <a:rPr lang="hu-HU" altLang="hu-HU" sz="2400" dirty="0">
                <a:latin typeface="Times New Roman" panose="02020603050405020304" pitchFamily="18" charset="0"/>
              </a:rPr>
              <a:t>– valamennyi könyvvizsgálati standard változást le kell követni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Változatlanul elvárás a szigorú megfeleltetés a nemzetközi minőségellenőrzési standardoknak (ISQC1, ISA220)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jó hír: a 2017-ben folytatott ellenőrzésekhez viszonyítva </a:t>
            </a:r>
            <a:r>
              <a:rPr lang="hu-HU" altLang="hu-HU" sz="2400" b="1" dirty="0">
                <a:latin typeface="Times New Roman" panose="02020603050405020304" pitchFamily="18" charset="0"/>
              </a:rPr>
              <a:t>nem történt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érdemi változtatás </a:t>
            </a:r>
            <a:r>
              <a:rPr lang="hu-HU" altLang="hu-HU" sz="2400" b="1" dirty="0">
                <a:latin typeface="Times New Roman" panose="02020603050405020304" pitchFamily="18" charset="0"/>
              </a:rPr>
              <a:t>a kérdőívekben</a:t>
            </a:r>
            <a:r>
              <a:rPr lang="hu-HU" altLang="hu-HU" sz="2400" dirty="0">
                <a:latin typeface="Times New Roman" panose="02020603050405020304" pitchFamily="18" charset="0"/>
              </a:rPr>
              <a:t>, az ellenőrzés módszere az, amely évről-évre fejlődik, finomodik.</a:t>
            </a:r>
            <a:endParaRPr lang="hu-HU" altLang="hu-HU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3"/>
          <p:cNvSpPr>
            <a:spLocks noGrp="1"/>
          </p:cNvSpPr>
          <p:nvPr>
            <p:ph type="ctrTitle"/>
          </p:nvPr>
        </p:nvSpPr>
        <p:spPr>
          <a:xfrm>
            <a:off x="1774826" y="765175"/>
            <a:ext cx="8569325" cy="81915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helyszíni ellenőrzés előtt...</a:t>
            </a:r>
          </a:p>
        </p:txBody>
      </p:sp>
      <p:pic>
        <p:nvPicPr>
          <p:cNvPr id="3789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Box 3"/>
          <p:cNvSpPr txBox="1">
            <a:spLocks noChangeArrowheads="1"/>
          </p:cNvSpPr>
          <p:nvPr/>
        </p:nvSpPr>
        <p:spPr bwMode="auto">
          <a:xfrm>
            <a:off x="1631950" y="1930401"/>
            <a:ext cx="9036050" cy="479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Már az ellenőrzés körülményeinek egyeztetésekor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a minőségellenőr felhívja a figyelmet </a:t>
            </a:r>
            <a:r>
              <a:rPr lang="hu-HU" altLang="hu-HU" sz="2800" dirty="0">
                <a:latin typeface="Times New Roman" panose="02020603050405020304" pitchFamily="18" charset="0"/>
              </a:rPr>
              <a:t>a </a:t>
            </a:r>
            <a:r>
              <a:rPr lang="hu-HU" altLang="hu-HU" sz="2800" b="1" dirty="0">
                <a:latin typeface="Times New Roman" panose="02020603050405020304" pitchFamily="18" charset="0"/>
              </a:rPr>
              <a:t>megfelelő önellenőrzési kérdőív </a:t>
            </a:r>
            <a:r>
              <a:rPr lang="hu-HU" altLang="hu-HU" sz="2800" dirty="0">
                <a:latin typeface="Times New Roman" panose="02020603050405020304" pitchFamily="18" charset="0"/>
              </a:rPr>
              <a:t>kitöltésére, esetleges megküldésére az ellenőr felé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A vizsgálat az 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egyedi ellenőrzéssel kezdődik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, így </a:t>
            </a:r>
            <a:r>
              <a:rPr lang="hu-HU" altLang="hu-HU" sz="2800" dirty="0">
                <a:latin typeface="Times New Roman" panose="02020603050405020304" pitchFamily="18" charset="0"/>
              </a:rPr>
              <a:t>már a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MER helyszíni ellenőrzésének  </a:t>
            </a:r>
            <a:r>
              <a:rPr lang="hu-HU" altLang="hu-HU" sz="2800" dirty="0">
                <a:latin typeface="Times New Roman" panose="02020603050405020304" pitchFamily="18" charset="0"/>
              </a:rPr>
              <a:t>megkezdése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előtt a vizsgálat tárgyát képezi a </a:t>
            </a:r>
            <a:r>
              <a:rPr lang="hu-HU" altLang="hu-HU" sz="2800" dirty="0">
                <a:latin typeface="Times New Roman" panose="02020603050405020304" pitchFamily="18" charset="0"/>
              </a:rPr>
              <a:t>MER választás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megfelelősége </a:t>
            </a:r>
            <a:endParaRPr lang="hu-HU" altLang="hu-HU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Az egyedi ellenőrzés lefolytatása során valamennyi releváns kérdésnél vizsgálni kell a saját MER szabályzatnak való megfelelést –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párhuzamosan a </a:t>
            </a:r>
            <a:r>
              <a:rPr lang="hu-HU" altLang="hu-HU" sz="2800" dirty="0">
                <a:latin typeface="Times New Roman" panose="02020603050405020304" pitchFamily="18" charset="0"/>
              </a:rPr>
              <a:t>kérdőívek kérdései megválaszolásával.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572899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tartsunk szem előtt?</a:t>
            </a:r>
          </a:p>
        </p:txBody>
      </p:sp>
      <p:pic>
        <p:nvPicPr>
          <p:cNvPr id="3891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3"/>
          <p:cNvSpPr txBox="1">
            <a:spLocks noChangeArrowheads="1"/>
          </p:cNvSpPr>
          <p:nvPr/>
        </p:nvSpPr>
        <p:spPr bwMode="auto">
          <a:xfrm>
            <a:off x="1703388" y="1331446"/>
            <a:ext cx="8856662" cy="548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Figyelembe kell venni azt a tényt, hogy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jelentős különbség van a nagyobb és a kisebb könyvvizsgáló társaságok, valamint az egyéni könyvvizsgálók működési jellemzőiben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megfelelően pozicionálta-e magát a könyvvizsgáló?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kamara honlapján szereplő </a:t>
            </a:r>
            <a:r>
              <a:rPr lang="hu-HU" altLang="hu-H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Ajánlások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figyelembe vételével készítette-e el a saját minőségbiztosítási rendszerét?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MER ellenőrzés nem csak kérdésekre adott válaszokból áll, hanem a megfelelő szabályzat elkészítésén túl az abban foglaltak gyakorlatban való alkalmazásának vizsgálata a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cél: a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minőségellenőrzés során a „megfelelt”” szint eléréséhez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elegendő egy formai szempontból kifogástalan MER kialakítása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saját szabályzatban foglaltak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betartása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elvégzett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könyvvizsgálatok során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ugyanakkora súllyal kell, hogy latba essen.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hol keressünk?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3"/>
          <p:cNvSpPr txBox="1">
            <a:spLocks noChangeArrowheads="1"/>
          </p:cNvSpPr>
          <p:nvPr/>
        </p:nvSpPr>
        <p:spPr bwMode="auto">
          <a:xfrm>
            <a:off x="1273082" y="1164134"/>
            <a:ext cx="8856662" cy="53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800" dirty="0">
                <a:latin typeface="Times New Roman" panose="02020603050405020304" pitchFamily="18" charset="0"/>
              </a:rPr>
              <a:t>kamara honlapján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megtalálhatók a </a:t>
            </a:r>
            <a:r>
              <a:rPr lang="hu-HU" altLang="hu-HU" sz="2800" dirty="0">
                <a:latin typeface="Times New Roman" panose="02020603050405020304" pitchFamily="18" charset="0"/>
              </a:rPr>
              <a:t>könyvvizsgálók minőség-ellenőrzési elveire és eljárásaira vonatkozó szabályzat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segédletei: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800" dirty="0">
                <a:latin typeface="Times New Roman" panose="02020603050405020304" pitchFamily="18" charset="0"/>
              </a:rPr>
              <a:t>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     </a:t>
            </a:r>
            <a:r>
              <a:rPr lang="hu-HU" altLang="hu-H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hlinkClick r:id="rId4"/>
              </a:rPr>
              <a:t>https</a:t>
            </a:r>
            <a:r>
              <a:rPr lang="hu-HU" altLang="hu-HU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hlinkClick r:id="rId4"/>
              </a:rPr>
              <a:t>://</a:t>
            </a:r>
            <a:r>
              <a:rPr lang="hu-HU" altLang="hu-H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hlinkClick r:id="rId4"/>
              </a:rPr>
              <a:t>www.mkvk.hu/szervezet/bizottsagok/minosegellenorzes/MER</a:t>
            </a:r>
            <a:endParaRPr lang="hu-HU" altLang="hu-HU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hu-HU" altLang="hu-HU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A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Minőség-ellenőrzési </a:t>
            </a:r>
            <a:r>
              <a:rPr lang="hu-HU" altLang="hu-HU" sz="2800" dirty="0">
                <a:latin typeface="Times New Roman" panose="02020603050405020304" pitchFamily="18" charset="0"/>
              </a:rPr>
              <a:t>Módszertani Útmutató és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Segédlet – az alcímtől eltérően – NEM csak minőségellenőrök számára készült!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Tartalmazza a vonatkozó 1. és 220. témaszámú standardok kötelező előírásait, taglalja a fogalmi rendszert és összehasonlítja a különböző szervezeti formákból adódó eltérő felelősségeket.</a:t>
            </a:r>
          </a:p>
          <a:p>
            <a:pPr>
              <a:lnSpc>
                <a:spcPct val="8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endParaRPr lang="hu-HU" altLang="hu-HU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3"/>
          <p:cNvSpPr>
            <a:spLocks noGrp="1"/>
          </p:cNvSpPr>
          <p:nvPr>
            <p:ph type="ctrTitle"/>
          </p:nvPr>
        </p:nvSpPr>
        <p:spPr>
          <a:xfrm>
            <a:off x="1774826" y="623889"/>
            <a:ext cx="8569325" cy="644525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Ajánlások szerepe</a:t>
            </a:r>
          </a:p>
        </p:txBody>
      </p:sp>
      <p:pic>
        <p:nvPicPr>
          <p:cNvPr id="4198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671638" y="1412876"/>
            <a:ext cx="903605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latin typeface="Times New Roman" panose="02020603050405020304" pitchFamily="18" charset="0"/>
              </a:rPr>
              <a:t>Elérhetőségük: </a:t>
            </a:r>
            <a:endParaRPr lang="hu-HU" altLang="hu-HU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hu-HU" altLang="hu-HU" sz="2000" b="1" dirty="0">
                <a:solidFill>
                  <a:srgbClr val="205766"/>
                </a:solidFill>
                <a:latin typeface="Times New Roman" panose="02020603050405020304" pitchFamily="18" charset="0"/>
              </a:rPr>
              <a:t>www.mkvk.hu/szervezet/bizottsagok/minosegellenorzes/MER/MER_ajanlas_2015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Céljuk</a:t>
            </a:r>
            <a:r>
              <a:rPr lang="hu-HU" altLang="hu-HU" sz="2400" b="1" dirty="0">
                <a:latin typeface="Times New Roman" panose="02020603050405020304" pitchFamily="18" charset="0"/>
              </a:rPr>
              <a:t>: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az 1. témaszámú </a:t>
            </a:r>
            <a:r>
              <a:rPr lang="hu-HU" altLang="hu-HU" sz="2400" i="1" dirty="0">
                <a:latin typeface="Times New Roman" panose="02020603050405020304" pitchFamily="18" charset="0"/>
              </a:rPr>
              <a:t>„Minőségellenőrzés a pénzügyi kimutatások könyvvizsgálatával és átvilágításával, valamint az egyéb bizonyosságot nyújtó és kapcsolódó szolgáltatási megbízások végrehajtásával foglalkozó társaságok esetében” </a:t>
            </a:r>
            <a:r>
              <a:rPr lang="hu-HU" altLang="hu-HU" sz="2400" dirty="0">
                <a:latin typeface="Times New Roman" panose="02020603050405020304" pitchFamily="18" charset="0"/>
              </a:rPr>
              <a:t>című Nemzetközi Minőségellenőrzési Standard, valamint a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220. témaszámú </a:t>
            </a:r>
            <a:r>
              <a:rPr lang="hu-HU" altLang="hu-HU" sz="2400" i="1" dirty="0">
                <a:latin typeface="Times New Roman" panose="02020603050405020304" pitchFamily="18" charset="0"/>
              </a:rPr>
              <a:t>„A pénzügyi kimutatások könyvvizsgálatának minősége”</a:t>
            </a:r>
            <a:r>
              <a:rPr lang="hu-HU" altLang="hu-HU" sz="2400" dirty="0">
                <a:latin typeface="Times New Roman" panose="02020603050405020304" pitchFamily="18" charset="0"/>
              </a:rPr>
              <a:t> című Nemzetközi Minőségellenőrzési Standard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előírásai alapján </a:t>
            </a:r>
            <a:r>
              <a:rPr lang="hu-HU" altLang="hu-HU" sz="2400" b="1" dirty="0">
                <a:latin typeface="Times New Roman" panose="02020603050405020304" pitchFamily="18" charset="0"/>
              </a:rPr>
              <a:t>segítség nyújtása</a:t>
            </a:r>
            <a:r>
              <a:rPr lang="hu-HU" altLang="hu-HU" sz="2400" dirty="0">
                <a:latin typeface="Times New Roman" panose="02020603050405020304" pitchFamily="18" charset="0"/>
              </a:rPr>
              <a:t> a saját  szabályzat elkészítéséhez – </a:t>
            </a:r>
            <a:r>
              <a:rPr lang="hu-HU" altLang="hu-HU" sz="2400" b="1" dirty="0">
                <a:latin typeface="Times New Roman" panose="02020603050405020304" pitchFamily="18" charset="0"/>
              </a:rPr>
              <a:t>NEM azonosak a saját szabályzattal</a:t>
            </a:r>
            <a:r>
              <a:rPr lang="hu-HU" altLang="hu-HU" sz="2400" dirty="0">
                <a:latin typeface="Times New Roman" panose="02020603050405020304" pitchFamily="18" charset="0"/>
              </a:rPr>
              <a:t>, NEM helyettesítik azt. </a:t>
            </a:r>
            <a:r>
              <a:rPr lang="hu-HU" altLang="hu-HU" sz="2400" b="1" dirty="0">
                <a:latin typeface="Times New Roman" panose="02020603050405020304" pitchFamily="18" charset="0"/>
              </a:rPr>
              <a:t>A mellékletek változatlan formában való alkalmazása sem kötelező </a:t>
            </a:r>
            <a:r>
              <a:rPr lang="hu-HU" altLang="hu-HU" sz="2400" dirty="0">
                <a:latin typeface="Times New Roman" panose="02020603050405020304" pitchFamily="18" charset="0"/>
              </a:rPr>
              <a:t>(relevánsabb lehet a saját program által felkínált, de tartalmilag megfelelőt használni).</a:t>
            </a: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solidFill>
                <a:srgbClr val="205766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solidFill>
                <a:srgbClr val="205766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solidFill>
                <a:srgbClr val="2057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3"/>
          <p:cNvSpPr>
            <a:spLocks noGrp="1"/>
          </p:cNvSpPr>
          <p:nvPr>
            <p:ph type="ctrTitle"/>
          </p:nvPr>
        </p:nvSpPr>
        <p:spPr>
          <a:xfrm>
            <a:off x="1703388" y="484095"/>
            <a:ext cx="8640762" cy="1008530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 és a könyvvizsgáló társaságok mőködésének jogi keretei és a 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működésük jellemzői szerint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3"/>
          <p:cNvSpPr txBox="1">
            <a:spLocks noChangeArrowheads="1"/>
          </p:cNvSpPr>
          <p:nvPr/>
        </p:nvSpPr>
        <p:spPr bwMode="auto">
          <a:xfrm>
            <a:off x="147919" y="1667434"/>
            <a:ext cx="11900646" cy="490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hu-HU" sz="2300" dirty="0" smtClean="0"/>
              <a:t>1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Könyvvizsgáló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társaságok, amelyek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hat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közreműködő könyvvizsgálóval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működnek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akik mint személyükben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 jelentést bocsátanak ki,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társasággal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alkalmazotti, vagy tulajdonosi jogviszonyban vannak, a társaságnál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könyvvizsgálók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könyvvizsgálatok során asszisztenciával, vagy asszisztencia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nélkül dolgoznak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Könyvvizsgáló társaságok, amelyeknél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kettő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legfeljebb öt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 működik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közre, akik mint személyükben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 jelentést bocsátanak ki,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társasággal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alkalmazotti, vagy tulajdonosi jogviszonyban vannak, a társaságnál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könyvvizsgálók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könyvvizsgálatok során asszisztenciával, vagy asszisztencia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nélkül dolgoznak,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kockázat megosztás nélkül, asszisztenciával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dolgozó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könyvvizsgálók. A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könyvvizsgálóknak ez a köre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működhet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társaságként, vagy egyéni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könyvvizsgálóként, de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mindkét esetben asszisztensekkel végzik 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könyvvizsgálatot, valamint</a:t>
            </a:r>
          </a:p>
          <a:p>
            <a:pPr marL="0" indent="0">
              <a:buNone/>
            </a:pP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könyvvizsgálók,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akik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asszisztensek nélkül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végzik a könyvvizsgálatot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 kialakítása szempontjából ide sorolhatók a 2. és 3. pontban felsorolt formák is.</a:t>
            </a:r>
            <a:endParaRPr lang="hu-HU" alt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 szintű ellenőrzési rendszer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Az egyéni könyvvizsgálók </a:t>
            </a:r>
            <a:r>
              <a:rPr lang="hu-HU" altLang="hu-HU" sz="2800" b="1" dirty="0">
                <a:latin typeface="Times New Roman" panose="02020603050405020304" pitchFamily="18" charset="0"/>
              </a:rPr>
              <a:t>részére 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kétszintű ellenőrzési </a:t>
            </a:r>
            <a:r>
              <a:rPr lang="hu-HU" altLang="hu-HU" sz="2800" b="1" dirty="0">
                <a:latin typeface="Times New Roman" panose="02020603050405020304" pitchFamily="18" charset="0"/>
              </a:rPr>
              <a:t>rendszert </a:t>
            </a:r>
            <a:r>
              <a:rPr lang="hu-HU" altLang="hu-HU" sz="2800" dirty="0">
                <a:latin typeface="Times New Roman" panose="02020603050405020304" pitchFamily="18" charset="0"/>
              </a:rPr>
              <a:t>dolgozott ki a MKVK.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A minőségellenőrzési </a:t>
            </a:r>
            <a:r>
              <a:rPr lang="hu-HU" altLang="hu-HU" sz="2800" dirty="0">
                <a:latin typeface="Times New Roman" panose="02020603050405020304" pitchFamily="18" charset="0"/>
              </a:rPr>
              <a:t>rendszer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első </a:t>
            </a:r>
            <a:r>
              <a:rPr lang="hu-HU" altLang="hu-HU" sz="2800" dirty="0">
                <a:latin typeface="Times New Roman" panose="02020603050405020304" pitchFamily="18" charset="0"/>
              </a:rPr>
              <a:t>szintjét a „társaság” által végzett </a:t>
            </a:r>
            <a:r>
              <a:rPr lang="hu-HU" altLang="hu-HU" sz="2800" b="1" dirty="0">
                <a:latin typeface="Times New Roman" panose="02020603050405020304" pitchFamily="18" charset="0"/>
              </a:rPr>
              <a:t>önértékelés</a:t>
            </a:r>
            <a:r>
              <a:rPr lang="hu-HU" altLang="hu-HU" sz="2800" dirty="0">
                <a:latin typeface="Times New Roman" panose="02020603050405020304" pitchFamily="18" charset="0"/>
              </a:rPr>
              <a:t> jelenti.</a:t>
            </a:r>
          </a:p>
          <a:p>
            <a:pPr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A rendelkezésre bocsátott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kérdőívek alapvetően </a:t>
            </a:r>
            <a:r>
              <a:rPr lang="hu-HU" altLang="hu-HU" sz="2800" dirty="0">
                <a:latin typeface="Times New Roman" panose="02020603050405020304" pitchFamily="18" charset="0"/>
              </a:rPr>
              <a:t>a szabályzat tartalmára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vonatkozó kérdéseket </a:t>
            </a:r>
            <a:r>
              <a:rPr lang="hu-HU" altLang="hu-HU" sz="2800" dirty="0">
                <a:latin typeface="Times New Roman" panose="02020603050405020304" pitchFamily="18" charset="0"/>
              </a:rPr>
              <a:t>tartalmaznak.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Az ellenőrzés </a:t>
            </a:r>
            <a:r>
              <a:rPr lang="hu-HU" altLang="hu-HU" sz="2800" dirty="0">
                <a:latin typeface="Times New Roman" panose="02020603050405020304" pitchFamily="18" charset="0"/>
              </a:rPr>
              <a:t>második szintje a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minőségellenőr </a:t>
            </a:r>
            <a:r>
              <a:rPr lang="hu-HU" altLang="hu-HU" sz="2800" b="1" dirty="0">
                <a:latin typeface="Times New Roman" panose="02020603050405020304" pitchFamily="18" charset="0"/>
              </a:rPr>
              <a:t>helyszíni 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ellenőrzés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e </a:t>
            </a:r>
            <a:r>
              <a:rPr lang="hu-HU" altLang="hu-HU" sz="2800" dirty="0">
                <a:latin typeface="Times New Roman" panose="02020603050405020304" pitchFamily="18" charset="0"/>
              </a:rPr>
              <a:t>során valósul meg.</a:t>
            </a:r>
          </a:p>
          <a:p>
            <a:pPr>
              <a:lnSpc>
                <a:spcPct val="80000"/>
              </a:lnSpc>
            </a:pPr>
            <a:r>
              <a:rPr lang="hu-HU" altLang="hu-HU" sz="2800" dirty="0">
                <a:latin typeface="Times New Roman" panose="02020603050405020304" pitchFamily="18" charset="0"/>
              </a:rPr>
              <a:t>A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minőségellenőrzési </a:t>
            </a:r>
            <a:r>
              <a:rPr lang="hu-HU" altLang="hu-HU" sz="2800" dirty="0">
                <a:latin typeface="Times New Roman" panose="02020603050405020304" pitchFamily="18" charset="0"/>
              </a:rPr>
              <a:t>rendszerre vonatkozó kérdések között szerepel az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önértékelés eredménye </a:t>
            </a:r>
            <a:r>
              <a:rPr lang="hu-HU" altLang="hu-HU" sz="2800" dirty="0">
                <a:latin typeface="Times New Roman" panose="02020603050405020304" pitchFamily="18" charset="0"/>
              </a:rPr>
              <a:t>is, de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alapvetően </a:t>
            </a:r>
            <a:r>
              <a:rPr lang="hu-HU" altLang="hu-HU" sz="2800" dirty="0">
                <a:latin typeface="Times New Roman" panose="02020603050405020304" pitchFamily="18" charset="0"/>
              </a:rPr>
              <a:t>a rendszer gyakorlati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működésére </a:t>
            </a:r>
            <a:r>
              <a:rPr lang="hu-HU" altLang="hu-HU" sz="2800" dirty="0">
                <a:latin typeface="Times New Roman" panose="02020603050405020304" pitchFamily="18" charset="0"/>
              </a:rPr>
              <a:t>irányul a vizsgálat.</a:t>
            </a:r>
            <a:endParaRPr lang="hu-HU" altLang="hu-HU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3"/>
          <p:cNvSpPr>
            <a:spLocks noGrp="1"/>
          </p:cNvSpPr>
          <p:nvPr>
            <p:ph type="ctrTitle"/>
          </p:nvPr>
        </p:nvSpPr>
        <p:spPr>
          <a:xfrm>
            <a:off x="1143000" y="623888"/>
            <a:ext cx="10475259" cy="1021977"/>
          </a:xfrm>
        </p:spPr>
        <p:txBody>
          <a:bodyPr>
            <a:normAutofit fontScale="90000"/>
          </a:bodyPr>
          <a:lstStyle/>
          <a:p>
            <a:r>
              <a:rPr lang="hu-HU" altLang="hu-HU" sz="24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Eltérések a </a:t>
            </a:r>
            <a:r>
              <a:rPr lang="hu-HU" altLang="hu-HU" sz="24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kockázat megosztás </a:t>
            </a:r>
            <a:r>
              <a:rPr lang="hu-HU" altLang="hu-HU" sz="24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nélkül, asszisztenciával </a:t>
            </a:r>
            <a:r>
              <a:rPr lang="hu-HU" altLang="hu-HU" sz="24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dolgozó könyvvizsgálók és a több </a:t>
            </a:r>
            <a:r>
              <a:rPr lang="hu-HU" altLang="hu-HU" sz="24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aláíró könyvvizsgálóval rendelkező társaság</a:t>
            </a:r>
            <a:r>
              <a:rPr lang="hu-HU" altLang="hu-HU" sz="24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4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4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minőségellenőrzési </a:t>
            </a:r>
            <a:r>
              <a:rPr lang="hu-HU" altLang="hu-HU" sz="24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szabályzatában</a:t>
            </a:r>
            <a:endParaRPr lang="hu-HU" altLang="hu-HU" sz="24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3"/>
          <p:cNvSpPr txBox="1">
            <a:spLocks noChangeArrowheads="1"/>
          </p:cNvSpPr>
          <p:nvPr/>
        </p:nvSpPr>
        <p:spPr bwMode="auto">
          <a:xfrm>
            <a:off x="0" y="1645865"/>
            <a:ext cx="12191999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megbízásért felelős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 egy személyben a személyében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aláíró könyvvizsgáló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aláíró könyvvizsgáló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személyben felel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minőséghez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kapcsolódó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társasági feltételek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teljesüléséért, és az ügyfelek könyvvizsgálatáért</a:t>
            </a: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belső minőség-ellenőrzés kétszintű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 (asszisztencia és az aláíró könyvvizsgáló)</a:t>
            </a: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vezetés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felelőssége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 egészében az aláíró könyvvizsgáló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felelőssége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ügyfelek elfogadásáért és megtartásáért a könyvvizsgáló egy személyben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emberi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erőforrások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biztosításáért, és a munkacsoport beosztásáért; a felügyeletért és</a:t>
            </a:r>
          </a:p>
          <a:p>
            <a:pPr marL="0" indent="0">
              <a:buNone/>
            </a:pP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áttekintésért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aláíró könyvvizsgáló egy személyben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felelős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Vitás ügyekben nem támaszkodhat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belső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véleményekre</a:t>
            </a: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Konzultációk esetében csak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külső erőkre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számíthat</a:t>
            </a: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Eltérő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vélemények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belső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megoldására, rendezésére nincs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lehetősége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Független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minőségellenőrzés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megjelölése a szabályzatban lényeges, mivel arra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belső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lehetősége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nincs. A megbízáshoz kapcsolódó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minőségvizsgáló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külső könyvvizsgáló lehet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1312</Words>
  <Application>Microsoft Office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Mikor jó egy MER rendszer? A MER ellenőrzések módszertana, tanulságai</vt:lpstr>
      <vt:lpstr>MER változások</vt:lpstr>
      <vt:lpstr>A helyszíni ellenőrzés előtt...</vt:lpstr>
      <vt:lpstr>Mit tartsunk szem előtt?</vt:lpstr>
      <vt:lpstr>Mit és hol keressünk?</vt:lpstr>
      <vt:lpstr>Az Ajánlások szerepe</vt:lpstr>
      <vt:lpstr>A könyvvizsgálók és a könyvvizsgáló társaságok mőködésének jogi keretei és a működésük jellemzői szerint</vt:lpstr>
      <vt:lpstr>A két szintű ellenőrzési rendszer</vt:lpstr>
      <vt:lpstr>Eltérések a kockázat megosztás nélkül, asszisztenciával dolgozó könyvvizsgálók és a több aláíró könyvvizsgálóval rendelkező társaság minőségellenőrzési szabályzatában</vt:lpstr>
      <vt:lpstr>A MER kérdőívek rendszere I.</vt:lpstr>
      <vt:lpstr>A MER kérdőívek rendszere II.</vt:lpstr>
      <vt:lpstr>Az 5/a/1 önértékelési kérdőív felépítése</vt:lpstr>
      <vt:lpstr>Az 5/a/2 helyszíni ellenőrzési kérdőív</vt:lpstr>
      <vt:lpstr>Az 5/a/3 önértékelési kérdőív</vt:lpstr>
      <vt:lpstr>Az 5/a/5 önértékelési kérdőív</vt:lpstr>
      <vt:lpstr>Az 5/b,  6 fő feletti kérdőív</vt:lpstr>
      <vt:lpstr>A 2017 évi MER ellenőrzések tapasztalatai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MER ellenőrzések módszertana, tanulságai</dc:title>
  <dc:creator>Márta Munkácsi</dc:creator>
  <cp:lastModifiedBy>Márta Munkácsi</cp:lastModifiedBy>
  <cp:revision>19</cp:revision>
  <dcterms:created xsi:type="dcterms:W3CDTF">2018-09-30T18:51:07Z</dcterms:created>
  <dcterms:modified xsi:type="dcterms:W3CDTF">2018-10-09T06:21:53Z</dcterms:modified>
</cp:coreProperties>
</file>