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4" r:id="rId2"/>
    <p:sldId id="276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3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1" r:id="rId20"/>
    <p:sldId id="293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>
        <p:scale>
          <a:sx n="90" d="100"/>
          <a:sy n="90" d="100"/>
        </p:scale>
        <p:origin x="-7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02B52-CEA6-4795-9BC0-76269BD241D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36F21F7-529B-40FE-8B81-F0B2B48DE7FB}">
      <dgm:prSet phldrT="[Szöveg]" custT="1"/>
      <dgm:spPr/>
      <dgm:t>
        <a:bodyPr/>
        <a:lstStyle/>
        <a:p>
          <a:r>
            <a:rPr lang="hu-HU" sz="2400" b="1" dirty="0" smtClean="0"/>
            <a:t>Figyelemfelhívás</a:t>
          </a:r>
          <a:endParaRPr lang="hu-HU" sz="2400" b="1" dirty="0"/>
        </a:p>
      </dgm:t>
    </dgm:pt>
    <dgm:pt modelId="{CBF4971C-69B4-45D1-94FD-9BF29FB0615E}" type="parTrans" cxnId="{CB4280D2-FF4D-4F03-8F90-10BBAC862535}">
      <dgm:prSet/>
      <dgm:spPr/>
      <dgm:t>
        <a:bodyPr/>
        <a:lstStyle/>
        <a:p>
          <a:endParaRPr lang="hu-HU"/>
        </a:p>
      </dgm:t>
    </dgm:pt>
    <dgm:pt modelId="{BF4D3386-558B-4135-A025-8D148C42F50A}" type="sibTrans" cxnId="{CB4280D2-FF4D-4F03-8F90-10BBAC862535}">
      <dgm:prSet/>
      <dgm:spPr/>
      <dgm:t>
        <a:bodyPr/>
        <a:lstStyle/>
        <a:p>
          <a:endParaRPr lang="hu-HU"/>
        </a:p>
      </dgm:t>
    </dgm:pt>
    <dgm:pt modelId="{14C16688-44F2-4AAE-8237-E6FE765ED8D7}">
      <dgm:prSet phldrT="[Szöveg]" custT="1"/>
      <dgm:spPr/>
      <dgm:t>
        <a:bodyPr/>
        <a:lstStyle/>
        <a:p>
          <a:r>
            <a:rPr lang="hu-HU" sz="2400" b="1" dirty="0" smtClean="0"/>
            <a:t>Korlátozott vélemény</a:t>
          </a:r>
          <a:endParaRPr lang="hu-HU" sz="2400" b="1" dirty="0"/>
        </a:p>
      </dgm:t>
    </dgm:pt>
    <dgm:pt modelId="{E21591E4-FD64-400F-A674-D2D8012630F8}" type="parTrans" cxnId="{0B014AA9-7EA8-449E-B615-B51648D5CCA1}">
      <dgm:prSet/>
      <dgm:spPr/>
      <dgm:t>
        <a:bodyPr/>
        <a:lstStyle/>
        <a:p>
          <a:endParaRPr lang="hu-HU"/>
        </a:p>
      </dgm:t>
    </dgm:pt>
    <dgm:pt modelId="{9DB52DDA-C22F-43A1-8A67-C90D704F81F2}" type="sibTrans" cxnId="{0B014AA9-7EA8-449E-B615-B51648D5CCA1}">
      <dgm:prSet/>
      <dgm:spPr/>
      <dgm:t>
        <a:bodyPr/>
        <a:lstStyle/>
        <a:p>
          <a:endParaRPr lang="hu-HU"/>
        </a:p>
      </dgm:t>
    </dgm:pt>
    <dgm:pt modelId="{D66ECA68-031F-452B-9337-A9F48CCD53D1}">
      <dgm:prSet phldrT="[Szöveg]" custT="1"/>
      <dgm:spPr/>
      <dgm:t>
        <a:bodyPr/>
        <a:lstStyle/>
        <a:p>
          <a:r>
            <a:rPr lang="hu-HU" sz="2400" b="1" dirty="0" smtClean="0"/>
            <a:t>Elutasító vélemény</a:t>
          </a:r>
          <a:endParaRPr lang="hu-HU" sz="2400" b="1" dirty="0"/>
        </a:p>
      </dgm:t>
    </dgm:pt>
    <dgm:pt modelId="{EAC24ED7-AF87-43C8-8F6F-2E90530B1650}" type="parTrans" cxnId="{5C003134-B897-47A2-8DE9-E938C09D4B95}">
      <dgm:prSet/>
      <dgm:spPr/>
      <dgm:t>
        <a:bodyPr/>
        <a:lstStyle/>
        <a:p>
          <a:endParaRPr lang="hu-HU"/>
        </a:p>
      </dgm:t>
    </dgm:pt>
    <dgm:pt modelId="{C73DAB59-5C79-451E-BBD5-1112820ECC3D}" type="sibTrans" cxnId="{5C003134-B897-47A2-8DE9-E938C09D4B95}">
      <dgm:prSet/>
      <dgm:spPr/>
      <dgm:t>
        <a:bodyPr/>
        <a:lstStyle/>
        <a:p>
          <a:endParaRPr lang="hu-HU"/>
        </a:p>
      </dgm:t>
    </dgm:pt>
    <dgm:pt modelId="{5A6D0429-B131-4165-9BF4-1B7E0B2BF358}">
      <dgm:prSet phldrT="[Szöveg]" custT="1"/>
      <dgm:spPr/>
      <dgm:t>
        <a:bodyPr/>
        <a:lstStyle/>
        <a:p>
          <a:r>
            <a:rPr lang="hu-HU" sz="2400" b="1" dirty="0" smtClean="0"/>
            <a:t>Ellen-vélemény</a:t>
          </a:r>
          <a:endParaRPr lang="hu-HU" sz="2400" b="1" dirty="0"/>
        </a:p>
      </dgm:t>
    </dgm:pt>
    <dgm:pt modelId="{067B58D1-78E0-4E20-B214-0CE8FFA6F870}" type="parTrans" cxnId="{55D58A41-50A2-4268-B7B2-02B35F139EC7}">
      <dgm:prSet/>
      <dgm:spPr/>
      <dgm:t>
        <a:bodyPr/>
        <a:lstStyle/>
        <a:p>
          <a:endParaRPr lang="hu-HU"/>
        </a:p>
      </dgm:t>
    </dgm:pt>
    <dgm:pt modelId="{60F07440-592B-4EED-B99B-8BC6773506C6}" type="sibTrans" cxnId="{55D58A41-50A2-4268-B7B2-02B35F139EC7}">
      <dgm:prSet/>
      <dgm:spPr/>
      <dgm:t>
        <a:bodyPr/>
        <a:lstStyle/>
        <a:p>
          <a:endParaRPr lang="hu-HU"/>
        </a:p>
      </dgm:t>
    </dgm:pt>
    <dgm:pt modelId="{A0465CD5-760E-4A39-828E-74C7737A40E0}" type="pres">
      <dgm:prSet presAssocID="{13A02B52-CEA6-4795-9BC0-76269BD241D9}" presName="Name0" presStyleCnt="0">
        <dgm:presLayoutVars>
          <dgm:dir/>
          <dgm:resizeHandles val="exact"/>
        </dgm:presLayoutVars>
      </dgm:prSet>
      <dgm:spPr/>
    </dgm:pt>
    <dgm:pt modelId="{F51AB0C9-7749-4D3E-BAA3-8C6583AD29A6}" type="pres">
      <dgm:prSet presAssocID="{B36F21F7-529B-40FE-8B81-F0B2B48DE7F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6C2BD72-EB2C-4650-8682-7414B4E7593D}" type="pres">
      <dgm:prSet presAssocID="{BF4D3386-558B-4135-A025-8D148C42F50A}" presName="parSpace" presStyleCnt="0"/>
      <dgm:spPr/>
    </dgm:pt>
    <dgm:pt modelId="{BA6699E2-AEA4-4D29-8C7D-2FB1EAF373DD}" type="pres">
      <dgm:prSet presAssocID="{14C16688-44F2-4AAE-8237-E6FE765ED8D7}" presName="parTxOnly" presStyleLbl="node1" presStyleIdx="1" presStyleCnt="4" custLinFactNeighborX="-5478" custLinFactNeighborY="-17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F8B213-9933-4354-830D-ADD6BA2183FF}" type="pres">
      <dgm:prSet presAssocID="{9DB52DDA-C22F-43A1-8A67-C90D704F81F2}" presName="parSpace" presStyleCnt="0"/>
      <dgm:spPr/>
    </dgm:pt>
    <dgm:pt modelId="{AA01D6A0-C58C-4502-B01F-084F18FC8C70}" type="pres">
      <dgm:prSet presAssocID="{D66ECA68-031F-452B-9337-A9F48CCD53D1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254DB1-8F48-42BD-93C3-205B990A1563}" type="pres">
      <dgm:prSet presAssocID="{C73DAB59-5C79-451E-BBD5-1112820ECC3D}" presName="parSpace" presStyleCnt="0"/>
      <dgm:spPr/>
    </dgm:pt>
    <dgm:pt modelId="{DDE3F963-F149-4D44-9A6A-270576ED5C2A}" type="pres">
      <dgm:prSet presAssocID="{5A6D0429-B131-4165-9BF4-1B7E0B2BF358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076BA3B-984D-484E-83D0-0C0FD2B4A544}" type="presOf" srcId="{14C16688-44F2-4AAE-8237-E6FE765ED8D7}" destId="{BA6699E2-AEA4-4D29-8C7D-2FB1EAF373DD}" srcOrd="0" destOrd="0" presId="urn:microsoft.com/office/officeart/2005/8/layout/hChevron3"/>
    <dgm:cxn modelId="{55D58A41-50A2-4268-B7B2-02B35F139EC7}" srcId="{13A02B52-CEA6-4795-9BC0-76269BD241D9}" destId="{5A6D0429-B131-4165-9BF4-1B7E0B2BF358}" srcOrd="3" destOrd="0" parTransId="{067B58D1-78E0-4E20-B214-0CE8FFA6F870}" sibTransId="{60F07440-592B-4EED-B99B-8BC6773506C6}"/>
    <dgm:cxn modelId="{B344E3CF-E39D-460F-8EFB-6EECD2A423A7}" type="presOf" srcId="{B36F21F7-529B-40FE-8B81-F0B2B48DE7FB}" destId="{F51AB0C9-7749-4D3E-BAA3-8C6583AD29A6}" srcOrd="0" destOrd="0" presId="urn:microsoft.com/office/officeart/2005/8/layout/hChevron3"/>
    <dgm:cxn modelId="{CB4280D2-FF4D-4F03-8F90-10BBAC862535}" srcId="{13A02B52-CEA6-4795-9BC0-76269BD241D9}" destId="{B36F21F7-529B-40FE-8B81-F0B2B48DE7FB}" srcOrd="0" destOrd="0" parTransId="{CBF4971C-69B4-45D1-94FD-9BF29FB0615E}" sibTransId="{BF4D3386-558B-4135-A025-8D148C42F50A}"/>
    <dgm:cxn modelId="{42190F2F-9450-476E-B5F8-962A97F3E185}" type="presOf" srcId="{13A02B52-CEA6-4795-9BC0-76269BD241D9}" destId="{A0465CD5-760E-4A39-828E-74C7737A40E0}" srcOrd="0" destOrd="0" presId="urn:microsoft.com/office/officeart/2005/8/layout/hChevron3"/>
    <dgm:cxn modelId="{0B014AA9-7EA8-449E-B615-B51648D5CCA1}" srcId="{13A02B52-CEA6-4795-9BC0-76269BD241D9}" destId="{14C16688-44F2-4AAE-8237-E6FE765ED8D7}" srcOrd="1" destOrd="0" parTransId="{E21591E4-FD64-400F-A674-D2D8012630F8}" sibTransId="{9DB52DDA-C22F-43A1-8A67-C90D704F81F2}"/>
    <dgm:cxn modelId="{628C35E8-93D3-46B0-9EE9-007C196343CA}" type="presOf" srcId="{D66ECA68-031F-452B-9337-A9F48CCD53D1}" destId="{AA01D6A0-C58C-4502-B01F-084F18FC8C70}" srcOrd="0" destOrd="0" presId="urn:microsoft.com/office/officeart/2005/8/layout/hChevron3"/>
    <dgm:cxn modelId="{74579587-7933-4ACD-B71C-F31E3C7D7618}" type="presOf" srcId="{5A6D0429-B131-4165-9BF4-1B7E0B2BF358}" destId="{DDE3F963-F149-4D44-9A6A-270576ED5C2A}" srcOrd="0" destOrd="0" presId="urn:microsoft.com/office/officeart/2005/8/layout/hChevron3"/>
    <dgm:cxn modelId="{5C003134-B897-47A2-8DE9-E938C09D4B95}" srcId="{13A02B52-CEA6-4795-9BC0-76269BD241D9}" destId="{D66ECA68-031F-452B-9337-A9F48CCD53D1}" srcOrd="2" destOrd="0" parTransId="{EAC24ED7-AF87-43C8-8F6F-2E90530B1650}" sibTransId="{C73DAB59-5C79-451E-BBD5-1112820ECC3D}"/>
    <dgm:cxn modelId="{CC45670B-3099-41E4-808D-F5AE3365EF8E}" type="presParOf" srcId="{A0465CD5-760E-4A39-828E-74C7737A40E0}" destId="{F51AB0C9-7749-4D3E-BAA3-8C6583AD29A6}" srcOrd="0" destOrd="0" presId="urn:microsoft.com/office/officeart/2005/8/layout/hChevron3"/>
    <dgm:cxn modelId="{16F54BE3-113B-42E8-B343-BD2D018F8710}" type="presParOf" srcId="{A0465CD5-760E-4A39-828E-74C7737A40E0}" destId="{96C2BD72-EB2C-4650-8682-7414B4E7593D}" srcOrd="1" destOrd="0" presId="urn:microsoft.com/office/officeart/2005/8/layout/hChevron3"/>
    <dgm:cxn modelId="{C7D48372-1391-4640-BC8D-4AF60F537D0E}" type="presParOf" srcId="{A0465CD5-760E-4A39-828E-74C7737A40E0}" destId="{BA6699E2-AEA4-4D29-8C7D-2FB1EAF373DD}" srcOrd="2" destOrd="0" presId="urn:microsoft.com/office/officeart/2005/8/layout/hChevron3"/>
    <dgm:cxn modelId="{04D57276-548E-40B0-B9C8-A27C19FDD67B}" type="presParOf" srcId="{A0465CD5-760E-4A39-828E-74C7737A40E0}" destId="{70F8B213-9933-4354-830D-ADD6BA2183FF}" srcOrd="3" destOrd="0" presId="urn:microsoft.com/office/officeart/2005/8/layout/hChevron3"/>
    <dgm:cxn modelId="{33EBBA79-76ED-424B-AC59-25B69972041D}" type="presParOf" srcId="{A0465CD5-760E-4A39-828E-74C7737A40E0}" destId="{AA01D6A0-C58C-4502-B01F-084F18FC8C70}" srcOrd="4" destOrd="0" presId="urn:microsoft.com/office/officeart/2005/8/layout/hChevron3"/>
    <dgm:cxn modelId="{728BC34C-3AC5-4907-8E65-D5E6CB46BE8C}" type="presParOf" srcId="{A0465CD5-760E-4A39-828E-74C7737A40E0}" destId="{2E254DB1-8F48-42BD-93C3-205B990A1563}" srcOrd="5" destOrd="0" presId="urn:microsoft.com/office/officeart/2005/8/layout/hChevron3"/>
    <dgm:cxn modelId="{5FD37EB1-A94B-4DCF-B9FB-572A6CBAB44E}" type="presParOf" srcId="{A0465CD5-760E-4A39-828E-74C7737A40E0}" destId="{DDE3F963-F149-4D44-9A6A-270576ED5C2A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369F0-905C-4448-ADCA-B6E42B7ACC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DAA59E9-C7B6-499B-A46D-BA76C97D2B9B}">
      <dgm:prSet phldrT="[Szöveg]"/>
      <dgm:spPr/>
      <dgm:t>
        <a:bodyPr/>
        <a:lstStyle/>
        <a:p>
          <a:r>
            <a:rPr lang="hu-HU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irányítással megbízott személyek</a:t>
          </a:r>
          <a:endParaRPr lang="hu-HU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1C01833-A0AD-410F-8C8F-886CFF32B2F8}" type="parTrans" cxnId="{167311A4-EDE1-44B4-BF79-EB60AE567FB9}">
      <dgm:prSet/>
      <dgm:spPr/>
      <dgm:t>
        <a:bodyPr/>
        <a:lstStyle/>
        <a:p>
          <a:endParaRPr lang="hu-HU"/>
        </a:p>
      </dgm:t>
    </dgm:pt>
    <dgm:pt modelId="{9BBE466B-9285-40EF-A8AA-AE21E20B795E}" type="sibTrans" cxnId="{167311A4-EDE1-44B4-BF79-EB60AE567FB9}">
      <dgm:prSet/>
      <dgm:spPr/>
      <dgm:t>
        <a:bodyPr/>
        <a:lstStyle/>
        <a:p>
          <a:endParaRPr lang="hu-HU"/>
        </a:p>
      </dgm:t>
    </dgm:pt>
    <dgm:pt modelId="{7FD7DBF6-6836-41DC-8C10-D7474B9CCB58}">
      <dgm:prSet phldrT="[Szöveg]"/>
      <dgm:spPr/>
      <dgm:t>
        <a:bodyPr/>
        <a:lstStyle/>
        <a:p>
          <a:r>
            <a:rPr lang="hu-HU" dirty="0" smtClean="0">
              <a:latin typeface="Calibri" panose="020F0502020204030204" pitchFamily="34" charset="0"/>
              <a:cs typeface="Times New Roman" panose="02020603050405020304" pitchFamily="18" charset="0"/>
            </a:rPr>
            <a:t>a gazdálkodó stratégiai irányításának és elszámoltathatóságának a </a:t>
          </a:r>
          <a:r>
            <a:rPr lang="hu-HU" b="1" i="1" u="sng" dirty="0" smtClean="0">
              <a:latin typeface="Calibri" panose="020F0502020204030204" pitchFamily="34" charset="0"/>
              <a:cs typeface="Times New Roman" panose="02020603050405020304" pitchFamily="18" charset="0"/>
            </a:rPr>
            <a:t>felügyeletéért felelős</a:t>
          </a:r>
          <a:r>
            <a:rPr lang="hu-HU" u="sng" dirty="0" smtClean="0"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hu-HU" dirty="0" smtClean="0">
              <a:latin typeface="Calibri" panose="020F0502020204030204" pitchFamily="34" charset="0"/>
              <a:cs typeface="Times New Roman" panose="02020603050405020304" pitchFamily="18" charset="0"/>
            </a:rPr>
            <a:t>személyek vagy szervezetek. Ide tartozik a pénzügyi beszámolási folyamat felügyelete is</a:t>
          </a:r>
          <a:r>
            <a:rPr lang="hu-HU" i="1" u="none" dirty="0" smtClean="0">
              <a:latin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hu-HU" i="1" u="none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7ADD2DC-4DEC-46F2-9EA9-9B0A32F26A55}" type="parTrans" cxnId="{52800FD9-2C78-400F-8250-D0072A62E8AB}">
      <dgm:prSet/>
      <dgm:spPr/>
      <dgm:t>
        <a:bodyPr/>
        <a:lstStyle/>
        <a:p>
          <a:endParaRPr lang="hu-HU"/>
        </a:p>
      </dgm:t>
    </dgm:pt>
    <dgm:pt modelId="{209458DB-6F02-4DC2-8B40-783598A067FC}" type="sibTrans" cxnId="{52800FD9-2C78-400F-8250-D0072A62E8AB}">
      <dgm:prSet/>
      <dgm:spPr/>
      <dgm:t>
        <a:bodyPr/>
        <a:lstStyle/>
        <a:p>
          <a:endParaRPr lang="hu-HU"/>
        </a:p>
      </dgm:t>
    </dgm:pt>
    <dgm:pt modelId="{5458D0C9-08E5-4C96-9ADC-B7C83E211A10}">
      <dgm:prSet phldrT="[Szöveg]"/>
      <dgm:spPr/>
      <dgm:t>
        <a:bodyPr/>
        <a:lstStyle/>
        <a:p>
          <a:r>
            <a:rPr lang="hu-HU" b="1" dirty="0" smtClean="0">
              <a:latin typeface="+mn-lt"/>
              <a:cs typeface="Times New Roman" panose="02020603050405020304" pitchFamily="18" charset="0"/>
            </a:rPr>
            <a:t>vezetés</a:t>
          </a:r>
          <a:endParaRPr lang="hu-HU" b="1" dirty="0">
            <a:latin typeface="+mn-lt"/>
            <a:cs typeface="Times New Roman" panose="02020603050405020304" pitchFamily="18" charset="0"/>
          </a:endParaRPr>
        </a:p>
      </dgm:t>
    </dgm:pt>
    <dgm:pt modelId="{0AD30F28-12D9-4CB7-BD4B-64032FA27FF5}" type="parTrans" cxnId="{E2DF2D46-C13C-4B79-B5C8-575C75534E71}">
      <dgm:prSet/>
      <dgm:spPr/>
      <dgm:t>
        <a:bodyPr/>
        <a:lstStyle/>
        <a:p>
          <a:endParaRPr lang="hu-HU"/>
        </a:p>
      </dgm:t>
    </dgm:pt>
    <dgm:pt modelId="{326788B3-74F3-4E83-BE04-D0D5C7B76599}" type="sibTrans" cxnId="{E2DF2D46-C13C-4B79-B5C8-575C75534E71}">
      <dgm:prSet/>
      <dgm:spPr/>
      <dgm:t>
        <a:bodyPr/>
        <a:lstStyle/>
        <a:p>
          <a:endParaRPr lang="hu-HU"/>
        </a:p>
      </dgm:t>
    </dgm:pt>
    <dgm:pt modelId="{EB2077D8-8878-431A-8F6B-23C362361B51}">
      <dgm:prSet phldrT="[Szöveg]"/>
      <dgm:spPr/>
      <dgm:t>
        <a:bodyPr/>
        <a:lstStyle/>
        <a:p>
          <a:r>
            <a:rPr lang="hu-HU" dirty="0" smtClean="0">
              <a:latin typeface="Calibri" panose="020F0502020204030204" pitchFamily="34" charset="0"/>
              <a:cs typeface="Times New Roman" panose="02020603050405020304" pitchFamily="18" charset="0"/>
            </a:rPr>
            <a:t>a gazdálkodó működésének folytatásáért </a:t>
          </a:r>
          <a:r>
            <a:rPr lang="hu-HU" b="1" i="1" dirty="0" smtClean="0">
              <a:latin typeface="Calibri" panose="020F0502020204030204" pitchFamily="34" charset="0"/>
              <a:cs typeface="Times New Roman" panose="02020603050405020304" pitchFamily="18" charset="0"/>
            </a:rPr>
            <a:t>ü</a:t>
          </a:r>
          <a:r>
            <a:rPr lang="hu-HU" b="1" i="1" u="sng" dirty="0" smtClean="0">
              <a:latin typeface="Calibri" panose="020F0502020204030204" pitchFamily="34" charset="0"/>
              <a:cs typeface="Times New Roman" panose="02020603050405020304" pitchFamily="18" charset="0"/>
            </a:rPr>
            <a:t>gyvezetői felelősséggel </a:t>
          </a:r>
          <a:r>
            <a:rPr lang="hu-HU" dirty="0" smtClean="0">
              <a:latin typeface="Calibri" panose="020F0502020204030204" pitchFamily="34" charset="0"/>
              <a:cs typeface="Times New Roman" panose="02020603050405020304" pitchFamily="18" charset="0"/>
            </a:rPr>
            <a:t>tartozó személyek. A vezetés részben vagy teljes körűen </a:t>
          </a:r>
          <a:r>
            <a:rPr lang="hu-HU" b="1" i="1" dirty="0" smtClean="0">
              <a:latin typeface="Calibri" panose="020F0502020204030204" pitchFamily="34" charset="0"/>
              <a:cs typeface="Times New Roman" panose="02020603050405020304" pitchFamily="18" charset="0"/>
            </a:rPr>
            <a:t>magában foglalhatja az irányítással megbízott személyeket</a:t>
          </a:r>
          <a:r>
            <a:rPr lang="hu-HU" dirty="0" smtClean="0">
              <a:latin typeface="Calibri" panose="020F0502020204030204" pitchFamily="34" charset="0"/>
              <a:cs typeface="Times New Roman" panose="02020603050405020304" pitchFamily="18" charset="0"/>
            </a:rPr>
            <a:t>, például egy irányító testület ügyvezető tagjai, vagy egy tulajdonos-vezető. (a Ptk. alapján az ügyvezető)</a:t>
          </a:r>
          <a:endParaRPr lang="hu-HU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365ABF7-F21F-4CB1-A392-40E70F817311}" type="parTrans" cxnId="{0888CAD8-A1C7-433D-88BF-06EDDF4241D0}">
      <dgm:prSet/>
      <dgm:spPr/>
      <dgm:t>
        <a:bodyPr/>
        <a:lstStyle/>
        <a:p>
          <a:endParaRPr lang="hu-HU"/>
        </a:p>
      </dgm:t>
    </dgm:pt>
    <dgm:pt modelId="{278DF7AC-1C7C-449F-B58E-1E3FA7980E35}" type="sibTrans" cxnId="{0888CAD8-A1C7-433D-88BF-06EDDF4241D0}">
      <dgm:prSet/>
      <dgm:spPr/>
      <dgm:t>
        <a:bodyPr/>
        <a:lstStyle/>
        <a:p>
          <a:endParaRPr lang="hu-HU"/>
        </a:p>
      </dgm:t>
    </dgm:pt>
    <dgm:pt modelId="{8C71E0A2-E88C-4F6E-B551-3E1A1AB4401C}">
      <dgm:prSet phldrT="[Szöveg]"/>
      <dgm:spPr/>
      <dgm:t>
        <a:bodyPr/>
        <a:lstStyle/>
        <a:p>
          <a:r>
            <a:rPr lang="hu-HU" i="1" u="none" dirty="0" smtClean="0">
              <a:latin typeface="Calibri" panose="020F0502020204030204" pitchFamily="34" charset="0"/>
              <a:cs typeface="Times New Roman" panose="02020603050405020304" pitchFamily="18" charset="0"/>
            </a:rPr>
            <a:t>Irányító testületek magyar jogban:</a:t>
          </a:r>
          <a:r>
            <a:rPr lang="hu-HU" b="1" i="1" dirty="0" smtClean="0">
              <a:latin typeface="Calibri" panose="020F0502020204030204" pitchFamily="34" charset="0"/>
              <a:cs typeface="Times New Roman" panose="02020603050405020304" pitchFamily="18" charset="0"/>
            </a:rPr>
            <a:t>igazgatóság, FB, partnerek, a tulajdonosok, a vezetés bizottsága, igazgatótanács, kuratórium.</a:t>
          </a:r>
          <a:endParaRPr lang="hu-HU" i="1" u="none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07E0086-36A6-4EDA-9976-CC39CF4C8004}" type="parTrans" cxnId="{1CB69718-2E6B-4ACE-A2E0-E0B7AF0F3534}">
      <dgm:prSet/>
      <dgm:spPr/>
      <dgm:t>
        <a:bodyPr/>
        <a:lstStyle/>
        <a:p>
          <a:endParaRPr lang="hu-HU"/>
        </a:p>
      </dgm:t>
    </dgm:pt>
    <dgm:pt modelId="{CA2195A6-E1EE-4F3E-8493-86E1FD7C51CD}" type="sibTrans" cxnId="{1CB69718-2E6B-4ACE-A2E0-E0B7AF0F3534}">
      <dgm:prSet/>
      <dgm:spPr/>
      <dgm:t>
        <a:bodyPr/>
        <a:lstStyle/>
        <a:p>
          <a:endParaRPr lang="hu-HU"/>
        </a:p>
      </dgm:t>
    </dgm:pt>
    <dgm:pt modelId="{935AAA52-E367-47F7-B4C7-EC6DE33806F8}" type="pres">
      <dgm:prSet presAssocID="{687369F0-905C-4448-ADCA-B6E42B7ACC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283E4D8-F588-4224-A545-BE2C6120B5AD}" type="pres">
      <dgm:prSet presAssocID="{BDAA59E9-C7B6-499B-A46D-BA76C97D2B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539C6D-1D8F-47CE-B380-48F3E131CBFD}" type="pres">
      <dgm:prSet presAssocID="{BDAA59E9-C7B6-499B-A46D-BA76C97D2B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92FC087-E85C-48F2-A1E0-24E0F830DF06}" type="pres">
      <dgm:prSet presAssocID="{5458D0C9-08E5-4C96-9ADC-B7C83E211A1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78F3DB-FC1E-4688-8635-AAC6C5CF8FC8}" type="pres">
      <dgm:prSet presAssocID="{5458D0C9-08E5-4C96-9ADC-B7C83E211A1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CB69718-2E6B-4ACE-A2E0-E0B7AF0F3534}" srcId="{BDAA59E9-C7B6-499B-A46D-BA76C97D2B9B}" destId="{8C71E0A2-E88C-4F6E-B551-3E1A1AB4401C}" srcOrd="1" destOrd="0" parTransId="{907E0086-36A6-4EDA-9976-CC39CF4C8004}" sibTransId="{CA2195A6-E1EE-4F3E-8493-86E1FD7C51CD}"/>
    <dgm:cxn modelId="{167311A4-EDE1-44B4-BF79-EB60AE567FB9}" srcId="{687369F0-905C-4448-ADCA-B6E42B7ACC95}" destId="{BDAA59E9-C7B6-499B-A46D-BA76C97D2B9B}" srcOrd="0" destOrd="0" parTransId="{91C01833-A0AD-410F-8C8F-886CFF32B2F8}" sibTransId="{9BBE466B-9285-40EF-A8AA-AE21E20B795E}"/>
    <dgm:cxn modelId="{95E8C7DE-D8C0-41F9-88E0-9908B4E893EC}" type="presOf" srcId="{BDAA59E9-C7B6-499B-A46D-BA76C97D2B9B}" destId="{5283E4D8-F588-4224-A545-BE2C6120B5AD}" srcOrd="0" destOrd="0" presId="urn:microsoft.com/office/officeart/2005/8/layout/vList2"/>
    <dgm:cxn modelId="{11B7C5A4-0A36-45CC-96E7-5357B24324EF}" type="presOf" srcId="{EB2077D8-8878-431A-8F6B-23C362361B51}" destId="{AB78F3DB-FC1E-4688-8635-AAC6C5CF8FC8}" srcOrd="0" destOrd="0" presId="urn:microsoft.com/office/officeart/2005/8/layout/vList2"/>
    <dgm:cxn modelId="{0888CAD8-A1C7-433D-88BF-06EDDF4241D0}" srcId="{5458D0C9-08E5-4C96-9ADC-B7C83E211A10}" destId="{EB2077D8-8878-431A-8F6B-23C362361B51}" srcOrd="0" destOrd="0" parTransId="{3365ABF7-F21F-4CB1-A392-40E70F817311}" sibTransId="{278DF7AC-1C7C-449F-B58E-1E3FA7980E35}"/>
    <dgm:cxn modelId="{49673132-A433-4344-B7AC-22E80ED9FF12}" type="presOf" srcId="{687369F0-905C-4448-ADCA-B6E42B7ACC95}" destId="{935AAA52-E367-47F7-B4C7-EC6DE33806F8}" srcOrd="0" destOrd="0" presId="urn:microsoft.com/office/officeart/2005/8/layout/vList2"/>
    <dgm:cxn modelId="{F72E07C6-9A94-49C6-93D5-1046567D17A3}" type="presOf" srcId="{5458D0C9-08E5-4C96-9ADC-B7C83E211A10}" destId="{392FC087-E85C-48F2-A1E0-24E0F830DF06}" srcOrd="0" destOrd="0" presId="urn:microsoft.com/office/officeart/2005/8/layout/vList2"/>
    <dgm:cxn modelId="{B48BCE06-E671-40DF-AC55-F1F59CF4F6FB}" type="presOf" srcId="{7FD7DBF6-6836-41DC-8C10-D7474B9CCB58}" destId="{4D539C6D-1D8F-47CE-B380-48F3E131CBFD}" srcOrd="0" destOrd="0" presId="urn:microsoft.com/office/officeart/2005/8/layout/vList2"/>
    <dgm:cxn modelId="{E2DF2D46-C13C-4B79-B5C8-575C75534E71}" srcId="{687369F0-905C-4448-ADCA-B6E42B7ACC95}" destId="{5458D0C9-08E5-4C96-9ADC-B7C83E211A10}" srcOrd="1" destOrd="0" parTransId="{0AD30F28-12D9-4CB7-BD4B-64032FA27FF5}" sibTransId="{326788B3-74F3-4E83-BE04-D0D5C7B76599}"/>
    <dgm:cxn modelId="{52800FD9-2C78-400F-8250-D0072A62E8AB}" srcId="{BDAA59E9-C7B6-499B-A46D-BA76C97D2B9B}" destId="{7FD7DBF6-6836-41DC-8C10-D7474B9CCB58}" srcOrd="0" destOrd="0" parTransId="{A7ADD2DC-4DEC-46F2-9EA9-9B0A32F26A55}" sibTransId="{209458DB-6F02-4DC2-8B40-783598A067FC}"/>
    <dgm:cxn modelId="{FB8217A7-5627-44B6-87CA-8135ECC1155A}" type="presOf" srcId="{8C71E0A2-E88C-4F6E-B551-3E1A1AB4401C}" destId="{4D539C6D-1D8F-47CE-B380-48F3E131CBFD}" srcOrd="0" destOrd="1" presId="urn:microsoft.com/office/officeart/2005/8/layout/vList2"/>
    <dgm:cxn modelId="{B5FC751C-3159-49F2-B5D1-78FAE7A0E4B0}" type="presParOf" srcId="{935AAA52-E367-47F7-B4C7-EC6DE33806F8}" destId="{5283E4D8-F588-4224-A545-BE2C6120B5AD}" srcOrd="0" destOrd="0" presId="urn:microsoft.com/office/officeart/2005/8/layout/vList2"/>
    <dgm:cxn modelId="{7ADF8B3E-2714-45E2-9AC1-0655893880B3}" type="presParOf" srcId="{935AAA52-E367-47F7-B4C7-EC6DE33806F8}" destId="{4D539C6D-1D8F-47CE-B380-48F3E131CBFD}" srcOrd="1" destOrd="0" presId="urn:microsoft.com/office/officeart/2005/8/layout/vList2"/>
    <dgm:cxn modelId="{2E574545-853E-40F0-9B40-F7D797115C19}" type="presParOf" srcId="{935AAA52-E367-47F7-B4C7-EC6DE33806F8}" destId="{392FC087-E85C-48F2-A1E0-24E0F830DF06}" srcOrd="2" destOrd="0" presId="urn:microsoft.com/office/officeart/2005/8/layout/vList2"/>
    <dgm:cxn modelId="{D7AFA805-5546-48B1-B754-3A550227CFA5}" type="presParOf" srcId="{935AAA52-E367-47F7-B4C7-EC6DE33806F8}" destId="{AB78F3DB-FC1E-4688-8635-AAC6C5CF8F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79BD16-C0F9-4A13-83F1-B7589B76CF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74D28A-B948-4C02-A3C4-47D294F373F9}">
      <dgm:prSet phldrT="[Szöveg]"/>
      <dgm:spPr/>
      <dgm:t>
        <a:bodyPr/>
        <a:lstStyle/>
        <a:p>
          <a:r>
            <a:rPr lang="hu-HU" dirty="0" smtClean="0"/>
            <a:t>Jelentés az auditbizottságnak</a:t>
          </a:r>
          <a:endParaRPr lang="hu-HU" dirty="0"/>
        </a:p>
      </dgm:t>
    </dgm:pt>
    <dgm:pt modelId="{539A1A67-803D-4F55-8F5C-FA6CD05869FF}" type="parTrans" cxnId="{8AEDD34E-1CB2-4FD9-B415-66DD21226EA8}">
      <dgm:prSet/>
      <dgm:spPr/>
      <dgm:t>
        <a:bodyPr/>
        <a:lstStyle/>
        <a:p>
          <a:endParaRPr lang="hu-HU"/>
        </a:p>
      </dgm:t>
    </dgm:pt>
    <dgm:pt modelId="{6B059660-AE3A-40EB-8FC7-0DA31554A33C}" type="sibTrans" cxnId="{8AEDD34E-1CB2-4FD9-B415-66DD21226EA8}">
      <dgm:prSet/>
      <dgm:spPr/>
      <dgm:t>
        <a:bodyPr/>
        <a:lstStyle/>
        <a:p>
          <a:endParaRPr lang="hu-HU"/>
        </a:p>
      </dgm:t>
    </dgm:pt>
    <dgm:pt modelId="{CC59F02E-B9FB-4D27-977F-A0B6FC37CE15}">
      <dgm:prSet phldrT="[Szöveg]"/>
      <dgm:spPr/>
      <dgm:t>
        <a:bodyPr/>
        <a:lstStyle/>
        <a:p>
          <a:r>
            <a:rPr lang="hu-HU" dirty="0" smtClean="0"/>
            <a:t>MNB számára készítendő külön kiegészítő jelentés</a:t>
          </a:r>
          <a:endParaRPr lang="hu-HU" dirty="0"/>
        </a:p>
      </dgm:t>
    </dgm:pt>
    <dgm:pt modelId="{5C40D315-97EE-491F-ABAF-F93C212CE3B9}" type="parTrans" cxnId="{20790FE9-12BF-431C-A201-0120370C8EEB}">
      <dgm:prSet/>
      <dgm:spPr/>
      <dgm:t>
        <a:bodyPr/>
        <a:lstStyle/>
        <a:p>
          <a:endParaRPr lang="hu-HU"/>
        </a:p>
      </dgm:t>
    </dgm:pt>
    <dgm:pt modelId="{262B51BD-6CD9-4493-8FE1-B0407ADF18DB}" type="sibTrans" cxnId="{20790FE9-12BF-431C-A201-0120370C8EEB}">
      <dgm:prSet/>
      <dgm:spPr/>
      <dgm:t>
        <a:bodyPr/>
        <a:lstStyle/>
        <a:p>
          <a:endParaRPr lang="hu-HU"/>
        </a:p>
      </dgm:t>
    </dgm:pt>
    <dgm:pt modelId="{F1375193-2723-462E-8C66-97136224F62D}">
      <dgm:prSet phldrT="[Szöveg]"/>
      <dgm:spPr/>
      <dgm:t>
        <a:bodyPr/>
        <a:lstStyle/>
        <a:p>
          <a:r>
            <a:rPr lang="hu-HU" dirty="0" smtClean="0"/>
            <a:t>Átláthatósági jelentés</a:t>
          </a:r>
          <a:endParaRPr lang="hu-HU" dirty="0"/>
        </a:p>
      </dgm:t>
    </dgm:pt>
    <dgm:pt modelId="{BD095470-AB4D-40CC-8DEC-A4A7CD27F95E}" type="parTrans" cxnId="{06915526-A8B2-44EA-9214-3840C9884987}">
      <dgm:prSet/>
      <dgm:spPr/>
      <dgm:t>
        <a:bodyPr/>
        <a:lstStyle/>
        <a:p>
          <a:endParaRPr lang="hu-HU"/>
        </a:p>
      </dgm:t>
    </dgm:pt>
    <dgm:pt modelId="{B5CCB6A3-648D-43F7-BB32-E9FFFC542AAF}" type="sibTrans" cxnId="{06915526-A8B2-44EA-9214-3840C9884987}">
      <dgm:prSet/>
      <dgm:spPr/>
      <dgm:t>
        <a:bodyPr/>
        <a:lstStyle/>
        <a:p>
          <a:endParaRPr lang="hu-HU"/>
        </a:p>
      </dgm:t>
    </dgm:pt>
    <dgm:pt modelId="{AB5F5AE9-0422-491E-B185-6B9DC262CBD8}" type="pres">
      <dgm:prSet presAssocID="{4579BD16-C0F9-4A13-83F1-B7589B76CFF5}" presName="diagram" presStyleCnt="0">
        <dgm:presLayoutVars>
          <dgm:dir/>
          <dgm:resizeHandles val="exact"/>
        </dgm:presLayoutVars>
      </dgm:prSet>
      <dgm:spPr/>
    </dgm:pt>
    <dgm:pt modelId="{0918E591-57A5-41BA-95AC-19EFBC7F5095}" type="pres">
      <dgm:prSet presAssocID="{2174D28A-B948-4C02-A3C4-47D294F373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EED7DB-DD9F-4A65-A777-95E9AC536721}" type="pres">
      <dgm:prSet presAssocID="{6B059660-AE3A-40EB-8FC7-0DA31554A33C}" presName="sibTrans" presStyleCnt="0"/>
      <dgm:spPr/>
    </dgm:pt>
    <dgm:pt modelId="{1D556EEE-01AB-4281-9FE9-2A976FEE31BD}" type="pres">
      <dgm:prSet presAssocID="{CC59F02E-B9FB-4D27-977F-A0B6FC37CE15}" presName="node" presStyleLbl="node1" presStyleIdx="1" presStyleCnt="3">
        <dgm:presLayoutVars>
          <dgm:bulletEnabled val="1"/>
        </dgm:presLayoutVars>
      </dgm:prSet>
      <dgm:spPr/>
    </dgm:pt>
    <dgm:pt modelId="{15681F04-6CEB-4BDD-877C-AB3E05B18AEA}" type="pres">
      <dgm:prSet presAssocID="{262B51BD-6CD9-4493-8FE1-B0407ADF18DB}" presName="sibTrans" presStyleCnt="0"/>
      <dgm:spPr/>
    </dgm:pt>
    <dgm:pt modelId="{AB3113B9-F1CC-495C-9DFC-2909E0F85336}" type="pres">
      <dgm:prSet presAssocID="{F1375193-2723-462E-8C66-97136224F62D}" presName="node" presStyleLbl="node1" presStyleIdx="2" presStyleCnt="3">
        <dgm:presLayoutVars>
          <dgm:bulletEnabled val="1"/>
        </dgm:presLayoutVars>
      </dgm:prSet>
      <dgm:spPr/>
    </dgm:pt>
  </dgm:ptLst>
  <dgm:cxnLst>
    <dgm:cxn modelId="{20790FE9-12BF-431C-A201-0120370C8EEB}" srcId="{4579BD16-C0F9-4A13-83F1-B7589B76CFF5}" destId="{CC59F02E-B9FB-4D27-977F-A0B6FC37CE15}" srcOrd="1" destOrd="0" parTransId="{5C40D315-97EE-491F-ABAF-F93C212CE3B9}" sibTransId="{262B51BD-6CD9-4493-8FE1-B0407ADF18DB}"/>
    <dgm:cxn modelId="{F3253FA4-52DF-42C1-8BF9-AFA0BF524BCF}" type="presOf" srcId="{CC59F02E-B9FB-4D27-977F-A0B6FC37CE15}" destId="{1D556EEE-01AB-4281-9FE9-2A976FEE31BD}" srcOrd="0" destOrd="0" presId="urn:microsoft.com/office/officeart/2005/8/layout/default"/>
    <dgm:cxn modelId="{06915526-A8B2-44EA-9214-3840C9884987}" srcId="{4579BD16-C0F9-4A13-83F1-B7589B76CFF5}" destId="{F1375193-2723-462E-8C66-97136224F62D}" srcOrd="2" destOrd="0" parTransId="{BD095470-AB4D-40CC-8DEC-A4A7CD27F95E}" sibTransId="{B5CCB6A3-648D-43F7-BB32-E9FFFC542AAF}"/>
    <dgm:cxn modelId="{27952FD7-7ABF-43F3-8587-1A17C7A6131E}" type="presOf" srcId="{F1375193-2723-462E-8C66-97136224F62D}" destId="{AB3113B9-F1CC-495C-9DFC-2909E0F85336}" srcOrd="0" destOrd="0" presId="urn:microsoft.com/office/officeart/2005/8/layout/default"/>
    <dgm:cxn modelId="{8AEDD34E-1CB2-4FD9-B415-66DD21226EA8}" srcId="{4579BD16-C0F9-4A13-83F1-B7589B76CFF5}" destId="{2174D28A-B948-4C02-A3C4-47D294F373F9}" srcOrd="0" destOrd="0" parTransId="{539A1A67-803D-4F55-8F5C-FA6CD05869FF}" sibTransId="{6B059660-AE3A-40EB-8FC7-0DA31554A33C}"/>
    <dgm:cxn modelId="{59C2DB29-870E-4AB4-8013-5ED649C0CD44}" type="presOf" srcId="{4579BD16-C0F9-4A13-83F1-B7589B76CFF5}" destId="{AB5F5AE9-0422-491E-B185-6B9DC262CBD8}" srcOrd="0" destOrd="0" presId="urn:microsoft.com/office/officeart/2005/8/layout/default"/>
    <dgm:cxn modelId="{72D19A5F-6BE1-4112-87A7-E3A3AE819722}" type="presOf" srcId="{2174D28A-B948-4C02-A3C4-47D294F373F9}" destId="{0918E591-57A5-41BA-95AC-19EFBC7F5095}" srcOrd="0" destOrd="0" presId="urn:microsoft.com/office/officeart/2005/8/layout/default"/>
    <dgm:cxn modelId="{C1CCDC4C-0B50-4F1B-853C-EFC03F5EEC21}" type="presParOf" srcId="{AB5F5AE9-0422-491E-B185-6B9DC262CBD8}" destId="{0918E591-57A5-41BA-95AC-19EFBC7F5095}" srcOrd="0" destOrd="0" presId="urn:microsoft.com/office/officeart/2005/8/layout/default"/>
    <dgm:cxn modelId="{C56D5BAC-7570-4B10-B0CA-83665D5FA298}" type="presParOf" srcId="{AB5F5AE9-0422-491E-B185-6B9DC262CBD8}" destId="{2BEED7DB-DD9F-4A65-A777-95E9AC536721}" srcOrd="1" destOrd="0" presId="urn:microsoft.com/office/officeart/2005/8/layout/default"/>
    <dgm:cxn modelId="{41013E1F-F41B-4C63-9BB9-19BEACAE5EEB}" type="presParOf" srcId="{AB5F5AE9-0422-491E-B185-6B9DC262CBD8}" destId="{1D556EEE-01AB-4281-9FE9-2A976FEE31BD}" srcOrd="2" destOrd="0" presId="urn:microsoft.com/office/officeart/2005/8/layout/default"/>
    <dgm:cxn modelId="{60721CD5-4BF5-47CF-9E41-48297FCF5734}" type="presParOf" srcId="{AB5F5AE9-0422-491E-B185-6B9DC262CBD8}" destId="{15681F04-6CEB-4BDD-877C-AB3E05B18AEA}" srcOrd="3" destOrd="0" presId="urn:microsoft.com/office/officeart/2005/8/layout/default"/>
    <dgm:cxn modelId="{F51327AB-B379-4C0E-8B9D-A4398F94BA41}" type="presParOf" srcId="{AB5F5AE9-0422-491E-B185-6B9DC262CBD8}" destId="{AB3113B9-F1CC-495C-9DFC-2909E0F8533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AB0C9-7749-4D3E-BAA3-8C6583AD29A6}">
      <dsp:nvSpPr>
        <dsp:cNvPr id="0" name=""/>
        <dsp:cNvSpPr/>
      </dsp:nvSpPr>
      <dsp:spPr>
        <a:xfrm>
          <a:off x="3080" y="1864912"/>
          <a:ext cx="3091011" cy="12364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Figyelemfelhívás</a:t>
          </a:r>
          <a:endParaRPr lang="hu-HU" sz="2400" b="1" kern="1200" dirty="0"/>
        </a:p>
      </dsp:txBody>
      <dsp:txXfrm>
        <a:off x="3080" y="1864912"/>
        <a:ext cx="2781910" cy="1236404"/>
      </dsp:txXfrm>
    </dsp:sp>
    <dsp:sp modelId="{BA6699E2-AEA4-4D29-8C7D-2FB1EAF373DD}">
      <dsp:nvSpPr>
        <dsp:cNvPr id="0" name=""/>
        <dsp:cNvSpPr/>
      </dsp:nvSpPr>
      <dsp:spPr>
        <a:xfrm>
          <a:off x="2442024" y="1842793"/>
          <a:ext cx="3091011" cy="1236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Korlátozott vélemény</a:t>
          </a:r>
          <a:endParaRPr lang="hu-HU" sz="2400" b="1" kern="1200" dirty="0"/>
        </a:p>
      </dsp:txBody>
      <dsp:txXfrm>
        <a:off x="3060226" y="1842793"/>
        <a:ext cx="1854607" cy="1236404"/>
      </dsp:txXfrm>
    </dsp:sp>
    <dsp:sp modelId="{AA01D6A0-C58C-4502-B01F-084F18FC8C70}">
      <dsp:nvSpPr>
        <dsp:cNvPr id="0" name=""/>
        <dsp:cNvSpPr/>
      </dsp:nvSpPr>
      <dsp:spPr>
        <a:xfrm>
          <a:off x="4948698" y="1864912"/>
          <a:ext cx="3091011" cy="1236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Elutasító vélemény</a:t>
          </a:r>
          <a:endParaRPr lang="hu-HU" sz="2400" b="1" kern="1200" dirty="0"/>
        </a:p>
      </dsp:txBody>
      <dsp:txXfrm>
        <a:off x="5566900" y="1864912"/>
        <a:ext cx="1854607" cy="1236404"/>
      </dsp:txXfrm>
    </dsp:sp>
    <dsp:sp modelId="{DDE3F963-F149-4D44-9A6A-270576ED5C2A}">
      <dsp:nvSpPr>
        <dsp:cNvPr id="0" name=""/>
        <dsp:cNvSpPr/>
      </dsp:nvSpPr>
      <dsp:spPr>
        <a:xfrm>
          <a:off x="7421507" y="1864912"/>
          <a:ext cx="3091011" cy="1236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Ellen-vélemény</a:t>
          </a:r>
          <a:endParaRPr lang="hu-HU" sz="2400" b="1" kern="1200" dirty="0"/>
        </a:p>
      </dsp:txBody>
      <dsp:txXfrm>
        <a:off x="8039709" y="1864912"/>
        <a:ext cx="1854607" cy="1236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3E4D8-F588-4224-A545-BE2C6120B5AD}">
      <dsp:nvSpPr>
        <dsp:cNvPr id="0" name=""/>
        <dsp:cNvSpPr/>
      </dsp:nvSpPr>
      <dsp:spPr>
        <a:xfrm>
          <a:off x="0" y="20517"/>
          <a:ext cx="1186815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irányítással megbízott személyek</a:t>
          </a:r>
          <a:endParaRPr lang="hu-HU" sz="31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6296" y="56813"/>
        <a:ext cx="11795558" cy="670943"/>
      </dsp:txXfrm>
    </dsp:sp>
    <dsp:sp modelId="{4D539C6D-1D8F-47CE-B380-48F3E131CBFD}">
      <dsp:nvSpPr>
        <dsp:cNvPr id="0" name=""/>
        <dsp:cNvSpPr/>
      </dsp:nvSpPr>
      <dsp:spPr>
        <a:xfrm>
          <a:off x="0" y="764052"/>
          <a:ext cx="11868150" cy="150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81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a gazdálkodó stratégiai irányításának és elszámoltathatóságának a </a:t>
          </a:r>
          <a:r>
            <a:rPr lang="hu-HU" sz="2400" b="1" i="1" u="sng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felügyeletéért felelős</a:t>
          </a:r>
          <a:r>
            <a:rPr lang="hu-HU" sz="2400" u="sng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hu-HU" sz="2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személyek vagy szervezetek. Ide tartozik a pénzügyi beszámolási folyamat felügyelete is</a:t>
          </a:r>
          <a:r>
            <a:rPr lang="hu-HU" sz="2400" i="1" u="none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hu-HU" sz="2400" i="1" u="none" kern="1200" dirty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i="1" u="none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Irányító testületek magyar jogban:</a:t>
          </a:r>
          <a:r>
            <a:rPr lang="hu-HU" sz="2400" b="1" i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igazgatóság, FB, partnerek, a tulajdonosok, a vezetés bizottsága, igazgatótanács, kuratórium.</a:t>
          </a:r>
          <a:endParaRPr lang="hu-HU" sz="2400" i="1" u="none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764052"/>
        <a:ext cx="11868150" cy="1507994"/>
      </dsp:txXfrm>
    </dsp:sp>
    <dsp:sp modelId="{392FC087-E85C-48F2-A1E0-24E0F830DF06}">
      <dsp:nvSpPr>
        <dsp:cNvPr id="0" name=""/>
        <dsp:cNvSpPr/>
      </dsp:nvSpPr>
      <dsp:spPr>
        <a:xfrm>
          <a:off x="0" y="2272047"/>
          <a:ext cx="1186815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b="1" kern="1200" dirty="0" smtClean="0">
              <a:latin typeface="+mn-lt"/>
              <a:cs typeface="Times New Roman" panose="02020603050405020304" pitchFamily="18" charset="0"/>
            </a:rPr>
            <a:t>vezetés</a:t>
          </a:r>
          <a:endParaRPr lang="hu-HU" sz="3100" b="1" kern="1200" dirty="0">
            <a:latin typeface="+mn-lt"/>
            <a:cs typeface="Times New Roman" panose="02020603050405020304" pitchFamily="18" charset="0"/>
          </a:endParaRPr>
        </a:p>
      </dsp:txBody>
      <dsp:txXfrm>
        <a:off x="36296" y="2308343"/>
        <a:ext cx="11795558" cy="670943"/>
      </dsp:txXfrm>
    </dsp:sp>
    <dsp:sp modelId="{AB78F3DB-FC1E-4688-8635-AAC6C5CF8FC8}">
      <dsp:nvSpPr>
        <dsp:cNvPr id="0" name=""/>
        <dsp:cNvSpPr/>
      </dsp:nvSpPr>
      <dsp:spPr>
        <a:xfrm>
          <a:off x="0" y="3015582"/>
          <a:ext cx="11868150" cy="1443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81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a gazdálkodó működésének folytatásáért </a:t>
          </a:r>
          <a:r>
            <a:rPr lang="hu-HU" sz="2400" b="1" i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ü</a:t>
          </a:r>
          <a:r>
            <a:rPr lang="hu-HU" sz="2400" b="1" i="1" u="sng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gyvezetői felelősséggel </a:t>
          </a:r>
          <a:r>
            <a:rPr lang="hu-HU" sz="2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tartozó személyek. A vezetés részben vagy teljes körűen </a:t>
          </a:r>
          <a:r>
            <a:rPr lang="hu-HU" sz="2400" b="1" i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magában foglalhatja az irányítással megbízott személyeket</a:t>
          </a:r>
          <a:r>
            <a:rPr lang="hu-HU" sz="2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, például egy irányító testület ügyvezető tagjai, vagy egy tulajdonos-vezető. (a Ptk. alapján az ügyvezető)</a:t>
          </a:r>
          <a:endParaRPr lang="hu-HU" sz="24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3015582"/>
        <a:ext cx="11868150" cy="1443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8E591-57A5-41BA-95AC-19EFBC7F5095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Jelentés az auditbizottságnak</a:t>
          </a:r>
          <a:endParaRPr lang="hu-HU" sz="3200" kern="1200" dirty="0"/>
        </a:p>
      </dsp:txBody>
      <dsp:txXfrm>
        <a:off x="1748064" y="2975"/>
        <a:ext cx="3342605" cy="2005563"/>
      </dsp:txXfrm>
    </dsp:sp>
    <dsp:sp modelId="{1D556EEE-01AB-4281-9FE9-2A976FEE31BD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MNB számára készítendő külön kiegészítő jelentés</a:t>
          </a:r>
          <a:endParaRPr lang="hu-HU" sz="3200" kern="1200" dirty="0"/>
        </a:p>
      </dsp:txBody>
      <dsp:txXfrm>
        <a:off x="5424930" y="2975"/>
        <a:ext cx="3342605" cy="2005563"/>
      </dsp:txXfrm>
    </dsp:sp>
    <dsp:sp modelId="{AB3113B9-F1CC-495C-9DFC-2909E0F85336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Átláthatósági jelentés</a:t>
          </a:r>
          <a:endParaRPr lang="hu-HU" sz="3200" kern="1200" dirty="0"/>
        </a:p>
      </dsp:txBody>
      <dsp:txXfrm>
        <a:off x="3586497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vk.hu/tudastar/standardok/egyeb/egyeb_standardok#Kulonjelent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vk.hu/szervezet/tagozatok/ptt/tagozatihirek/kozlemeny_kulonjelent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55639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Nem közérdeklődésű és közérdeklődésűnek minősülő cégekre vonatkozó könyvvizsgálói jelentések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5459767"/>
            <a:ext cx="10515600" cy="62988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066" y="71628"/>
            <a:ext cx="1850813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142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Specialitásk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r>
              <a:rPr lang="hu-HU" dirty="0" smtClean="0"/>
              <a:t>A vonatkozó keretelvek:  </a:t>
            </a:r>
            <a:r>
              <a:rPr lang="hu-HU" dirty="0" err="1" smtClean="0"/>
              <a:t>IFRS-ek</a:t>
            </a:r>
            <a:endParaRPr lang="hu-HU" dirty="0" smtClean="0"/>
          </a:p>
          <a:p>
            <a:r>
              <a:rPr lang="hu-HU" dirty="0" smtClean="0"/>
              <a:t>Vélemény szakaszban kijelentés arról, hogy a vélemény összhangban van az auditbizottságnak címzett kiegészítő jelentéssel.</a:t>
            </a:r>
          </a:p>
          <a:p>
            <a:r>
              <a:rPr lang="hu-HU" dirty="0" smtClean="0"/>
              <a:t>Audit megközelítés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86463"/>
              </p:ext>
            </p:extLst>
          </p:nvPr>
        </p:nvGraphicFramePr>
        <p:xfrm>
          <a:off x="1278467" y="3039532"/>
          <a:ext cx="8737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/>
                <a:gridCol w="4893734"/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Résize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Lényegesség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Összeg</a:t>
                      </a:r>
                    </a:p>
                    <a:p>
                      <a:r>
                        <a:rPr lang="hu-HU" dirty="0" smtClean="0"/>
                        <a:t>Meghatározás módja</a:t>
                      </a:r>
                    </a:p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viszonyítási alap kiválasztásának indoka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Csoport könyvvizsgálatának hatóköre</a:t>
                      </a:r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Kulcsfontosságú kérdések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Lásd következőket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133" y="4349586"/>
            <a:ext cx="4648201" cy="111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6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40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Kulcsfontosságú könyvvizsgálati kérdések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366" y="1213763"/>
            <a:ext cx="9965833" cy="4873770"/>
          </a:xfrm>
          <a:prstGeom prst="rect">
            <a:avLst/>
          </a:prstGeo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05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54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Kulcsfontosságú könyvvizsgálati kérdések (folyt.)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792" y="606057"/>
            <a:ext cx="11654208" cy="6073160"/>
          </a:xfrm>
          <a:prstGeom prst="rect">
            <a:avLst/>
          </a:prstGeo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281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4542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>Egyéb információk: az üzleti jelentés és az éves jelentés</a:t>
            </a:r>
            <a:endParaRPr lang="hu-HU" sz="3200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799" y="719667"/>
            <a:ext cx="9516533" cy="5825065"/>
          </a:xfrm>
          <a:prstGeom prst="rect">
            <a:avLst/>
          </a:prstGeo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5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Jelentés az egyéb jogi és szabályozói </a:t>
            </a:r>
            <a:r>
              <a:rPr lang="hu-HU" dirty="0" smtClean="0"/>
              <a:t>követelményekről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287000" cy="3245379"/>
          </a:xfrm>
          <a:prstGeom prst="rect">
            <a:avLst/>
          </a:prstGeo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2189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14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További előírások – Audit Reform Rendelet 10 cikk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48691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A jelentésben ki </a:t>
            </a:r>
            <a:r>
              <a:rPr lang="hu-HU" b="1" dirty="0"/>
              <a:t>kell térni </a:t>
            </a:r>
            <a:endParaRPr lang="hu-HU" b="1" dirty="0" smtClean="0"/>
          </a:p>
          <a:p>
            <a:r>
              <a:rPr lang="hu-HU" dirty="0" smtClean="0"/>
              <a:t>a </a:t>
            </a:r>
            <a:r>
              <a:rPr lang="hu-HU" dirty="0"/>
              <a:t>lényeges hibás állítások legfontosabb értékelt kockázatainak leírására </a:t>
            </a:r>
            <a:r>
              <a:rPr lang="hu-HU" dirty="0" smtClean="0"/>
              <a:t>és a </a:t>
            </a:r>
            <a:r>
              <a:rPr lang="hu-HU" dirty="0"/>
              <a:t>könyvvizsgáló e kockázatokra adott válaszának összefoglalására, </a:t>
            </a:r>
            <a:endParaRPr lang="hu-HU" dirty="0" smtClean="0"/>
          </a:p>
          <a:p>
            <a:r>
              <a:rPr lang="hu-HU" dirty="0" smtClean="0"/>
              <a:t>ismertetni </a:t>
            </a:r>
            <a:r>
              <a:rPr lang="hu-HU" dirty="0"/>
              <a:t>kell, hogy </a:t>
            </a:r>
            <a:r>
              <a:rPr lang="hu-HU" dirty="0" smtClean="0"/>
              <a:t>a jogszabályban </a:t>
            </a:r>
            <a:r>
              <a:rPr lang="hu-HU" dirty="0"/>
              <a:t>előírt könyvvizsgálat milyen mértékben volt vélhetően képes a </a:t>
            </a:r>
            <a:r>
              <a:rPr lang="hu-HU" dirty="0" smtClean="0"/>
              <a:t>szabálytalanságok, többek </a:t>
            </a:r>
            <a:r>
              <a:rPr lang="hu-HU" dirty="0"/>
              <a:t>között csalás felderítésére, </a:t>
            </a:r>
            <a:endParaRPr lang="hu-HU" dirty="0" smtClean="0"/>
          </a:p>
          <a:p>
            <a:r>
              <a:rPr lang="hu-HU" dirty="0" smtClean="0"/>
              <a:t>meg </a:t>
            </a:r>
            <a:r>
              <a:rPr lang="hu-HU" dirty="0"/>
              <a:t>kell erősíteni, hogy a könyvvizsgálói záradék összhangban </a:t>
            </a:r>
            <a:r>
              <a:rPr lang="hu-HU" dirty="0" smtClean="0"/>
              <a:t>áll az </a:t>
            </a:r>
            <a:r>
              <a:rPr lang="hu-HU" dirty="0"/>
              <a:t>auditbizottsághoz címzett kiegészítő jelentéssel, </a:t>
            </a:r>
            <a:endParaRPr lang="hu-HU" dirty="0" smtClean="0"/>
          </a:p>
          <a:p>
            <a:r>
              <a:rPr lang="hu-HU" dirty="0" smtClean="0"/>
              <a:t>nyilatkozatot kell tartalmaznia </a:t>
            </a:r>
            <a:r>
              <a:rPr lang="hu-HU" dirty="0"/>
              <a:t>arról, hogy a tiltott, nem könyvvizsgálói szolgáltatások nyújtására nem került </a:t>
            </a:r>
            <a:r>
              <a:rPr lang="hu-HU" dirty="0" smtClean="0"/>
              <a:t>sor, </a:t>
            </a:r>
          </a:p>
          <a:p>
            <a:r>
              <a:rPr lang="hu-HU" dirty="0"/>
              <a:t>n</a:t>
            </a:r>
            <a:r>
              <a:rPr lang="hu-HU" dirty="0" smtClean="0"/>
              <a:t>yilatkozni kell arról, hogy a </a:t>
            </a:r>
            <a:r>
              <a:rPr lang="hu-HU" dirty="0"/>
              <a:t>könyvvizsgálat elvégzésében </a:t>
            </a:r>
            <a:r>
              <a:rPr lang="hu-HU" dirty="0" smtClean="0"/>
              <a:t>a könyvvizsgáló (cég) teljes </a:t>
            </a:r>
            <a:r>
              <a:rPr lang="hu-HU" dirty="0"/>
              <a:t>mértékben </a:t>
            </a:r>
            <a:r>
              <a:rPr lang="hu-HU" dirty="0" smtClean="0"/>
              <a:t>megőrizte </a:t>
            </a:r>
            <a:r>
              <a:rPr lang="hu-HU" dirty="0"/>
              <a:t>a vizsgált </a:t>
            </a:r>
            <a:r>
              <a:rPr lang="hu-HU" dirty="0" smtClean="0"/>
              <a:t>gazdálkodó egységtől </a:t>
            </a:r>
            <a:r>
              <a:rPr lang="hu-HU" dirty="0"/>
              <a:t>való függetlenségét/függetlenségüket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378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További jelentéstételi kötelezettség a közérdeklődésű vállalkozások könyvvizsgálói számára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3017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3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80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Jelentés az auditbizottságnak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20726"/>
            <a:ext cx="10515600" cy="5507665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/>
              <a:t>Az </a:t>
            </a:r>
            <a:r>
              <a:rPr lang="hu-HU" sz="2200" b="1" dirty="0"/>
              <a:t>Audit Reform Rendelet 11. cikke szerinti tartalommal </a:t>
            </a:r>
            <a:r>
              <a:rPr lang="hu-HU" sz="2200" dirty="0"/>
              <a:t>kell </a:t>
            </a:r>
            <a:r>
              <a:rPr lang="hu-HU" sz="2200" dirty="0" smtClean="0"/>
              <a:t>készíteni </a:t>
            </a:r>
            <a:r>
              <a:rPr lang="hu-HU" sz="2200" dirty="0"/>
              <a:t>és </a:t>
            </a:r>
            <a:r>
              <a:rPr lang="hu-HU" sz="2200" dirty="0" smtClean="0"/>
              <a:t>a könyvvizsgálói </a:t>
            </a:r>
            <a:r>
              <a:rPr lang="hu-HU" sz="2200" dirty="0"/>
              <a:t>jelentés kiadásával egyidejűleg kell megküldeni a vizsgált gazdálkodó </a:t>
            </a:r>
            <a:r>
              <a:rPr lang="hu-HU" sz="2200" dirty="0" smtClean="0"/>
              <a:t>igazgatósága </a:t>
            </a:r>
            <a:r>
              <a:rPr lang="hu-HU" sz="2200" dirty="0"/>
              <a:t>és felügyelő testülete részére is (ha nincs ilyen, akkor ennek feladatát ellátó </a:t>
            </a:r>
            <a:r>
              <a:rPr lang="hu-HU" sz="2200" dirty="0" smtClean="0"/>
              <a:t>testültnek).</a:t>
            </a:r>
          </a:p>
          <a:p>
            <a:r>
              <a:rPr lang="hu-HU" sz="2200" dirty="0" smtClean="0"/>
              <a:t> A </a:t>
            </a:r>
            <a:r>
              <a:rPr lang="hu-HU" sz="2200" b="1" dirty="0"/>
              <a:t>könyvvizsgálói függetlenségről </a:t>
            </a:r>
            <a:r>
              <a:rPr lang="hu-HU" sz="2200" dirty="0" smtClean="0"/>
              <a:t>nyilatkozni </a:t>
            </a:r>
            <a:r>
              <a:rPr lang="hu-HU" sz="2200" dirty="0"/>
              <a:t>kell,  </a:t>
            </a:r>
            <a:r>
              <a:rPr lang="hu-HU" sz="2200" dirty="0" smtClean="0"/>
              <a:t>fel kell tüntetni </a:t>
            </a:r>
            <a:r>
              <a:rPr lang="hu-HU" sz="2200" dirty="0"/>
              <a:t>a munkában résztvevő partnerek neveit (EQCR, konzultáció),  </a:t>
            </a:r>
            <a:r>
              <a:rPr lang="hu-HU" sz="2200" dirty="0" smtClean="0"/>
              <a:t>ha </a:t>
            </a:r>
            <a:r>
              <a:rPr lang="hu-HU" sz="2200" dirty="0"/>
              <a:t>külső cég, bevont </a:t>
            </a:r>
            <a:r>
              <a:rPr lang="hu-HU" sz="2200" dirty="0" smtClean="0"/>
              <a:t>szakértő vett </a:t>
            </a:r>
            <a:r>
              <a:rPr lang="hu-HU" sz="2200" dirty="0"/>
              <a:t>részt a munkában, akkor az ő függetlenségéről külön nyilatkozni kell. </a:t>
            </a:r>
            <a:endParaRPr lang="hu-HU" sz="2200" dirty="0" smtClean="0"/>
          </a:p>
          <a:p>
            <a:pPr marL="0" indent="0">
              <a:buNone/>
            </a:pPr>
            <a:r>
              <a:rPr lang="hu-HU" sz="2200" b="1" dirty="0" smtClean="0"/>
              <a:t>Be </a:t>
            </a:r>
            <a:r>
              <a:rPr lang="hu-HU" sz="2200" b="1" dirty="0"/>
              <a:t>kell mutatni </a:t>
            </a:r>
            <a:endParaRPr lang="hu-HU" sz="2200" b="1" dirty="0" smtClean="0"/>
          </a:p>
          <a:p>
            <a:r>
              <a:rPr lang="hu-HU" sz="2200" dirty="0" smtClean="0"/>
              <a:t>az </a:t>
            </a:r>
            <a:r>
              <a:rPr lang="hu-HU" sz="2200" b="1" dirty="0" smtClean="0"/>
              <a:t>ügyvezetéssel </a:t>
            </a:r>
            <a:r>
              <a:rPr lang="hu-HU" sz="2200" b="1" dirty="0"/>
              <a:t>folytatott kommunikáció </a:t>
            </a:r>
            <a:r>
              <a:rPr lang="hu-HU" sz="2200" dirty="0"/>
              <a:t>jellegét, gyakoriságát, terjedelmét (pl. dátumok), </a:t>
            </a:r>
            <a:r>
              <a:rPr lang="hu-HU" sz="2200" dirty="0" smtClean="0"/>
              <a:t>a könyvvizsgálat </a:t>
            </a:r>
            <a:r>
              <a:rPr lang="hu-HU" sz="2200" dirty="0"/>
              <a:t>hatókörét, időzítését, az audit módszereket (</a:t>
            </a:r>
            <a:r>
              <a:rPr lang="hu-HU" sz="2200" dirty="0" smtClean="0"/>
              <a:t>kontroll tesztelés</a:t>
            </a:r>
            <a:r>
              <a:rPr lang="hu-HU" sz="2200" dirty="0"/>
              <a:t>, </a:t>
            </a:r>
            <a:r>
              <a:rPr lang="hu-HU" sz="2200" dirty="0" err="1" smtClean="0"/>
              <a:t>szubsztantív</a:t>
            </a:r>
            <a:r>
              <a:rPr lang="hu-HU" sz="2200" dirty="0" smtClean="0"/>
              <a:t>  </a:t>
            </a:r>
            <a:r>
              <a:rPr lang="hu-HU" sz="2200" dirty="0"/>
              <a:t>tesztelés),</a:t>
            </a:r>
          </a:p>
          <a:p>
            <a:r>
              <a:rPr lang="hu-HU" sz="2200" dirty="0"/>
              <a:t>a </a:t>
            </a:r>
            <a:r>
              <a:rPr lang="hu-HU" sz="2200" b="1" dirty="0" smtClean="0"/>
              <a:t>lényegesség </a:t>
            </a:r>
            <a:r>
              <a:rPr lang="hu-HU" sz="2200" dirty="0" smtClean="0"/>
              <a:t>mértékét</a:t>
            </a:r>
            <a:r>
              <a:rPr lang="hu-HU" sz="2200" dirty="0"/>
              <a:t>, </a:t>
            </a:r>
            <a:endParaRPr lang="hu-HU" sz="2200" dirty="0" smtClean="0"/>
          </a:p>
          <a:p>
            <a:r>
              <a:rPr lang="hu-HU" sz="2200" dirty="0" smtClean="0"/>
              <a:t>a </a:t>
            </a:r>
            <a:r>
              <a:rPr lang="hu-HU" sz="2200" b="1" dirty="0"/>
              <a:t>vállalkozás folytatása </a:t>
            </a:r>
            <a:r>
              <a:rPr lang="hu-HU" sz="2200" dirty="0"/>
              <a:t>terület vizsgálatának eredményeit, </a:t>
            </a:r>
            <a:endParaRPr lang="hu-HU" sz="2200" dirty="0" smtClean="0"/>
          </a:p>
          <a:p>
            <a:r>
              <a:rPr lang="hu-HU" sz="2200" dirty="0" smtClean="0"/>
              <a:t>a feltárt</a:t>
            </a:r>
            <a:r>
              <a:rPr lang="hu-HU" sz="2200" b="1" dirty="0" smtClean="0"/>
              <a:t> hiányosságokat </a:t>
            </a:r>
            <a:r>
              <a:rPr lang="hu-HU" sz="2200" dirty="0"/>
              <a:t>az ellenőrzési rendszerekben, a törvény, rendelet, alapító okirat megszegését, </a:t>
            </a:r>
            <a:endParaRPr lang="hu-HU" sz="2200" dirty="0" smtClean="0"/>
          </a:p>
          <a:p>
            <a:r>
              <a:rPr lang="hu-HU" sz="2200" dirty="0" smtClean="0"/>
              <a:t>a </a:t>
            </a:r>
            <a:r>
              <a:rPr lang="hu-HU" sz="2200" dirty="0"/>
              <a:t>konszolidáció alkalmazási körére és a konszolidációba esetlegesen be nem vont </a:t>
            </a:r>
            <a:r>
              <a:rPr lang="hu-HU" sz="2200" dirty="0" smtClean="0"/>
              <a:t>szervezetekre vonatkozó információt</a:t>
            </a:r>
          </a:p>
          <a:p>
            <a:r>
              <a:rPr lang="hu-HU" sz="2200" dirty="0" smtClean="0"/>
              <a:t> </a:t>
            </a:r>
            <a:r>
              <a:rPr lang="hu-HU" sz="2200" dirty="0"/>
              <a:t>jelezni kell, hogy </a:t>
            </a:r>
            <a:r>
              <a:rPr lang="hu-HU" sz="2200" b="1" dirty="0"/>
              <a:t>a vizsgált gazdálkodó egység minden kért magyarázatot </a:t>
            </a:r>
            <a:r>
              <a:rPr lang="hu-HU" sz="2200" b="1" dirty="0" smtClean="0"/>
              <a:t>és dokumentumot </a:t>
            </a:r>
            <a:r>
              <a:rPr lang="hu-HU" sz="2200" b="1" dirty="0"/>
              <a:t>megadott, illetve rendelkezésre bocsátott. </a:t>
            </a:r>
            <a:endParaRPr lang="hu-HU" sz="2200" dirty="0"/>
          </a:p>
          <a:p>
            <a:pPr marL="0" indent="0">
              <a:buNone/>
            </a:pPr>
            <a:r>
              <a:rPr lang="hu-HU" sz="2200" b="1" dirty="0" smtClean="0"/>
              <a:t>Értékelni </a:t>
            </a:r>
            <a:r>
              <a:rPr lang="hu-HU" sz="2200" b="1" dirty="0"/>
              <a:t>kell </a:t>
            </a:r>
            <a:r>
              <a:rPr lang="hu-HU" sz="2200" dirty="0"/>
              <a:t>a pénzügyi kimutatások különböző tételeire alkalmazott értékelési módszereket</a:t>
            </a:r>
            <a:r>
              <a:rPr lang="hu-HU" sz="2200" dirty="0" smtClean="0"/>
              <a:t>.</a:t>
            </a:r>
            <a:endParaRPr lang="hu-HU" sz="2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8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242" y="365125"/>
            <a:ext cx="11013558" cy="74066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MNB számára készítendő külön kiegészítő jelentés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3916" y="967561"/>
            <a:ext cx="11419368" cy="5699053"/>
          </a:xfrm>
        </p:spPr>
        <p:txBody>
          <a:bodyPr>
            <a:noAutofit/>
          </a:bodyPr>
          <a:lstStyle/>
          <a:p>
            <a:r>
              <a:rPr lang="hu-HU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6100  standard A  Könyvvizsgálói </a:t>
            </a:r>
            <a:r>
              <a:rPr lang="hu-HU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külön jelentés összeállítására vonatkozó standard</a:t>
            </a:r>
            <a:r>
              <a:rPr lang="hu-HU" sz="2600" dirty="0"/>
              <a:t> (2017. január 1-jén, vagy azt követően kezdődő időszakokra alkalmazandó</a:t>
            </a:r>
            <a:r>
              <a:rPr lang="hu-HU" sz="2600" dirty="0" smtClean="0"/>
              <a:t>)</a:t>
            </a:r>
          </a:p>
          <a:p>
            <a:pPr marL="0" indent="0">
              <a:buNone/>
            </a:pPr>
            <a:r>
              <a:rPr lang="hu-HU" sz="2400" dirty="0">
                <a:hlinkClick r:id="rId2"/>
              </a:rPr>
              <a:t>https://www.mkvk.hu/tudastar/standardok/egyeb/egyeb_standardok#Kulonjelentes</a:t>
            </a:r>
            <a:endParaRPr lang="hu-HU" sz="2400" dirty="0" smtClean="0"/>
          </a:p>
          <a:p>
            <a:r>
              <a:rPr lang="hu-HU" sz="2600" dirty="0" smtClean="0"/>
              <a:t>szerződést </a:t>
            </a:r>
            <a:r>
              <a:rPr lang="hu-HU" sz="2600" dirty="0"/>
              <a:t>kell kötni a készítésre, megjelölve a határidőket (lehet egyben az audit szerződéssel), és lehet </a:t>
            </a:r>
            <a:r>
              <a:rPr lang="hu-HU" sz="2600" dirty="0" smtClean="0"/>
              <a:t>szakértőt bevonni </a:t>
            </a:r>
            <a:r>
              <a:rPr lang="hu-HU" sz="2600" dirty="0"/>
              <a:t>(</a:t>
            </a:r>
            <a:r>
              <a:rPr lang="hu-HU" sz="2600" dirty="0" err="1"/>
              <a:t>aktuárius</a:t>
            </a:r>
            <a:r>
              <a:rPr lang="hu-HU" sz="2600" dirty="0"/>
              <a:t>, informatikus, értékelő). 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b="1" dirty="0" smtClean="0"/>
              <a:t>munka </a:t>
            </a:r>
            <a:r>
              <a:rPr lang="hu-HU" sz="2600" b="1" dirty="0"/>
              <a:t>módszerét és részletezettségét a jogszabályi előírások </a:t>
            </a:r>
            <a:r>
              <a:rPr lang="hu-HU" sz="2600" dirty="0"/>
              <a:t>és a vizsgált gazdálkodó által végzett </a:t>
            </a:r>
            <a:r>
              <a:rPr lang="hu-HU" sz="2600" b="1" dirty="0"/>
              <a:t>tevékenység sajátosságai, </a:t>
            </a:r>
            <a:r>
              <a:rPr lang="hu-HU" sz="2600" b="1" dirty="0" smtClean="0"/>
              <a:t>összetettsége </a:t>
            </a:r>
            <a:r>
              <a:rPr lang="hu-HU" sz="2600" b="1" dirty="0"/>
              <a:t>és kockázatai alapján </a:t>
            </a:r>
            <a:r>
              <a:rPr lang="hu-HU" sz="2600" dirty="0"/>
              <a:t>kell a könyvvizsgálónak meghatároznia </a:t>
            </a:r>
            <a:endParaRPr lang="hu-HU" sz="2600" dirty="0" smtClean="0"/>
          </a:p>
          <a:p>
            <a:r>
              <a:rPr lang="hu-HU" sz="2600" dirty="0" smtClean="0"/>
              <a:t>A feladatokat figyelembe </a:t>
            </a:r>
            <a:r>
              <a:rPr lang="hu-HU" sz="2600" dirty="0"/>
              <a:t>vennie a </a:t>
            </a:r>
            <a:r>
              <a:rPr lang="hu-HU" sz="2600" b="1" dirty="0" smtClean="0"/>
              <a:t>tervezés </a:t>
            </a:r>
            <a:r>
              <a:rPr lang="hu-HU" sz="2600" b="1" dirty="0"/>
              <a:t>és munkaprogram </a:t>
            </a:r>
            <a:r>
              <a:rPr lang="hu-HU" sz="2600" dirty="0"/>
              <a:t>kidolgozása során. </a:t>
            </a:r>
            <a:endParaRPr lang="hu-HU" sz="2600" dirty="0" smtClean="0"/>
          </a:p>
          <a:p>
            <a:r>
              <a:rPr lang="hu-HU" sz="2600" dirty="0"/>
              <a:t>T</a:t>
            </a:r>
            <a:r>
              <a:rPr lang="hu-HU" sz="2600" dirty="0" smtClean="0"/>
              <a:t>örekedni </a:t>
            </a:r>
            <a:r>
              <a:rPr lang="hu-HU" sz="2600" dirty="0"/>
              <a:t>kell könyvvizsgálat szempontjából lényegesként azonosított tételekről </a:t>
            </a:r>
            <a:r>
              <a:rPr lang="hu-HU" sz="2600" b="1" dirty="0"/>
              <a:t>"kellő bizonyosságú" </a:t>
            </a:r>
            <a:r>
              <a:rPr lang="hu-HU" sz="2600" dirty="0"/>
              <a:t>vélemény adására, de sok esetben </a:t>
            </a:r>
            <a:r>
              <a:rPr lang="hu-HU" sz="2600" dirty="0" smtClean="0"/>
              <a:t>„</a:t>
            </a:r>
            <a:r>
              <a:rPr lang="hu-HU" sz="2600" b="1" dirty="0" smtClean="0"/>
              <a:t>leíró jellegű” </a:t>
            </a:r>
            <a:r>
              <a:rPr lang="hu-HU" sz="2600" dirty="0"/>
              <a:t>munkát kell </a:t>
            </a:r>
            <a:r>
              <a:rPr lang="hu-HU" sz="2600" dirty="0" smtClean="0"/>
              <a:t>ismertetni.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86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242" y="365125"/>
            <a:ext cx="11013558" cy="74066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MNB számára készítendő külön kiegészítő jelentés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3916" y="967562"/>
            <a:ext cx="11024191" cy="4932954"/>
          </a:xfrm>
        </p:spPr>
        <p:txBody>
          <a:bodyPr>
            <a:noAutofit/>
          </a:bodyPr>
          <a:lstStyle/>
          <a:p>
            <a:r>
              <a:rPr lang="hu-HU" sz="2600" dirty="0" smtClean="0"/>
              <a:t>Elvárt </a:t>
            </a:r>
            <a:r>
              <a:rPr lang="hu-HU" sz="2600" dirty="0"/>
              <a:t>a magyarországi </a:t>
            </a:r>
            <a:r>
              <a:rPr lang="hu-HU" sz="2600" b="1" dirty="0"/>
              <a:t>jogszabályok</a:t>
            </a:r>
            <a:r>
              <a:rPr lang="hu-HU" sz="2600" dirty="0"/>
              <a:t> és a Felügyelet által kiadott határozatokban, vizsgálati levelekben, körhatározatokban, levelekben, továbbá a Kamara honlapján közzétett, a különjelentés összeállítása érdekében a könyvvizsgálat során figyelembeveendő, és a Felügyelet által kibocsátott </a:t>
            </a:r>
            <a:r>
              <a:rPr lang="hu-HU" sz="2600" b="1" dirty="0"/>
              <a:t>ajánlások, módszertani útmutatók figyelembevétele</a:t>
            </a:r>
            <a:r>
              <a:rPr lang="hu-HU" sz="2600" dirty="0"/>
              <a:t>. </a:t>
            </a:r>
            <a:endParaRPr lang="hu-HU" sz="2600" dirty="0" smtClean="0"/>
          </a:p>
          <a:p>
            <a:pPr marL="0" indent="0">
              <a:buNone/>
            </a:pPr>
            <a:r>
              <a:rPr lang="hu-HU" sz="2400" dirty="0">
                <a:hlinkClick r:id="rId2"/>
              </a:rPr>
              <a:t>https://www.mkvk.hu/szervezet/tagozatok/ptt/tagozatihirek/kozlemeny_kulonjelentes</a:t>
            </a:r>
            <a:endParaRPr lang="hu-HU" sz="2400" dirty="0" smtClean="0"/>
          </a:p>
          <a:p>
            <a:r>
              <a:rPr lang="hu-HU" sz="2600" dirty="0" smtClean="0"/>
              <a:t>Utalni </a:t>
            </a:r>
            <a:r>
              <a:rPr lang="hu-HU" sz="2600" dirty="0"/>
              <a:t>kell a </a:t>
            </a:r>
            <a:r>
              <a:rPr lang="hu-HU" sz="2600" b="1" dirty="0"/>
              <a:t>vezetői levélre</a:t>
            </a:r>
            <a:r>
              <a:rPr lang="hu-HU" sz="2600" dirty="0"/>
              <a:t>, ha készült, de azt nem kell csatolni. </a:t>
            </a:r>
            <a:endParaRPr lang="hu-HU" sz="2600" dirty="0" smtClean="0"/>
          </a:p>
          <a:p>
            <a:r>
              <a:rPr lang="hu-HU" sz="2600" b="1" dirty="0" smtClean="0"/>
              <a:t>Törekedni </a:t>
            </a:r>
            <a:r>
              <a:rPr lang="hu-HU" sz="2600" b="1" dirty="0"/>
              <a:t>kell </a:t>
            </a:r>
            <a:r>
              <a:rPr lang="hu-HU" sz="2600" dirty="0"/>
              <a:t>a gazdálkodó szempontjából jelentős, (nem számszaki, hanem minőségi, kvantitatív) releváns információk, témakörök, esetleges </a:t>
            </a:r>
            <a:r>
              <a:rPr lang="hu-HU" sz="2600" b="1" dirty="0"/>
              <a:t>problémák kiemelésére. </a:t>
            </a:r>
            <a:endParaRPr lang="hu-HU" sz="2600" b="1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Kamara gazdálkodó típusonként „</a:t>
            </a:r>
            <a:r>
              <a:rPr lang="hu-HU" sz="2600" b="1" dirty="0"/>
              <a:t>Módszertani Segédlet”</a:t>
            </a:r>
            <a:r>
              <a:rPr lang="hu-HU" sz="2600" b="1" dirty="0" err="1"/>
              <a:t>-eket</a:t>
            </a:r>
            <a:r>
              <a:rPr lang="hu-HU" sz="2600" b="1" dirty="0"/>
              <a:t> </a:t>
            </a:r>
            <a:r>
              <a:rPr lang="hu-HU" sz="2600" dirty="0"/>
              <a:t>állít </a:t>
            </a:r>
            <a:r>
              <a:rPr lang="hu-HU" sz="2600" dirty="0" smtClean="0"/>
              <a:t>össze</a:t>
            </a:r>
            <a:r>
              <a:rPr lang="hu-HU" sz="2600" dirty="0"/>
              <a:t>. 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standard alkalmazása kötelező. </a:t>
            </a:r>
            <a:r>
              <a:rPr lang="hu-HU" sz="2600" b="1" dirty="0"/>
              <a:t>Hatályos a 2018-as üzleti </a:t>
            </a:r>
            <a:r>
              <a:rPr lang="hu-HU" sz="2600" b="1" dirty="0" smtClean="0"/>
              <a:t>évre.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5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</p:spPr>
        <p:txBody>
          <a:bodyPr/>
          <a:lstStyle/>
          <a:p>
            <a:r>
              <a:rPr lang="hu-HU" dirty="0" smtClean="0"/>
              <a:t>A minőség-ellenőrzés megállapításai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7240" y="1432560"/>
            <a:ext cx="10515600" cy="50533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könyvvizsgálói jelentés és a könyvvizsgálat során szerzett információk nincsenek összhangban </a:t>
            </a:r>
          </a:p>
          <a:p>
            <a:r>
              <a:rPr lang="hu-HU" dirty="0" smtClean="0"/>
              <a:t>A jelentés nem felel meg a hatályos standardoknak (pl. sorrend)</a:t>
            </a:r>
          </a:p>
          <a:p>
            <a:r>
              <a:rPr lang="hu-HU" dirty="0" smtClean="0"/>
              <a:t>A könyvvizsgáló figyelemfelhívó megjegyzéssel ellátott jelentést bocsátott ki anélkül, hogy hivatkozni tudna a kiegészítő mellékletben a figyelemfelhívás okára (tárgyára)</a:t>
            </a:r>
          </a:p>
          <a:p>
            <a:r>
              <a:rPr lang="hu-HU" dirty="0" smtClean="0"/>
              <a:t>A könyvvizsgálói jelentés dátuma nem megfelelő</a:t>
            </a:r>
          </a:p>
          <a:p>
            <a:r>
              <a:rPr lang="hu-HU" dirty="0" smtClean="0"/>
              <a:t>A könyvvizsgáló megismételt </a:t>
            </a:r>
            <a:r>
              <a:rPr lang="hu-HU" dirty="0"/>
              <a:t>könyvvizsgálatra szóló </a:t>
            </a:r>
            <a:r>
              <a:rPr lang="hu-HU" dirty="0" smtClean="0"/>
              <a:t>megbízást kapott </a:t>
            </a:r>
            <a:r>
              <a:rPr lang="hu-HU" dirty="0"/>
              <a:t>egy társaságtól, mert az új vezetés nem </a:t>
            </a:r>
            <a:r>
              <a:rPr lang="hu-HU" dirty="0" smtClean="0"/>
              <a:t>bízik meg </a:t>
            </a:r>
            <a:r>
              <a:rPr lang="hu-HU" dirty="0"/>
              <a:t>az előző vezetés által elkészített, </a:t>
            </a:r>
            <a:r>
              <a:rPr lang="hu-HU" dirty="0" smtClean="0"/>
              <a:t>letétbe helyezett </a:t>
            </a:r>
            <a:r>
              <a:rPr lang="hu-HU" dirty="0"/>
              <a:t>és más által könyvvizsgált </a:t>
            </a:r>
            <a:r>
              <a:rPr lang="hu-HU" dirty="0" smtClean="0"/>
              <a:t>beszámoló valódiságában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könyvvizsgáló közérdeklődésűnek minősülő céget vizsgált, de nem vont be belső minőségellenőrt a munkájába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520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121" y="290698"/>
            <a:ext cx="11578855" cy="50674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Átláthatósági jelentés – Audit Reform Rendelet 13. cikke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52622"/>
            <a:ext cx="10515600" cy="5656522"/>
          </a:xfrm>
        </p:spPr>
        <p:txBody>
          <a:bodyPr>
            <a:noAutofit/>
          </a:bodyPr>
          <a:lstStyle/>
          <a:p>
            <a:r>
              <a:rPr lang="hu-HU" sz="2000" dirty="0" smtClean="0"/>
              <a:t>Határidő: az </a:t>
            </a:r>
            <a:r>
              <a:rPr lang="hu-HU" sz="2000" dirty="0"/>
              <a:t>év végét követő négy </a:t>
            </a:r>
            <a:r>
              <a:rPr lang="hu-HU" sz="2000" dirty="0" smtClean="0"/>
              <a:t>hónapon belül</a:t>
            </a:r>
            <a:r>
              <a:rPr lang="hu-HU" sz="2000" dirty="0"/>
              <a:t>, </a:t>
            </a:r>
            <a:r>
              <a:rPr lang="hu-HU" sz="2000" dirty="0" smtClean="0"/>
              <a:t>jellemzően </a:t>
            </a:r>
            <a:r>
              <a:rPr lang="hu-HU" sz="2000" dirty="0"/>
              <a:t>április 30-ig.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könyvvizsgáló saját honlapján kell közzétenni.</a:t>
            </a:r>
          </a:p>
          <a:p>
            <a:r>
              <a:rPr lang="hu-HU" sz="2000" b="1" dirty="0"/>
              <a:t>Be kell mutatni </a:t>
            </a:r>
            <a:r>
              <a:rPr lang="hu-HU" sz="2000" dirty="0"/>
              <a:t>a könyvvizsgáló cég jogi struktúráját és </a:t>
            </a:r>
            <a:r>
              <a:rPr lang="hu-HU" sz="2000" b="1" dirty="0"/>
              <a:t>tulajdonosi szerkezetét</a:t>
            </a:r>
            <a:r>
              <a:rPr lang="hu-HU" sz="2000" dirty="0"/>
              <a:t>, </a:t>
            </a:r>
            <a:endParaRPr lang="hu-HU" sz="2000" dirty="0" smtClean="0"/>
          </a:p>
          <a:p>
            <a:r>
              <a:rPr lang="hu-HU" sz="2000" b="1" dirty="0" smtClean="0"/>
              <a:t>ha </a:t>
            </a:r>
            <a:r>
              <a:rPr lang="hu-HU" sz="2000" b="1" dirty="0"/>
              <a:t>a </a:t>
            </a:r>
            <a:r>
              <a:rPr lang="hu-HU" sz="2000" b="1" dirty="0" smtClean="0"/>
              <a:t>könyvvizsgáló (cég) </a:t>
            </a:r>
            <a:r>
              <a:rPr lang="hu-HU" sz="2000" b="1" dirty="0"/>
              <a:t>egy hálózat tagja: </a:t>
            </a:r>
            <a:r>
              <a:rPr lang="hu-HU" sz="2000" dirty="0" smtClean="0"/>
              <a:t>a </a:t>
            </a:r>
            <a:r>
              <a:rPr lang="hu-HU" sz="2000" dirty="0"/>
              <a:t>könyvvizsgáló cégek neve; országok; a </a:t>
            </a:r>
            <a:r>
              <a:rPr lang="hu-HU" sz="2000" dirty="0" smtClean="0"/>
              <a:t>hálózathoz tartozó </a:t>
            </a:r>
            <a:r>
              <a:rPr lang="hu-HU" sz="2000" dirty="0"/>
              <a:t>cégek által elért könyvvizsgálatából származó árbevétel.</a:t>
            </a:r>
          </a:p>
          <a:p>
            <a:r>
              <a:rPr lang="hu-HU" sz="2000" b="1" dirty="0" smtClean="0"/>
              <a:t>be </a:t>
            </a:r>
            <a:r>
              <a:rPr lang="hu-HU" sz="2000" b="1" dirty="0"/>
              <a:t>kell mutatni a könyvvizsgáló cég irányítási struktúráját, a belső </a:t>
            </a:r>
            <a:r>
              <a:rPr lang="hu-HU" sz="2000" b="1" dirty="0" smtClean="0"/>
              <a:t>minőség-ellenőrzési rendszert </a:t>
            </a:r>
            <a:r>
              <a:rPr lang="hu-HU" sz="2000" dirty="0"/>
              <a:t>és az irányító vagy ügyvezető testületnek nyilatkoznia kell a rendszer működésének </a:t>
            </a:r>
            <a:r>
              <a:rPr lang="hu-HU" sz="2000" dirty="0" smtClean="0"/>
              <a:t> hatékonyságáról</a:t>
            </a:r>
            <a:r>
              <a:rPr lang="hu-HU" sz="2000" dirty="0"/>
              <a:t>. </a:t>
            </a:r>
            <a:endParaRPr lang="hu-HU" sz="2000" dirty="0" smtClean="0"/>
          </a:p>
          <a:p>
            <a:r>
              <a:rPr lang="hu-HU" sz="2000" dirty="0" smtClean="0"/>
              <a:t>Utalni </a:t>
            </a:r>
            <a:r>
              <a:rPr lang="hu-HU" sz="2000" dirty="0"/>
              <a:t>kell rá, hogy </a:t>
            </a:r>
            <a:r>
              <a:rPr lang="hu-HU" sz="2000" b="1" dirty="0"/>
              <a:t>legutóbb mikor került sor a </a:t>
            </a:r>
            <a:r>
              <a:rPr lang="hu-HU" sz="2000" b="1" dirty="0" smtClean="0"/>
              <a:t>minőségellenőrzésre</a:t>
            </a:r>
            <a:r>
              <a:rPr lang="hu-HU" sz="2000" b="1" dirty="0"/>
              <a:t>, </a:t>
            </a:r>
            <a:endParaRPr lang="hu-HU" sz="2000" b="1" dirty="0" smtClean="0"/>
          </a:p>
          <a:p>
            <a:r>
              <a:rPr lang="hu-HU" sz="2000" b="1" dirty="0" smtClean="0"/>
              <a:t>A vizsgált </a:t>
            </a:r>
            <a:r>
              <a:rPr lang="hu-HU" sz="2000" b="1" dirty="0"/>
              <a:t>közérdeklődésre számot tartó gazdálkodó egységeket fel kell sorolni</a:t>
            </a:r>
            <a:r>
              <a:rPr lang="hu-HU" sz="2000" dirty="0"/>
              <a:t>.</a:t>
            </a:r>
          </a:p>
          <a:p>
            <a:r>
              <a:rPr lang="hu-HU" sz="2000" dirty="0"/>
              <a:t>A függetlenséget biztosító gyakorlatról nyilatkozatot kell tenni.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folyamatos </a:t>
            </a:r>
            <a:r>
              <a:rPr lang="hu-HU" sz="2000" dirty="0" smtClean="0"/>
              <a:t>képzésével kapcsolatban </a:t>
            </a:r>
            <a:r>
              <a:rPr lang="hu-HU" sz="2000" dirty="0"/>
              <a:t>alkalmazott politikáról </a:t>
            </a:r>
            <a:r>
              <a:rPr lang="hu-HU" sz="2000" dirty="0" smtClean="0"/>
              <a:t>nyilatkozatot </a:t>
            </a:r>
            <a:r>
              <a:rPr lang="hu-HU" sz="2000" dirty="0"/>
              <a:t>kell tenni.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könyvvizsgáló </a:t>
            </a:r>
            <a:r>
              <a:rPr lang="hu-HU" sz="2000" dirty="0" smtClean="0"/>
              <a:t>cégek partnereinek </a:t>
            </a:r>
            <a:r>
              <a:rPr lang="hu-HU" sz="2000" dirty="0"/>
              <a:t>fizetett díjak alapjáról </a:t>
            </a:r>
            <a:r>
              <a:rPr lang="hu-HU" sz="2000" dirty="0" smtClean="0"/>
              <a:t>információkat </a:t>
            </a:r>
            <a:r>
              <a:rPr lang="hu-HU" sz="2000" dirty="0"/>
              <a:t>kell megadni,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fő </a:t>
            </a:r>
            <a:r>
              <a:rPr lang="hu-HU" sz="2000" dirty="0" smtClean="0"/>
              <a:t>könyvvizsgáló partnereknek </a:t>
            </a:r>
            <a:r>
              <a:rPr lang="hu-HU" sz="2000" dirty="0"/>
              <a:t>és a személyi állománynak rotációjával kapcsolatban alkalmazott politikát be </a:t>
            </a:r>
            <a:r>
              <a:rPr lang="hu-HU" sz="2000" dirty="0" smtClean="0"/>
              <a:t>kell mutatni</a:t>
            </a:r>
            <a:r>
              <a:rPr lang="hu-HU" sz="2000" dirty="0"/>
              <a:t>,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könyvvizsgáló cég teljes árbevételéről szóló információkat is meg kell adni.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3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10185"/>
            <a:ext cx="10515600" cy="37401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könyvvizsgálói jelentés szerkezete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72078"/>
              </p:ext>
            </p:extLst>
          </p:nvPr>
        </p:nvGraphicFramePr>
        <p:xfrm>
          <a:off x="784225" y="1025525"/>
          <a:ext cx="10205508" cy="478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7108"/>
                <a:gridCol w="3708400"/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Főcímek</a:t>
                      </a:r>
                      <a:endParaRPr lang="hu-H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Megjegyzés</a:t>
                      </a:r>
                      <a:endParaRPr lang="hu-H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Azonosító adatok</a:t>
                      </a:r>
                      <a:endParaRPr lang="hu-H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Vélemény</a:t>
                      </a:r>
                      <a:endParaRPr lang="hu-H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Előre került</a:t>
                      </a:r>
                      <a:endParaRPr lang="hu-HU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Vélemény alapja</a:t>
                      </a:r>
                      <a:endParaRPr lang="hu-H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vállalkozás folytatásához kapcsolódó lényeges bizonytalanság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(ha releváns)</a:t>
                      </a:r>
                      <a:endParaRPr lang="hu-H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Hangsúlyosabb</a:t>
                      </a:r>
                      <a:endParaRPr lang="hu-H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7293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Figyelemfelhívás (ha releváns)</a:t>
                      </a:r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Kulcsfontosságú  kérdések (csa</a:t>
                      </a:r>
                      <a:r>
                        <a:rPr lang="hu-HU" b="1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közérdeklődésű cégeknél</a:t>
                      </a:r>
                      <a:r>
                        <a:rPr lang="hu-HU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Kockázatos </a:t>
                      </a:r>
                      <a:r>
                        <a:rPr lang="hu-HU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kv-i</a:t>
                      </a:r>
                      <a:r>
                        <a:rPr lang="hu-H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területek ismertetése</a:t>
                      </a:r>
                      <a:endParaRPr lang="hu-H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Egyéb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kérdések</a:t>
                      </a:r>
                      <a:endParaRPr lang="hu-H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Egyéb információk: 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üzleti jelentés</a:t>
                      </a:r>
                      <a:endParaRPr lang="hu-H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Hosszabb és középre</a:t>
                      </a:r>
                      <a:endParaRPr lang="hu-H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vezetés és az irányítással megbízott személy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felelőssége</a:t>
                      </a:r>
                      <a:endParaRPr lang="hu-H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könyvvizsgáló felelőssége</a:t>
                      </a:r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Mit várjanak a </a:t>
                      </a:r>
                      <a:r>
                        <a:rPr lang="hu-H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kv-tól</a:t>
                      </a:r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Jelentés egyéb jogi és szabályozói követelményekről</a:t>
                      </a:r>
                      <a:endParaRPr lang="hu-HU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Új</a:t>
                      </a:r>
                      <a:endParaRPr lang="hu-HU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r>
              <a:rPr lang="hu-HU" dirty="0" smtClean="0"/>
              <a:t>A vállalkozás folytatásának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vizsgálatot a vezetésnek kell elvégeznie!</a:t>
            </a:r>
          </a:p>
          <a:p>
            <a:pPr marL="0" indent="0">
              <a:buNone/>
            </a:pP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könyvvizsgáló feladata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ezzel kapcsolatban</a:t>
            </a: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hu-HU" b="1" dirty="0" smtClean="0"/>
              <a:t>Meg </a:t>
            </a:r>
            <a:r>
              <a:rPr lang="hu-HU" b="1" dirty="0"/>
              <a:t>kell ismerni </a:t>
            </a:r>
            <a:r>
              <a:rPr lang="hu-HU" dirty="0"/>
              <a:t>a vezetés erre vonatkozó becslését, feltételezését és megfontolásait</a:t>
            </a:r>
          </a:p>
          <a:p>
            <a:pPr marL="0" indent="0">
              <a:buNone/>
            </a:pPr>
            <a:r>
              <a:rPr lang="hu-HU" b="1" dirty="0"/>
              <a:t>Bizonyítékokat kell szerezni </a:t>
            </a:r>
            <a:r>
              <a:rPr lang="hu-HU" dirty="0"/>
              <a:t>erről és a megszerzett bizonyítékokat ki kell értékelni, következtetést kell levonni, hogy megfelelően alkalmazza-e a vezetés a vállalkozás folytatásának elvén alapuló beszámolást a könyvvizsgáló véleménye szerint</a:t>
            </a:r>
          </a:p>
          <a:p>
            <a:pPr marL="0" indent="0">
              <a:buNone/>
            </a:pPr>
            <a:r>
              <a:rPr lang="hu-HU" dirty="0"/>
              <a:t>Ha lényeges bizonytalanság áll fenn a könyvvizsgáló megítélése szerint, akkor figyelemfelhívást kell tenni (vagy ha a közzétételek nem megfelelőek, a véleményt minősíteni)</a:t>
            </a:r>
          </a:p>
          <a:p>
            <a:pPr marL="0" indent="0">
              <a:buNone/>
            </a:pPr>
            <a:r>
              <a:rPr lang="hu-HU" dirty="0"/>
              <a:t>Vonatkozó bizonyítékok a könyvvizsgálói jelentés </a:t>
            </a:r>
            <a:r>
              <a:rPr lang="hu-HU" dirty="0" smtClean="0"/>
              <a:t>dátumáig </a:t>
            </a:r>
            <a:r>
              <a:rPr lang="hu-HU" dirty="0"/>
              <a:t>megszerzett bizonyítékok </a:t>
            </a:r>
            <a:r>
              <a:rPr lang="hu-HU" dirty="0" smtClean="0"/>
              <a:t>(figyelni a </a:t>
            </a:r>
            <a:r>
              <a:rPr lang="hu-HU" dirty="0"/>
              <a:t>jelentés dátumozására)</a:t>
            </a:r>
          </a:p>
          <a:p>
            <a:pPr marL="0" indent="0">
              <a:buNone/>
            </a:pPr>
            <a:r>
              <a:rPr lang="hu-HU" dirty="0"/>
              <a:t>Jövőbeli események hatását a könyvvizsgáló nem tudja a jelentésében figyelembe venni</a:t>
            </a:r>
          </a:p>
          <a:p>
            <a:pPr marL="0" indent="0">
              <a:buNone/>
            </a:pPr>
            <a:endParaRPr lang="hu-H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140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2933" y="77893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„A vállalkozás folytatásához kapcsolódó lényeges bizonytalanság”  </a:t>
            </a:r>
            <a:r>
              <a:rPr lang="hu-HU" dirty="0" smtClean="0"/>
              <a:t>szakasz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868881"/>
              </p:ext>
            </p:extLst>
          </p:nvPr>
        </p:nvGraphicFramePr>
        <p:xfrm>
          <a:off x="838200" y="1210733"/>
          <a:ext cx="10515600" cy="4966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838200" y="4593735"/>
            <a:ext cx="2631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Utalás a </a:t>
            </a:r>
            <a:r>
              <a:rPr lang="hu-HU" b="1" dirty="0" err="1" smtClean="0"/>
              <a:t>kieg</a:t>
            </a:r>
            <a:r>
              <a:rPr lang="hu-HU" b="1" dirty="0" smtClean="0"/>
              <a:t> melléket</a:t>
            </a:r>
          </a:p>
          <a:p>
            <a:r>
              <a:rPr lang="hu-HU" b="1" dirty="0"/>
              <a:t>e</a:t>
            </a:r>
            <a:r>
              <a:rPr lang="hu-HU" b="1" dirty="0" smtClean="0"/>
              <a:t>gy bizonyos pontjára</a:t>
            </a:r>
          </a:p>
          <a:p>
            <a:endParaRPr lang="hu-HU" dirty="0"/>
          </a:p>
          <a:p>
            <a:r>
              <a:rPr lang="hu-HU" dirty="0" smtClean="0"/>
              <a:t>Kijelentés arról, hogy a </a:t>
            </a:r>
          </a:p>
          <a:p>
            <a:r>
              <a:rPr lang="hu-HU" dirty="0" smtClean="0"/>
              <a:t>vélemény nem korlátozott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79500" y="1403456"/>
            <a:ext cx="1003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Ha a </a:t>
            </a:r>
            <a:r>
              <a:rPr lang="hu-HU" sz="2400" b="1" dirty="0">
                <a:solidFill>
                  <a:srgbClr val="FF0000"/>
                </a:solidFill>
              </a:rPr>
              <a:t>bizonytalanság nem lényeges </a:t>
            </a:r>
            <a:r>
              <a:rPr lang="hu-HU" sz="2400" b="1" dirty="0"/>
              <a:t>vagy a </a:t>
            </a:r>
            <a:r>
              <a:rPr lang="hu-HU" sz="2400" b="1" dirty="0">
                <a:solidFill>
                  <a:srgbClr val="00B050"/>
                </a:solidFill>
              </a:rPr>
              <a:t>kétség nem jelentős</a:t>
            </a:r>
            <a:r>
              <a:rPr lang="hu-HU" sz="2400" b="1" dirty="0"/>
              <a:t>, akkor az nem ad alapot a figyelemfelhívás </a:t>
            </a:r>
            <a:r>
              <a:rPr lang="hu-HU" sz="2400" b="1" dirty="0" smtClean="0"/>
              <a:t>alkalmazására!</a:t>
            </a:r>
            <a:endParaRPr lang="hu-HU" sz="2400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572933" y="4593735"/>
            <a:ext cx="26369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vonatkozó </a:t>
            </a:r>
            <a:r>
              <a:rPr lang="hu-HU" b="1" dirty="0"/>
              <a:t>közzétételek </a:t>
            </a:r>
            <a:endParaRPr lang="hu-HU" b="1" dirty="0" smtClean="0"/>
          </a:p>
          <a:p>
            <a:r>
              <a:rPr lang="hu-HU" b="1" dirty="0" smtClean="0"/>
              <a:t>nem </a:t>
            </a:r>
            <a:r>
              <a:rPr lang="hu-HU" b="1" dirty="0"/>
              <a:t> </a:t>
            </a:r>
            <a:r>
              <a:rPr lang="hu-HU" b="1" dirty="0" smtClean="0"/>
              <a:t>megfelelősége </a:t>
            </a:r>
            <a:r>
              <a:rPr lang="hu-HU" b="1" dirty="0"/>
              <a:t>vagy </a:t>
            </a:r>
            <a:endParaRPr lang="hu-HU" b="1" dirty="0" smtClean="0"/>
          </a:p>
          <a:p>
            <a:r>
              <a:rPr lang="hu-HU" b="1" dirty="0" smtClean="0"/>
              <a:t>elmaradása miatt.</a:t>
            </a:r>
            <a:endParaRPr lang="hu-HU" b="1" dirty="0"/>
          </a:p>
          <a:p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161912" y="4512331"/>
            <a:ext cx="2448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 smtClean="0"/>
              <a:t>A</a:t>
            </a:r>
            <a:r>
              <a:rPr lang="hu-HU" b="1" dirty="0" smtClean="0"/>
              <a:t> </a:t>
            </a:r>
            <a:r>
              <a:rPr lang="hu-HU" b="1" dirty="0"/>
              <a:t>vezetés </a:t>
            </a:r>
            <a:r>
              <a:rPr lang="hu-HU" b="1" i="1" dirty="0" smtClean="0"/>
              <a:t>a kitekintést </a:t>
            </a:r>
            <a:r>
              <a:rPr lang="hu-HU" dirty="0"/>
              <a:t>az elkövetkező 12 hónapra </a:t>
            </a:r>
            <a:r>
              <a:rPr lang="hu-HU" b="1" dirty="0"/>
              <a:t>nem, vagy </a:t>
            </a:r>
            <a:r>
              <a:rPr lang="hu-HU" b="1" i="1" dirty="0"/>
              <a:t>nem megfelelően </a:t>
            </a:r>
            <a:r>
              <a:rPr lang="hu-HU" b="1" i="1" dirty="0" smtClean="0"/>
              <a:t>végezte.</a:t>
            </a:r>
          </a:p>
          <a:p>
            <a:pPr lvl="0"/>
            <a:endParaRPr lang="hu-HU" b="1" i="1" dirty="0"/>
          </a:p>
          <a:p>
            <a:pPr lvl="0"/>
            <a:r>
              <a:rPr lang="hu-HU" b="1" dirty="0" smtClean="0"/>
              <a:t>A KV nem tudott elegendő és megfelelő bizonyítékot szerezni 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8610600" y="4373831"/>
            <a:ext cx="2790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vezetés a kitekintést az elkövetkező 12 hónapra elvégezte </a:t>
            </a:r>
            <a:r>
              <a:rPr lang="hu-HU" dirty="0" smtClean="0"/>
              <a:t>és úgy gondolja,  </a:t>
            </a:r>
            <a:r>
              <a:rPr lang="hu-HU" dirty="0"/>
              <a:t>hogy a vállalkozás folytatásának elve megfelelő, </a:t>
            </a:r>
            <a:r>
              <a:rPr lang="hu-HU" dirty="0" smtClean="0"/>
              <a:t>de </a:t>
            </a:r>
            <a:r>
              <a:rPr lang="hu-HU" dirty="0"/>
              <a:t>a </a:t>
            </a:r>
            <a:r>
              <a:rPr lang="hu-HU" b="1" dirty="0" smtClean="0"/>
              <a:t>KV a megszerzett bizonyítékok </a:t>
            </a:r>
            <a:r>
              <a:rPr lang="hu-HU" b="1" dirty="0"/>
              <a:t>alapján nem ért egyet</a:t>
            </a:r>
            <a:r>
              <a:rPr lang="hu-HU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8155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„Egyéb kérdések” szakasz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amely a könyvvizsgáló megítélése szerint releváns abból a szempontból, hogy a felhasználók a könyvvizsgálatot, a könyvvizsgáló felelősségét vagy a könyvvizsgálói jelentést megértsék. </a:t>
            </a:r>
          </a:p>
          <a:p>
            <a:r>
              <a:rPr lang="hu-HU" b="1" dirty="0" smtClean="0"/>
              <a:t>A </a:t>
            </a:r>
            <a:r>
              <a:rPr lang="hu-HU" b="1" dirty="0"/>
              <a:t>kulcsfontosságú könyvvizsgálati kérdésként azonosított kérdéseket egyéb kérdésként nem lehet bemutatni</a:t>
            </a:r>
            <a:r>
              <a:rPr lang="hu-HU" dirty="0"/>
              <a:t>.</a:t>
            </a:r>
          </a:p>
          <a:p>
            <a:r>
              <a:rPr lang="hu-HU" i="1" dirty="0"/>
              <a:t>Példa:</a:t>
            </a:r>
          </a:p>
          <a:p>
            <a:r>
              <a:rPr lang="hu-HU" i="1" dirty="0"/>
              <a:t>Az ABC társaság 20X0. december 31- ével végződő évre vonatkozó pénzügyi kimutatásait másik könyvvizsgáló ellenőrizte, aki arra 20X1. március 31-én minősítés nélküli könyvvizsgálói jelentést bocsátott ki.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96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„Egyéb </a:t>
            </a:r>
            <a:r>
              <a:rPr lang="hu-HU" dirty="0" smtClean="0"/>
              <a:t>információk: az üzleti </a:t>
            </a:r>
            <a:r>
              <a:rPr lang="hu-HU" dirty="0" smtClean="0"/>
              <a:t>jelentés”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05466"/>
            <a:ext cx="10761133" cy="514773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b="1" dirty="0" smtClean="0">
                <a:cs typeface="Times New Roman" panose="02020603050405020304" pitchFamily="18" charset="0"/>
              </a:rPr>
              <a:t>megszerezni</a:t>
            </a:r>
            <a:r>
              <a:rPr lang="hu-HU" b="1" dirty="0">
                <a:cs typeface="Times New Roman" panose="02020603050405020304" pitchFamily="18" charset="0"/>
              </a:rPr>
              <a:t>, elolvasni és átgondolni, hogy</a:t>
            </a:r>
            <a:endParaRPr lang="hu-HU" dirty="0"/>
          </a:p>
          <a:p>
            <a:pPr marL="0" fontAlgn="t">
              <a:spcBef>
                <a:spcPts val="0"/>
              </a:spcBef>
            </a:pPr>
            <a:r>
              <a:rPr lang="hu-HU" b="1" dirty="0">
                <a:solidFill>
                  <a:srgbClr val="000000"/>
                </a:solidFill>
                <a:cs typeface="Times New Roman" panose="02020603050405020304" pitchFamily="18" charset="0"/>
              </a:rPr>
              <a:t>van-e lényeges következetlenség </a:t>
            </a:r>
            <a:r>
              <a:rPr lang="hu-HU" dirty="0">
                <a:solidFill>
                  <a:srgbClr val="000000"/>
                </a:solidFill>
                <a:cs typeface="Times New Roman" panose="02020603050405020304" pitchFamily="18" charset="0"/>
              </a:rPr>
              <a:t>az egyéb információk és az éves beszámoló, valamint az ismereteink között</a:t>
            </a:r>
            <a:endParaRPr lang="hu-HU" dirty="0"/>
          </a:p>
          <a:p>
            <a:pPr marL="0" indent="0"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  <a:cs typeface="Times New Roman" panose="02020603050405020304" pitchFamily="18" charset="0"/>
              </a:rPr>
              <a:t>vagy egyébként úgy tűnik-e, hogy </a:t>
            </a:r>
            <a:r>
              <a:rPr lang="hu-HU" b="1" dirty="0">
                <a:solidFill>
                  <a:srgbClr val="000000"/>
                </a:solidFill>
                <a:cs typeface="Times New Roman" panose="02020603050405020304" pitchFamily="18" charset="0"/>
              </a:rPr>
              <a:t>lényeges hibás állítást tartalmaz</a:t>
            </a:r>
            <a:r>
              <a:rPr lang="hu-HU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</a:pPr>
            <a:r>
              <a:rPr lang="hu-HU" b="1" dirty="0"/>
              <a:t>A vélemény jellemzői:</a:t>
            </a:r>
          </a:p>
          <a:p>
            <a:pPr marL="0" indent="0">
              <a:spcBef>
                <a:spcPts val="0"/>
              </a:spcBef>
            </a:pPr>
            <a:r>
              <a:rPr lang="hu-HU" dirty="0" smtClean="0"/>
              <a:t>konklúzió </a:t>
            </a:r>
            <a:r>
              <a:rPr lang="hu-HU" dirty="0"/>
              <a:t>arról, ha nincs jelentenivaló</a:t>
            </a:r>
          </a:p>
          <a:p>
            <a:pPr marL="0" indent="0">
              <a:spcBef>
                <a:spcPts val="0"/>
              </a:spcBef>
            </a:pPr>
            <a:r>
              <a:rPr lang="hu-HU" dirty="0"/>
              <a:t>ha van, akkor azt konkrétan le kell írni.</a:t>
            </a:r>
          </a:p>
          <a:p>
            <a:pPr marL="0" indent="0">
              <a:spcBef>
                <a:spcPts val="0"/>
              </a:spcBef>
            </a:pPr>
            <a:r>
              <a:rPr lang="hu-HU" dirty="0"/>
              <a:t>vélemény: a beszámoló és az üzleti jelentés összhangjáról, az üzleti jelentésnek a </a:t>
            </a:r>
            <a:r>
              <a:rPr lang="hu-HU" dirty="0" err="1"/>
              <a:t>sztv</a:t>
            </a:r>
            <a:r>
              <a:rPr lang="hu-HU" dirty="0"/>
              <a:t>. (vagy egyéb más jogszabály) előírásainak való megfeleléséről; </a:t>
            </a:r>
          </a:p>
          <a:p>
            <a:pPr marL="0" indent="0">
              <a:spcBef>
                <a:spcPts val="0"/>
              </a:spcBef>
            </a:pPr>
            <a:r>
              <a:rPr lang="hu-HU" dirty="0"/>
              <a:t>egyéb más jogszabályok tételes felsorolása;</a:t>
            </a:r>
          </a:p>
          <a:p>
            <a:pPr marL="0" indent="0">
              <a:spcBef>
                <a:spcPts val="0"/>
              </a:spcBef>
            </a:pPr>
            <a:r>
              <a:rPr lang="hu-HU" dirty="0"/>
              <a:t>nyilatkozat: a lényeges hibás közlésről, vagy arról, hogy nem azonosított ilyet a könyvvizsgáló;</a:t>
            </a:r>
          </a:p>
          <a:p>
            <a:pPr marL="0" indent="0">
              <a:spcBef>
                <a:spcPts val="0"/>
              </a:spcBef>
            </a:pPr>
            <a:endParaRPr lang="hu-HU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hu-HU" dirty="0">
              <a:latin typeface="Arial" panose="020B0604020202020204" pitchFamily="34" charset="0"/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552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Vezetés és irányítással megbízott személyek felelőssége szakasz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7" name="Tartalom hely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690906"/>
              </p:ext>
            </p:extLst>
          </p:nvPr>
        </p:nvGraphicFramePr>
        <p:xfrm>
          <a:off x="323850" y="1646237"/>
          <a:ext cx="11868150" cy="447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00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6600" y="1728259"/>
            <a:ext cx="10515600" cy="3428532"/>
          </a:xfrm>
        </p:spPr>
        <p:txBody>
          <a:bodyPr>
            <a:normAutofit/>
          </a:bodyPr>
          <a:lstStyle/>
          <a:p>
            <a:r>
              <a:rPr lang="hu-HU" sz="4800" dirty="0" smtClean="0"/>
              <a:t>A közérdeklődésűnek minősülő cégekre vonatkozó jelentések </a:t>
            </a:r>
            <a:r>
              <a:rPr lang="hu-HU" sz="4800" dirty="0" smtClean="0"/>
              <a:t>specialitásai</a:t>
            </a:r>
            <a:br>
              <a:rPr lang="hu-HU" sz="4800" dirty="0" smtClean="0"/>
            </a:br>
            <a:r>
              <a:rPr lang="hu-HU" sz="4800" dirty="0" smtClean="0"/>
              <a:t/>
            </a:r>
            <a:br>
              <a:rPr lang="hu-HU" sz="4800" dirty="0" smtClean="0"/>
            </a:br>
            <a:r>
              <a:rPr lang="hu-HU" sz="4800" dirty="0" smtClean="0"/>
              <a:t>Az 537/2004 EU rendelet előírásai</a:t>
            </a:r>
            <a:endParaRPr lang="hu-HU" sz="48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64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1561</Words>
  <Application>Microsoft Office PowerPoint</Application>
  <PresentationFormat>Egyéni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    Nem közérdeklődésű és közérdeklődésűnek minősülő cégekre vonatkozó könyvvizsgálói jelentések</vt:lpstr>
      <vt:lpstr>A minőség-ellenőrzés megállapításai</vt:lpstr>
      <vt:lpstr>A könyvvizsgálói jelentés szerkezete</vt:lpstr>
      <vt:lpstr>A vállalkozás folytatásának elve</vt:lpstr>
      <vt:lpstr>„A vállalkozás folytatásához kapcsolódó lényeges bizonytalanság”  szakasz</vt:lpstr>
      <vt:lpstr>„Egyéb kérdések” szakasz</vt:lpstr>
      <vt:lpstr>„Egyéb információk: az üzleti jelentés”</vt:lpstr>
      <vt:lpstr>Vezetés és irányítással megbízott személyek felelőssége szakasz</vt:lpstr>
      <vt:lpstr>A közérdeklődésűnek minősülő cégekre vonatkozó jelentések specialitásai  Az 537/2004 EU rendelet előírásai</vt:lpstr>
      <vt:lpstr>Specialitásk</vt:lpstr>
      <vt:lpstr>Kulcsfontosságú könyvvizsgálati kérdések</vt:lpstr>
      <vt:lpstr>Kulcsfontosságú könyvvizsgálati kérdések (folyt.)</vt:lpstr>
      <vt:lpstr>Egyéb információk: az üzleti jelentés és az éves jelentés</vt:lpstr>
      <vt:lpstr>Jelentés az egyéb jogi és szabályozói követelményekről</vt:lpstr>
      <vt:lpstr>További előírások – Audit Reform Rendelet 10 cikk</vt:lpstr>
      <vt:lpstr>További jelentéstételi kötelezettség a közérdeklődésű vállalkozások könyvvizsgálói számára</vt:lpstr>
      <vt:lpstr>Jelentés az auditbizottságnak</vt:lpstr>
      <vt:lpstr>MNB számára készítendő külön kiegészítő jelentés</vt:lpstr>
      <vt:lpstr>MNB számára készítendő külön kiegészítő jelentés</vt:lpstr>
      <vt:lpstr>Átláthatósági jelentés – Audit Reform Rendelet 13. cikke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Bíróné Zeller Judit</cp:lastModifiedBy>
  <cp:revision>58</cp:revision>
  <dcterms:created xsi:type="dcterms:W3CDTF">2018-09-10T18:21:34Z</dcterms:created>
  <dcterms:modified xsi:type="dcterms:W3CDTF">2018-09-26T12:31:06Z</dcterms:modified>
</cp:coreProperties>
</file>