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4" r:id="rId2"/>
    <p:sldId id="275" r:id="rId3"/>
    <p:sldId id="276" r:id="rId4"/>
    <p:sldId id="278" r:id="rId5"/>
    <p:sldId id="279" r:id="rId6"/>
    <p:sldId id="277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523FB-8799-4FD2-83C3-BB76010817B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00F8781-3662-4F9D-AAFB-F462F65010FE}">
      <dgm:prSet phldrT="[Szöveg]" custT="1"/>
      <dgm:spPr/>
      <dgm:t>
        <a:bodyPr/>
        <a:lstStyle/>
        <a:p>
          <a:r>
            <a:rPr lang="hu-HU" sz="2400" dirty="0" smtClean="0"/>
            <a:t>ellenőrzés</a:t>
          </a:r>
          <a:endParaRPr lang="hu-HU" sz="2400" dirty="0"/>
        </a:p>
      </dgm:t>
    </dgm:pt>
    <dgm:pt modelId="{CBDF9008-3346-447F-8001-3A626908F835}" type="parTrans" cxnId="{F9A9FD2D-7155-42CC-A4F5-C0190C257520}">
      <dgm:prSet/>
      <dgm:spPr/>
      <dgm:t>
        <a:bodyPr/>
        <a:lstStyle/>
        <a:p>
          <a:endParaRPr lang="hu-HU"/>
        </a:p>
      </dgm:t>
    </dgm:pt>
    <dgm:pt modelId="{0EF069C7-27A4-4D83-B2C9-EC9676813876}" type="sibTrans" cxnId="{F9A9FD2D-7155-42CC-A4F5-C0190C257520}">
      <dgm:prSet/>
      <dgm:spPr/>
      <dgm:t>
        <a:bodyPr/>
        <a:lstStyle/>
        <a:p>
          <a:endParaRPr lang="hu-HU"/>
        </a:p>
      </dgm:t>
    </dgm:pt>
    <dgm:pt modelId="{1487F520-2714-49AF-8185-BA39F46E46C4}">
      <dgm:prSet phldrT="[Szöveg]" custT="1"/>
      <dgm:spPr/>
      <dgm:t>
        <a:bodyPr/>
        <a:lstStyle/>
        <a:p>
          <a:r>
            <a:rPr lang="hu-HU" sz="2400" dirty="0" smtClean="0"/>
            <a:t>jog a befektetést élvező cégnél a pozitív eredményből hozamra,</a:t>
          </a:r>
          <a:endParaRPr lang="hu-HU" sz="2400" dirty="0"/>
        </a:p>
      </dgm:t>
    </dgm:pt>
    <dgm:pt modelId="{D0D4AA84-53B4-425B-8042-6454B0AA87E2}" type="parTrans" cxnId="{24269272-160B-4DA9-AA74-FB2AEBEB5D6B}">
      <dgm:prSet/>
      <dgm:spPr/>
      <dgm:t>
        <a:bodyPr/>
        <a:lstStyle/>
        <a:p>
          <a:endParaRPr lang="hu-HU"/>
        </a:p>
      </dgm:t>
    </dgm:pt>
    <dgm:pt modelId="{E6F1134A-CAFF-4E02-AB07-316CCCF9338D}" type="sibTrans" cxnId="{24269272-160B-4DA9-AA74-FB2AEBEB5D6B}">
      <dgm:prSet/>
      <dgm:spPr/>
      <dgm:t>
        <a:bodyPr/>
        <a:lstStyle/>
        <a:p>
          <a:endParaRPr lang="hu-HU"/>
        </a:p>
      </dgm:t>
    </dgm:pt>
    <dgm:pt modelId="{E6E59708-F99A-4919-9470-62BC6F40D36C}">
      <dgm:prSet phldrT="[Szöveg]" custT="1"/>
      <dgm:spPr/>
      <dgm:t>
        <a:bodyPr/>
        <a:lstStyle/>
        <a:p>
          <a:r>
            <a:rPr lang="hu-HU" sz="2400" dirty="0" smtClean="0"/>
            <a:t>jelentős</a:t>
          </a:r>
          <a:r>
            <a:rPr lang="hu-HU" sz="2400" baseline="0" dirty="0" smtClean="0"/>
            <a:t> befolyás</a:t>
          </a:r>
          <a:endParaRPr lang="hu-HU" sz="2400" dirty="0"/>
        </a:p>
      </dgm:t>
    </dgm:pt>
    <dgm:pt modelId="{3FC76ED5-2EF5-4529-897A-3C11BF92A838}" type="parTrans" cxnId="{25E48950-D189-49EA-8AD2-54CC0AD2DA45}">
      <dgm:prSet/>
      <dgm:spPr/>
      <dgm:t>
        <a:bodyPr/>
        <a:lstStyle/>
        <a:p>
          <a:endParaRPr lang="hu-HU"/>
        </a:p>
      </dgm:t>
    </dgm:pt>
    <dgm:pt modelId="{B5723261-C86E-4DC4-BA56-B537A5A15149}" type="sibTrans" cxnId="{25E48950-D189-49EA-8AD2-54CC0AD2DA45}">
      <dgm:prSet/>
      <dgm:spPr/>
      <dgm:t>
        <a:bodyPr/>
        <a:lstStyle/>
        <a:p>
          <a:endParaRPr lang="hu-HU"/>
        </a:p>
      </dgm:t>
    </dgm:pt>
    <dgm:pt modelId="{68ECE89F-ED8C-43BF-BA8E-44EA960D7BB6}">
      <dgm:prSet phldrT="[Szöveg]" custT="1"/>
      <dgm:spPr/>
      <dgm:t>
        <a:bodyPr/>
        <a:lstStyle/>
        <a:p>
          <a:r>
            <a:rPr lang="hu-HU" sz="2400" dirty="0" smtClean="0"/>
            <a:t>hatalom egy befektetést élvező társaság pénzügyi és működési politikájával kapcsolatos döntésekben való részvételre, de nem ezen politikák ellenőrzése</a:t>
          </a:r>
          <a:endParaRPr lang="hu-HU" sz="2400" dirty="0"/>
        </a:p>
      </dgm:t>
    </dgm:pt>
    <dgm:pt modelId="{A5D0B95E-9E9A-44EA-9FDF-1E22089238E6}" type="parTrans" cxnId="{68590A51-546C-40E3-9611-11FC62D6B3D4}">
      <dgm:prSet/>
      <dgm:spPr/>
      <dgm:t>
        <a:bodyPr/>
        <a:lstStyle/>
        <a:p>
          <a:endParaRPr lang="hu-HU"/>
        </a:p>
      </dgm:t>
    </dgm:pt>
    <dgm:pt modelId="{E53EDDDA-BABB-49AC-AC8C-C9AE557D5130}" type="sibTrans" cxnId="{68590A51-546C-40E3-9611-11FC62D6B3D4}">
      <dgm:prSet/>
      <dgm:spPr/>
      <dgm:t>
        <a:bodyPr/>
        <a:lstStyle/>
        <a:p>
          <a:endParaRPr lang="hu-HU"/>
        </a:p>
      </dgm:t>
    </dgm:pt>
    <dgm:pt modelId="{F13EB73D-DDBA-431C-A8B2-8285BA26ED90}">
      <dgm:prSet phldrT="[Szöveg]" custT="1"/>
      <dgm:spPr/>
      <dgm:t>
        <a:bodyPr/>
        <a:lstStyle/>
        <a:p>
          <a:r>
            <a:rPr lang="hu-HU" sz="2400" dirty="0" smtClean="0"/>
            <a:t>kulcspozícióban lévő vezető</a:t>
          </a:r>
          <a:endParaRPr lang="hu-HU" sz="2400" dirty="0"/>
        </a:p>
      </dgm:t>
    </dgm:pt>
    <dgm:pt modelId="{980F39F0-DD45-4037-AF6D-EBB1307EDAAA}" type="parTrans" cxnId="{16B1A92F-0957-42CD-8448-D2F260503446}">
      <dgm:prSet/>
      <dgm:spPr/>
      <dgm:t>
        <a:bodyPr/>
        <a:lstStyle/>
        <a:p>
          <a:endParaRPr lang="hu-HU"/>
        </a:p>
      </dgm:t>
    </dgm:pt>
    <dgm:pt modelId="{CA1D28E1-E66D-418A-A4FF-3E26CCBCC02C}" type="sibTrans" cxnId="{16B1A92F-0957-42CD-8448-D2F260503446}">
      <dgm:prSet/>
      <dgm:spPr/>
      <dgm:t>
        <a:bodyPr/>
        <a:lstStyle/>
        <a:p>
          <a:endParaRPr lang="hu-HU"/>
        </a:p>
      </dgm:t>
    </dgm:pt>
    <dgm:pt modelId="{557E7A91-4861-4CA1-883E-4902E3F1BCB6}">
      <dgm:prSet phldrT="[Szöveg]" custT="1"/>
      <dgm:spPr/>
      <dgm:t>
        <a:bodyPr/>
        <a:lstStyle/>
        <a:p>
          <a:r>
            <a:rPr lang="hu-HU" sz="2400" dirty="0" smtClean="0"/>
            <a:t>az a személy, aki felhatalmazással és felelősséggel rendelkezik a gazdálkodó tevékenységének tervezése, irányítása és ellenőrzése tekintetében. </a:t>
          </a:r>
          <a:endParaRPr lang="hu-HU" sz="2400" dirty="0"/>
        </a:p>
      </dgm:t>
    </dgm:pt>
    <dgm:pt modelId="{82144498-DA5B-4738-9EB5-768A0EDAE7C1}" type="parTrans" cxnId="{E5983161-DC19-4367-8C84-02D569B25A6B}">
      <dgm:prSet/>
      <dgm:spPr/>
      <dgm:t>
        <a:bodyPr/>
        <a:lstStyle/>
        <a:p>
          <a:endParaRPr lang="hu-HU"/>
        </a:p>
      </dgm:t>
    </dgm:pt>
    <dgm:pt modelId="{637FD83E-8F64-42C2-A6A9-6294FD7039D4}" type="sibTrans" cxnId="{E5983161-DC19-4367-8C84-02D569B25A6B}">
      <dgm:prSet/>
      <dgm:spPr/>
      <dgm:t>
        <a:bodyPr/>
        <a:lstStyle/>
        <a:p>
          <a:endParaRPr lang="hu-HU"/>
        </a:p>
      </dgm:t>
    </dgm:pt>
    <dgm:pt modelId="{605DC61B-1EF7-43AC-AE13-9DF1CAB6F616}">
      <dgm:prSet phldrT="[Szöveg]" custT="1"/>
      <dgm:spPr/>
      <dgm:t>
        <a:bodyPr/>
        <a:lstStyle/>
        <a:p>
          <a:r>
            <a:rPr lang="hu-HU" sz="2400" dirty="0" smtClean="0"/>
            <a:t>a negatív hozam viselése, </a:t>
          </a:r>
          <a:endParaRPr lang="hu-HU" sz="2400" dirty="0"/>
        </a:p>
      </dgm:t>
    </dgm:pt>
    <dgm:pt modelId="{5E9FD9C8-DEAE-4694-BE5D-A25A855EA283}" type="parTrans" cxnId="{864DE9F9-95D2-47EE-B745-198254596F17}">
      <dgm:prSet/>
      <dgm:spPr/>
      <dgm:t>
        <a:bodyPr/>
        <a:lstStyle/>
        <a:p>
          <a:endParaRPr lang="hu-HU"/>
        </a:p>
      </dgm:t>
    </dgm:pt>
    <dgm:pt modelId="{B84EE74A-EAA2-4968-AFA1-3694B7B2AF62}" type="sibTrans" cxnId="{864DE9F9-95D2-47EE-B745-198254596F17}">
      <dgm:prSet/>
      <dgm:spPr/>
      <dgm:t>
        <a:bodyPr/>
        <a:lstStyle/>
        <a:p>
          <a:endParaRPr lang="hu-HU"/>
        </a:p>
      </dgm:t>
    </dgm:pt>
    <dgm:pt modelId="{ACF6410F-A8A6-4C7A-8516-D8EA846A793C}">
      <dgm:prSet phldrT="[Szöveg]" custT="1"/>
      <dgm:spPr/>
      <dgm:t>
        <a:bodyPr/>
        <a:lstStyle/>
        <a:p>
          <a:r>
            <a:rPr lang="hu-HU" sz="2400" dirty="0" smtClean="0"/>
            <a:t>döntés a működés irányítására és a hozamok befolyásolására.</a:t>
          </a:r>
          <a:endParaRPr lang="hu-HU" sz="2400" dirty="0"/>
        </a:p>
      </dgm:t>
    </dgm:pt>
    <dgm:pt modelId="{E3C03A97-7999-4DE4-B474-D3E57FAB3E15}" type="parTrans" cxnId="{7A95F070-1D8F-4258-984E-4979D38A4D2C}">
      <dgm:prSet/>
      <dgm:spPr/>
      <dgm:t>
        <a:bodyPr/>
        <a:lstStyle/>
        <a:p>
          <a:endParaRPr lang="hu-HU"/>
        </a:p>
      </dgm:t>
    </dgm:pt>
    <dgm:pt modelId="{5BD2950D-F791-458B-ACB4-D022A808E10E}" type="sibTrans" cxnId="{7A95F070-1D8F-4258-984E-4979D38A4D2C}">
      <dgm:prSet/>
      <dgm:spPr/>
      <dgm:t>
        <a:bodyPr/>
        <a:lstStyle/>
        <a:p>
          <a:endParaRPr lang="hu-HU"/>
        </a:p>
      </dgm:t>
    </dgm:pt>
    <dgm:pt modelId="{CFA386F3-EBE6-4376-96C3-4852C0BDE3DC}">
      <dgm:prSet phldrT="[Szöveg]" custT="1"/>
      <dgm:spPr/>
      <dgm:t>
        <a:bodyPr/>
        <a:lstStyle/>
        <a:p>
          <a:r>
            <a:rPr lang="hu-HU" sz="2400" dirty="0" smtClean="0"/>
            <a:t>ügyvezető vagy vezérigazgató</a:t>
          </a:r>
          <a:endParaRPr lang="hu-HU" sz="2400" dirty="0"/>
        </a:p>
      </dgm:t>
    </dgm:pt>
    <dgm:pt modelId="{6AE0A2EB-9AD9-445C-B332-EA1E99B225F2}" type="sibTrans" cxnId="{93A4A7A7-BEBC-4EDC-BD77-E0A76244AFCA}">
      <dgm:prSet/>
      <dgm:spPr/>
      <dgm:t>
        <a:bodyPr/>
        <a:lstStyle/>
        <a:p>
          <a:endParaRPr lang="hu-HU"/>
        </a:p>
      </dgm:t>
    </dgm:pt>
    <dgm:pt modelId="{9C3094A9-BAC1-41BB-B23C-027AFA079924}" type="parTrans" cxnId="{93A4A7A7-BEBC-4EDC-BD77-E0A76244AFCA}">
      <dgm:prSet/>
      <dgm:spPr/>
      <dgm:t>
        <a:bodyPr/>
        <a:lstStyle/>
        <a:p>
          <a:endParaRPr lang="hu-HU"/>
        </a:p>
      </dgm:t>
    </dgm:pt>
    <dgm:pt modelId="{B6987C1A-840D-41D6-800B-C62D560041C8}" type="pres">
      <dgm:prSet presAssocID="{F99523FB-8799-4FD2-83C3-BB76010817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2F456C1-D3D2-4470-87BB-1DC59CAEE3F2}" type="pres">
      <dgm:prSet presAssocID="{A00F8781-3662-4F9D-AAFB-F462F65010FE}" presName="composite" presStyleCnt="0"/>
      <dgm:spPr/>
    </dgm:pt>
    <dgm:pt modelId="{C15C2B84-4867-457C-9177-C84DBA487113}" type="pres">
      <dgm:prSet presAssocID="{A00F8781-3662-4F9D-AAFB-F462F65010F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2C1FBE-637C-4464-91D2-21EAAA4F6862}" type="pres">
      <dgm:prSet presAssocID="{A00F8781-3662-4F9D-AAFB-F462F65010F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F09424-9570-4387-9670-D509180879BF}" type="pres">
      <dgm:prSet presAssocID="{0EF069C7-27A4-4D83-B2C9-EC9676813876}" presName="space" presStyleCnt="0"/>
      <dgm:spPr/>
    </dgm:pt>
    <dgm:pt modelId="{452DC558-BDB0-44AE-B731-09527F35221F}" type="pres">
      <dgm:prSet presAssocID="{E6E59708-F99A-4919-9470-62BC6F40D36C}" presName="composite" presStyleCnt="0"/>
      <dgm:spPr/>
    </dgm:pt>
    <dgm:pt modelId="{04241F58-3175-466F-BB42-D5FEC304CB99}" type="pres">
      <dgm:prSet presAssocID="{E6E59708-F99A-4919-9470-62BC6F40D36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5DD159-FC8E-4ED2-90C6-B82E6BC071D4}" type="pres">
      <dgm:prSet presAssocID="{E6E59708-F99A-4919-9470-62BC6F40D36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DA80A7-B112-4A5F-874E-CDDDEDAB4768}" type="pres">
      <dgm:prSet presAssocID="{B5723261-C86E-4DC4-BA56-B537A5A15149}" presName="space" presStyleCnt="0"/>
      <dgm:spPr/>
    </dgm:pt>
    <dgm:pt modelId="{9421ABD2-6471-4F59-AA7D-5E77D13E6E17}" type="pres">
      <dgm:prSet presAssocID="{F13EB73D-DDBA-431C-A8B2-8285BA26ED90}" presName="composite" presStyleCnt="0"/>
      <dgm:spPr/>
    </dgm:pt>
    <dgm:pt modelId="{A568D265-0669-4F6D-BEB0-A54FCEBFAC44}" type="pres">
      <dgm:prSet presAssocID="{F13EB73D-DDBA-431C-A8B2-8285BA26ED9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A1F6470-D1F0-4791-8C8A-EA4F7D734BED}" type="pres">
      <dgm:prSet presAssocID="{F13EB73D-DDBA-431C-A8B2-8285BA26ED9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0C5382F-52B9-49A3-9470-D29FBDE5EC4E}" type="presOf" srcId="{1487F520-2714-49AF-8185-BA39F46E46C4}" destId="{B92C1FBE-637C-4464-91D2-21EAAA4F6862}" srcOrd="0" destOrd="0" presId="urn:microsoft.com/office/officeart/2005/8/layout/hList1"/>
    <dgm:cxn modelId="{7A95F070-1D8F-4258-984E-4979D38A4D2C}" srcId="{A00F8781-3662-4F9D-AAFB-F462F65010FE}" destId="{ACF6410F-A8A6-4C7A-8516-D8EA846A793C}" srcOrd="2" destOrd="0" parTransId="{E3C03A97-7999-4DE4-B474-D3E57FAB3E15}" sibTransId="{5BD2950D-F791-458B-ACB4-D022A808E10E}"/>
    <dgm:cxn modelId="{16B1A92F-0957-42CD-8448-D2F260503446}" srcId="{F99523FB-8799-4FD2-83C3-BB76010817B3}" destId="{F13EB73D-DDBA-431C-A8B2-8285BA26ED90}" srcOrd="2" destOrd="0" parTransId="{980F39F0-DD45-4037-AF6D-EBB1307EDAAA}" sibTransId="{CA1D28E1-E66D-418A-A4FF-3E26CCBCC02C}"/>
    <dgm:cxn modelId="{A6B39610-5FCC-414C-A218-73E1B043A25E}" type="presOf" srcId="{605DC61B-1EF7-43AC-AE13-9DF1CAB6F616}" destId="{B92C1FBE-637C-4464-91D2-21EAAA4F6862}" srcOrd="0" destOrd="1" presId="urn:microsoft.com/office/officeart/2005/8/layout/hList1"/>
    <dgm:cxn modelId="{71B4F321-363A-4856-80B1-2E7501672DB6}" type="presOf" srcId="{68ECE89F-ED8C-43BF-BA8E-44EA960D7BB6}" destId="{775DD159-FC8E-4ED2-90C6-B82E6BC071D4}" srcOrd="0" destOrd="0" presId="urn:microsoft.com/office/officeart/2005/8/layout/hList1"/>
    <dgm:cxn modelId="{F9A9FD2D-7155-42CC-A4F5-C0190C257520}" srcId="{F99523FB-8799-4FD2-83C3-BB76010817B3}" destId="{A00F8781-3662-4F9D-AAFB-F462F65010FE}" srcOrd="0" destOrd="0" parTransId="{CBDF9008-3346-447F-8001-3A626908F835}" sibTransId="{0EF069C7-27A4-4D83-B2C9-EC9676813876}"/>
    <dgm:cxn modelId="{24269272-160B-4DA9-AA74-FB2AEBEB5D6B}" srcId="{A00F8781-3662-4F9D-AAFB-F462F65010FE}" destId="{1487F520-2714-49AF-8185-BA39F46E46C4}" srcOrd="0" destOrd="0" parTransId="{D0D4AA84-53B4-425B-8042-6454B0AA87E2}" sibTransId="{E6F1134A-CAFF-4E02-AB07-316CCCF9338D}"/>
    <dgm:cxn modelId="{AD1A558A-A4B3-433F-846A-83FDC13A0147}" type="presOf" srcId="{A00F8781-3662-4F9D-AAFB-F462F65010FE}" destId="{C15C2B84-4867-457C-9177-C84DBA487113}" srcOrd="0" destOrd="0" presId="urn:microsoft.com/office/officeart/2005/8/layout/hList1"/>
    <dgm:cxn modelId="{68590A51-546C-40E3-9611-11FC62D6B3D4}" srcId="{E6E59708-F99A-4919-9470-62BC6F40D36C}" destId="{68ECE89F-ED8C-43BF-BA8E-44EA960D7BB6}" srcOrd="0" destOrd="0" parTransId="{A5D0B95E-9E9A-44EA-9FDF-1E22089238E6}" sibTransId="{E53EDDDA-BABB-49AC-AC8C-C9AE557D5130}"/>
    <dgm:cxn modelId="{1C521D3B-4580-4617-9411-D62BC3C27203}" type="presOf" srcId="{E6E59708-F99A-4919-9470-62BC6F40D36C}" destId="{04241F58-3175-466F-BB42-D5FEC304CB99}" srcOrd="0" destOrd="0" presId="urn:microsoft.com/office/officeart/2005/8/layout/hList1"/>
    <dgm:cxn modelId="{1F252AE8-0AE7-43FF-AAD9-31E73886B07F}" type="presOf" srcId="{557E7A91-4861-4CA1-883E-4902E3F1BCB6}" destId="{DA1F6470-D1F0-4791-8C8A-EA4F7D734BED}" srcOrd="0" destOrd="0" presId="urn:microsoft.com/office/officeart/2005/8/layout/hList1"/>
    <dgm:cxn modelId="{93A4A7A7-BEBC-4EDC-BD77-E0A76244AFCA}" srcId="{F13EB73D-DDBA-431C-A8B2-8285BA26ED90}" destId="{CFA386F3-EBE6-4376-96C3-4852C0BDE3DC}" srcOrd="1" destOrd="0" parTransId="{9C3094A9-BAC1-41BB-B23C-027AFA079924}" sibTransId="{6AE0A2EB-9AD9-445C-B332-EA1E99B225F2}"/>
    <dgm:cxn modelId="{6C66B987-FCA9-4684-9683-CB3E399910DC}" type="presOf" srcId="{F13EB73D-DDBA-431C-A8B2-8285BA26ED90}" destId="{A568D265-0669-4F6D-BEB0-A54FCEBFAC44}" srcOrd="0" destOrd="0" presId="urn:microsoft.com/office/officeart/2005/8/layout/hList1"/>
    <dgm:cxn modelId="{C094B00B-83FA-48BD-B46D-BE85AF38A182}" type="presOf" srcId="{F99523FB-8799-4FD2-83C3-BB76010817B3}" destId="{B6987C1A-840D-41D6-800B-C62D560041C8}" srcOrd="0" destOrd="0" presId="urn:microsoft.com/office/officeart/2005/8/layout/hList1"/>
    <dgm:cxn modelId="{DC3D6691-D36D-410A-B504-81B2377FACBB}" type="presOf" srcId="{CFA386F3-EBE6-4376-96C3-4852C0BDE3DC}" destId="{DA1F6470-D1F0-4791-8C8A-EA4F7D734BED}" srcOrd="0" destOrd="1" presId="urn:microsoft.com/office/officeart/2005/8/layout/hList1"/>
    <dgm:cxn modelId="{864DE9F9-95D2-47EE-B745-198254596F17}" srcId="{A00F8781-3662-4F9D-AAFB-F462F65010FE}" destId="{605DC61B-1EF7-43AC-AE13-9DF1CAB6F616}" srcOrd="1" destOrd="0" parTransId="{5E9FD9C8-DEAE-4694-BE5D-A25A855EA283}" sibTransId="{B84EE74A-EAA2-4968-AFA1-3694B7B2AF62}"/>
    <dgm:cxn modelId="{19B1010E-F9D7-4BD9-A21B-A9F585DA0F4C}" type="presOf" srcId="{ACF6410F-A8A6-4C7A-8516-D8EA846A793C}" destId="{B92C1FBE-637C-4464-91D2-21EAAA4F6862}" srcOrd="0" destOrd="2" presId="urn:microsoft.com/office/officeart/2005/8/layout/hList1"/>
    <dgm:cxn modelId="{25E48950-D189-49EA-8AD2-54CC0AD2DA45}" srcId="{F99523FB-8799-4FD2-83C3-BB76010817B3}" destId="{E6E59708-F99A-4919-9470-62BC6F40D36C}" srcOrd="1" destOrd="0" parTransId="{3FC76ED5-2EF5-4529-897A-3C11BF92A838}" sibTransId="{B5723261-C86E-4DC4-BA56-B537A5A15149}"/>
    <dgm:cxn modelId="{E5983161-DC19-4367-8C84-02D569B25A6B}" srcId="{F13EB73D-DDBA-431C-A8B2-8285BA26ED90}" destId="{557E7A91-4861-4CA1-883E-4902E3F1BCB6}" srcOrd="0" destOrd="0" parTransId="{82144498-DA5B-4738-9EB5-768A0EDAE7C1}" sibTransId="{637FD83E-8F64-42C2-A6A9-6294FD7039D4}"/>
    <dgm:cxn modelId="{E2B286D2-50DD-45DB-9D10-AF4D92B8BF74}" type="presParOf" srcId="{B6987C1A-840D-41D6-800B-C62D560041C8}" destId="{C2F456C1-D3D2-4470-87BB-1DC59CAEE3F2}" srcOrd="0" destOrd="0" presId="urn:microsoft.com/office/officeart/2005/8/layout/hList1"/>
    <dgm:cxn modelId="{6D3F87BF-BEEF-4C28-A239-83D2E26C5BD2}" type="presParOf" srcId="{C2F456C1-D3D2-4470-87BB-1DC59CAEE3F2}" destId="{C15C2B84-4867-457C-9177-C84DBA487113}" srcOrd="0" destOrd="0" presId="urn:microsoft.com/office/officeart/2005/8/layout/hList1"/>
    <dgm:cxn modelId="{BCCFB62C-621D-47CB-823A-828DBA9F00FA}" type="presParOf" srcId="{C2F456C1-D3D2-4470-87BB-1DC59CAEE3F2}" destId="{B92C1FBE-637C-4464-91D2-21EAAA4F6862}" srcOrd="1" destOrd="0" presId="urn:microsoft.com/office/officeart/2005/8/layout/hList1"/>
    <dgm:cxn modelId="{8D07C708-D3F0-47CF-9013-6A6F3851A4F7}" type="presParOf" srcId="{B6987C1A-840D-41D6-800B-C62D560041C8}" destId="{46F09424-9570-4387-9670-D509180879BF}" srcOrd="1" destOrd="0" presId="urn:microsoft.com/office/officeart/2005/8/layout/hList1"/>
    <dgm:cxn modelId="{A9E9A224-A0BC-444B-A8B2-65A84B80A518}" type="presParOf" srcId="{B6987C1A-840D-41D6-800B-C62D560041C8}" destId="{452DC558-BDB0-44AE-B731-09527F35221F}" srcOrd="2" destOrd="0" presId="urn:microsoft.com/office/officeart/2005/8/layout/hList1"/>
    <dgm:cxn modelId="{F190112B-7EF2-4D20-B896-A155BC8DE123}" type="presParOf" srcId="{452DC558-BDB0-44AE-B731-09527F35221F}" destId="{04241F58-3175-466F-BB42-D5FEC304CB99}" srcOrd="0" destOrd="0" presId="urn:microsoft.com/office/officeart/2005/8/layout/hList1"/>
    <dgm:cxn modelId="{7B3C82B8-086A-4615-A493-AECAD100762C}" type="presParOf" srcId="{452DC558-BDB0-44AE-B731-09527F35221F}" destId="{775DD159-FC8E-4ED2-90C6-B82E6BC071D4}" srcOrd="1" destOrd="0" presId="urn:microsoft.com/office/officeart/2005/8/layout/hList1"/>
    <dgm:cxn modelId="{4F0DA7C1-0AA7-4D23-8AE8-30C86C85E141}" type="presParOf" srcId="{B6987C1A-840D-41D6-800B-C62D560041C8}" destId="{8EDA80A7-B112-4A5F-874E-CDDDEDAB4768}" srcOrd="3" destOrd="0" presId="urn:microsoft.com/office/officeart/2005/8/layout/hList1"/>
    <dgm:cxn modelId="{801DEAEE-5ABA-4B80-8D40-DB51273AF154}" type="presParOf" srcId="{B6987C1A-840D-41D6-800B-C62D560041C8}" destId="{9421ABD2-6471-4F59-AA7D-5E77D13E6E17}" srcOrd="4" destOrd="0" presId="urn:microsoft.com/office/officeart/2005/8/layout/hList1"/>
    <dgm:cxn modelId="{E408F0F3-5B51-4381-9818-CDA2E31F40BC}" type="presParOf" srcId="{9421ABD2-6471-4F59-AA7D-5E77D13E6E17}" destId="{A568D265-0669-4F6D-BEB0-A54FCEBFAC44}" srcOrd="0" destOrd="0" presId="urn:microsoft.com/office/officeart/2005/8/layout/hList1"/>
    <dgm:cxn modelId="{59770E9A-FECB-4FC2-AD49-A46D18EE198D}" type="presParOf" srcId="{9421ABD2-6471-4F59-AA7D-5E77D13E6E17}" destId="{DA1F6470-D1F0-4791-8C8A-EA4F7D734B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C2B84-4867-457C-9177-C84DBA487113}">
      <dsp:nvSpPr>
        <dsp:cNvPr id="0" name=""/>
        <dsp:cNvSpPr/>
      </dsp:nvSpPr>
      <dsp:spPr>
        <a:xfrm>
          <a:off x="3286" y="9"/>
          <a:ext cx="3203971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ellenőrzés</a:t>
          </a:r>
          <a:endParaRPr lang="hu-HU" sz="2400" kern="1200" dirty="0"/>
        </a:p>
      </dsp:txBody>
      <dsp:txXfrm>
        <a:off x="3286" y="9"/>
        <a:ext cx="3203971" cy="1180800"/>
      </dsp:txXfrm>
    </dsp:sp>
    <dsp:sp modelId="{B92C1FBE-637C-4464-91D2-21EAAA4F6862}">
      <dsp:nvSpPr>
        <dsp:cNvPr id="0" name=""/>
        <dsp:cNvSpPr/>
      </dsp:nvSpPr>
      <dsp:spPr>
        <a:xfrm>
          <a:off x="3286" y="1180809"/>
          <a:ext cx="3203971" cy="40656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jog a befektetést élvező cégnél a pozitív eredményből hozamra,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a negatív hozam viselése, 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döntés a működés irányítására és a hozamok befolyásolására.</a:t>
          </a:r>
          <a:endParaRPr lang="hu-HU" sz="2400" kern="1200" dirty="0"/>
        </a:p>
      </dsp:txBody>
      <dsp:txXfrm>
        <a:off x="3286" y="1180809"/>
        <a:ext cx="3203971" cy="4065688"/>
      </dsp:txXfrm>
    </dsp:sp>
    <dsp:sp modelId="{04241F58-3175-466F-BB42-D5FEC304CB99}">
      <dsp:nvSpPr>
        <dsp:cNvPr id="0" name=""/>
        <dsp:cNvSpPr/>
      </dsp:nvSpPr>
      <dsp:spPr>
        <a:xfrm>
          <a:off x="3655814" y="9"/>
          <a:ext cx="3203971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jelentős</a:t>
          </a:r>
          <a:r>
            <a:rPr lang="hu-HU" sz="2400" kern="1200" baseline="0" dirty="0" smtClean="0"/>
            <a:t> befolyás</a:t>
          </a:r>
          <a:endParaRPr lang="hu-HU" sz="2400" kern="1200" dirty="0"/>
        </a:p>
      </dsp:txBody>
      <dsp:txXfrm>
        <a:off x="3655814" y="9"/>
        <a:ext cx="3203971" cy="1180800"/>
      </dsp:txXfrm>
    </dsp:sp>
    <dsp:sp modelId="{775DD159-FC8E-4ED2-90C6-B82E6BC071D4}">
      <dsp:nvSpPr>
        <dsp:cNvPr id="0" name=""/>
        <dsp:cNvSpPr/>
      </dsp:nvSpPr>
      <dsp:spPr>
        <a:xfrm>
          <a:off x="3655814" y="1180809"/>
          <a:ext cx="3203971" cy="40656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hatalom egy befektetést élvező társaság pénzügyi és működési politikájával kapcsolatos döntésekben való részvételre, de nem ezen politikák ellenőrzése</a:t>
          </a:r>
          <a:endParaRPr lang="hu-HU" sz="2400" kern="1200" dirty="0"/>
        </a:p>
      </dsp:txBody>
      <dsp:txXfrm>
        <a:off x="3655814" y="1180809"/>
        <a:ext cx="3203971" cy="4065688"/>
      </dsp:txXfrm>
    </dsp:sp>
    <dsp:sp modelId="{A568D265-0669-4F6D-BEB0-A54FCEBFAC44}">
      <dsp:nvSpPr>
        <dsp:cNvPr id="0" name=""/>
        <dsp:cNvSpPr/>
      </dsp:nvSpPr>
      <dsp:spPr>
        <a:xfrm>
          <a:off x="7308342" y="9"/>
          <a:ext cx="3203971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kulcspozícióban lévő vezető</a:t>
          </a:r>
          <a:endParaRPr lang="hu-HU" sz="2400" kern="1200" dirty="0"/>
        </a:p>
      </dsp:txBody>
      <dsp:txXfrm>
        <a:off x="7308342" y="9"/>
        <a:ext cx="3203971" cy="1180800"/>
      </dsp:txXfrm>
    </dsp:sp>
    <dsp:sp modelId="{DA1F6470-D1F0-4791-8C8A-EA4F7D734BED}">
      <dsp:nvSpPr>
        <dsp:cNvPr id="0" name=""/>
        <dsp:cNvSpPr/>
      </dsp:nvSpPr>
      <dsp:spPr>
        <a:xfrm>
          <a:off x="7308342" y="1180809"/>
          <a:ext cx="3203971" cy="40656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az a személy, aki felhatalmazással és felelősséggel rendelkezik a gazdálkodó tevékenységének tervezése, irányítása és ellenőrzése tekintetében. </a:t>
          </a:r>
          <a:endParaRPr lang="hu-H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ügyvezető vagy vezérigazgató</a:t>
          </a:r>
          <a:endParaRPr lang="hu-HU" sz="2400" kern="1200" dirty="0"/>
        </a:p>
      </dsp:txBody>
      <dsp:txXfrm>
        <a:off x="7308342" y="1180809"/>
        <a:ext cx="3203971" cy="406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585E1-90BD-42D1-92E4-482653E1DB4D}" type="datetimeFigureOut">
              <a:rPr lang="hu-HU" smtClean="0"/>
              <a:t>2018.09.26.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3F9B6-EAC4-46ED-BFCA-B50B1159611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73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F41A-E6C6-40D1-BF94-27AD1DD548E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25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57046-CACF-43FB-9ECC-A5FB42FB968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432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8F04-5744-4DE7-8599-F89ED359B321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278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5A22-F496-41AD-8484-DA546EF63C28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5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43D1-9F6C-47B9-8DBC-82BEC74C2B0E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9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AD7E-FE52-4268-944B-67A63C7D6A7B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8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9DD5-0253-493A-B1E2-11D698A8E5D3}" type="datetime1">
              <a:rPr lang="hu-HU" smtClean="0"/>
              <a:t>2018.09.26.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8C7E-93E3-4FD4-A334-E018999CB769}" type="datetime1">
              <a:rPr lang="hu-HU" smtClean="0"/>
              <a:t>2018.09.26.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090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5D40-1FFE-4069-B8DF-26782202C7D9}" type="datetime1">
              <a:rPr lang="hu-HU" smtClean="0"/>
              <a:t>2018.09.26.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98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A51F0-067C-4E7D-A8F0-E58EBC853ADA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387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70788-56EC-4747-A4DB-0A02ACB2B9A1}" type="datetime1">
              <a:rPr lang="hu-HU" smtClean="0"/>
              <a:t>2018.09.26.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80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7914-CAD4-4DDD-BA6E-8ABD0C8DA362}" type="datetime1">
              <a:rPr lang="hu-HU" smtClean="0"/>
              <a:t>2018.09.26.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2286-1C28-4129-9170-17325AD64A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64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2328672"/>
            <a:ext cx="10515600" cy="2233803"/>
          </a:xfrm>
        </p:spPr>
        <p:txBody>
          <a:bodyPr/>
          <a:lstStyle/>
          <a:p>
            <a:r>
              <a:rPr lang="hu-HU" dirty="0" smtClean="0"/>
              <a:t>Kapcsolt felek könyvvizsgálata a tervezés munkaszakaszában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Könyvvizsgálók továbbképzése</a:t>
            </a:r>
            <a:br>
              <a:rPr lang="hu-HU" dirty="0"/>
            </a:br>
            <a:r>
              <a:rPr lang="hu-HU" dirty="0"/>
              <a:t>Budapest, 2018. október 9-10.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912" y="71628"/>
            <a:ext cx="2029968" cy="170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zövegdoboz 6"/>
          <p:cNvSpPr txBox="1"/>
          <p:nvPr/>
        </p:nvSpPr>
        <p:spPr>
          <a:xfrm>
            <a:off x="3803904" y="1705356"/>
            <a:ext cx="442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PÉNZÜGYMINISZTÉRIUM</a:t>
            </a:r>
          </a:p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KÖNYVVIZSGÁLÓI KÖZFELÜGYELET</a:t>
            </a:r>
          </a:p>
        </p:txBody>
      </p:sp>
    </p:spTree>
    <p:extLst>
      <p:ext uri="{BB962C8B-B14F-4D97-AF65-F5344CB8AC3E}">
        <p14:creationId xmlns:p14="http://schemas.microsoft.com/office/powerpoint/2010/main" val="1439231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példák a csalás kockázatára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3005" y="1478383"/>
            <a:ext cx="10515600" cy="4841393"/>
          </a:xfrm>
        </p:spPr>
        <p:txBody>
          <a:bodyPr>
            <a:normAutofit/>
          </a:bodyPr>
          <a:lstStyle/>
          <a:p>
            <a:r>
              <a:rPr lang="hu-HU" dirty="0"/>
              <a:t>A felső </a:t>
            </a:r>
            <a:r>
              <a:rPr lang="hu-HU" b="1" dirty="0"/>
              <a:t>vezetés vagy a </a:t>
            </a:r>
            <a:r>
              <a:rPr lang="hu-HU" b="1" dirty="0" smtClean="0"/>
              <a:t>tanácsadók </a:t>
            </a:r>
            <a:r>
              <a:rPr lang="hu-HU" b="1" dirty="0"/>
              <a:t>szokatlanul gyakori cserélődése </a:t>
            </a:r>
            <a:r>
              <a:rPr lang="hu-HU" dirty="0"/>
              <a:t>a kapcsolt fél céljait </a:t>
            </a:r>
            <a:r>
              <a:rPr lang="hu-HU" dirty="0" smtClean="0"/>
              <a:t>szolgáló üzleti </a:t>
            </a:r>
            <a:r>
              <a:rPr lang="hu-HU" dirty="0"/>
              <a:t>gyakorlatra utalhat.</a:t>
            </a:r>
          </a:p>
          <a:p>
            <a:r>
              <a:rPr lang="hu-HU" b="1" dirty="0"/>
              <a:t>K</a:t>
            </a:r>
            <a:r>
              <a:rPr lang="hu-HU" b="1" dirty="0" smtClean="0"/>
              <a:t>özvetítők </a:t>
            </a:r>
            <a:r>
              <a:rPr lang="hu-HU" b="1" dirty="0"/>
              <a:t>jelentős </a:t>
            </a:r>
            <a:r>
              <a:rPr lang="hu-HU" b="1" dirty="0" smtClean="0"/>
              <a:t>ügyleteknél </a:t>
            </a:r>
            <a:r>
              <a:rPr lang="hu-HU" b="1" dirty="0"/>
              <a:t>történő olyan alkalmazása, amely üzleti </a:t>
            </a:r>
            <a:r>
              <a:rPr lang="hu-HU" b="1" dirty="0" smtClean="0"/>
              <a:t>szempontból nem </a:t>
            </a:r>
            <a:r>
              <a:rPr lang="hu-HU" b="1" dirty="0"/>
              <a:t>igazolható egyértelműen</a:t>
            </a:r>
            <a:r>
              <a:rPr lang="hu-HU" dirty="0"/>
              <a:t>, arra utalhat, hogy a kapcsolt fél érdekeltséggel rendelkezhet </a:t>
            </a:r>
            <a:r>
              <a:rPr lang="hu-HU" dirty="0" smtClean="0"/>
              <a:t>ezen ügyletekben </a:t>
            </a:r>
            <a:r>
              <a:rPr lang="hu-HU" dirty="0"/>
              <a:t>azáltal, hogy ezen közvetítőket csalási szándékkal irányítja.</a:t>
            </a:r>
          </a:p>
          <a:p>
            <a:r>
              <a:rPr lang="hu-HU" dirty="0" smtClean="0"/>
              <a:t>Annak </a:t>
            </a:r>
            <a:r>
              <a:rPr lang="hu-HU" dirty="0"/>
              <a:t>bizonyítéka, hogy </a:t>
            </a:r>
            <a:r>
              <a:rPr lang="hu-HU" b="1" dirty="0"/>
              <a:t>a kapcsolt fél nagymértékben részt vesz a számviteli </a:t>
            </a:r>
            <a:r>
              <a:rPr lang="hu-HU" b="1" dirty="0" smtClean="0"/>
              <a:t>politikák </a:t>
            </a:r>
            <a:r>
              <a:rPr lang="hu-HU" b="1" dirty="0"/>
              <a:t>vagy a jelentős becslések meghatározásában</a:t>
            </a:r>
            <a:r>
              <a:rPr lang="hu-HU" dirty="0"/>
              <a:t>, vagy ezekbe túlzott </a:t>
            </a:r>
            <a:r>
              <a:rPr lang="hu-HU" dirty="0" smtClean="0"/>
              <a:t>mértékben beleszól</a:t>
            </a:r>
            <a:r>
              <a:rPr lang="hu-HU" dirty="0"/>
              <a:t>, a </a:t>
            </a:r>
            <a:r>
              <a:rPr lang="hu-HU" dirty="0" err="1"/>
              <a:t>beszámolókészítés</a:t>
            </a:r>
            <a:r>
              <a:rPr lang="hu-HU" dirty="0"/>
              <a:t> során elkövetett csalás lehetőségére </a:t>
            </a:r>
            <a:r>
              <a:rPr lang="hu-HU" dirty="0" smtClean="0"/>
              <a:t>utalhat.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702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Téves könyvvizsgálói állítás a tervezési dokumentumban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8410"/>
            <a:ext cx="10515600" cy="4718553"/>
          </a:xfrm>
        </p:spPr>
        <p:txBody>
          <a:bodyPr/>
          <a:lstStyle/>
          <a:p>
            <a:endParaRPr lang="hu-HU" i="1" dirty="0" smtClean="0"/>
          </a:p>
          <a:p>
            <a:endParaRPr lang="hu-HU" i="1" dirty="0"/>
          </a:p>
          <a:p>
            <a:pPr marL="0" indent="0" algn="ctr">
              <a:buNone/>
            </a:pPr>
            <a:r>
              <a:rPr lang="hu-HU" sz="5400" i="1" dirty="0" smtClean="0"/>
              <a:t>„A társaságnál nincsenek kapcsolt felek”</a:t>
            </a:r>
            <a:endParaRPr lang="hu-HU" sz="5400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36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55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Kapcsolt fél fogalma az 550 standard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64871"/>
            <a:ext cx="10515600" cy="53475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(a) Az </a:t>
            </a:r>
            <a:r>
              <a:rPr lang="hu-HU" b="1" dirty="0"/>
              <a:t>ellenőrzés </a:t>
            </a:r>
            <a:r>
              <a:rPr lang="hu-HU" b="1" dirty="0" smtClean="0"/>
              <a:t>képessége </a:t>
            </a:r>
            <a:r>
              <a:rPr lang="hu-HU" dirty="0"/>
              <a:t>egy gazdálkodó </a:t>
            </a:r>
            <a:r>
              <a:rPr lang="hu-HU" dirty="0" smtClean="0"/>
              <a:t> pénzügyi </a:t>
            </a:r>
            <a:r>
              <a:rPr lang="hu-HU" dirty="0"/>
              <a:t>és működési politikáinak irányítására, </a:t>
            </a:r>
            <a:r>
              <a:rPr lang="hu-HU" dirty="0" smtClean="0"/>
              <a:t>a tevékenységéből </a:t>
            </a:r>
            <a:r>
              <a:rPr lang="hu-HU" dirty="0"/>
              <a:t>származó haszon megszerzése érdekében; </a:t>
            </a:r>
            <a:r>
              <a:rPr lang="hu-HU" sz="3100" b="1" dirty="0"/>
              <a:t>és</a:t>
            </a:r>
          </a:p>
          <a:p>
            <a:pPr marL="0" indent="0">
              <a:buNone/>
            </a:pPr>
            <a:r>
              <a:rPr lang="hu-HU" dirty="0"/>
              <a:t>(b) A </a:t>
            </a:r>
            <a:r>
              <a:rPr lang="hu-HU" b="1" dirty="0"/>
              <a:t>jelentős befolyás </a:t>
            </a:r>
            <a:r>
              <a:rPr lang="hu-HU" b="1" dirty="0" smtClean="0"/>
              <a:t>képessége </a:t>
            </a:r>
            <a:r>
              <a:rPr lang="hu-HU" dirty="0"/>
              <a:t>az adott gazdálkodó </a:t>
            </a:r>
            <a:r>
              <a:rPr lang="hu-HU" dirty="0" smtClean="0"/>
              <a:t>pénzügyi </a:t>
            </a:r>
            <a:r>
              <a:rPr lang="hu-HU" dirty="0"/>
              <a:t>és működési </a:t>
            </a:r>
            <a:r>
              <a:rPr lang="hu-HU" dirty="0" smtClean="0"/>
              <a:t>politikájával kapcsolatos döntéseinek meghozatalában való </a:t>
            </a:r>
            <a:r>
              <a:rPr lang="hu-HU" dirty="0"/>
              <a:t>részvételre, de amely nem az ellenőrzése ezen politikáknak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alábbi </a:t>
            </a:r>
            <a:r>
              <a:rPr lang="hu-HU" dirty="0" smtClean="0"/>
              <a:t>kapcsolatok </a:t>
            </a:r>
            <a:r>
              <a:rPr lang="hu-HU" b="1" dirty="0" smtClean="0"/>
              <a:t>az </a:t>
            </a:r>
            <a:r>
              <a:rPr lang="hu-HU" b="1" dirty="0"/>
              <a:t>ellenőrzés vagy jelentős befolyás jelenlétét jelezheti:</a:t>
            </a:r>
          </a:p>
          <a:p>
            <a:pPr marL="0" indent="0">
              <a:buNone/>
            </a:pPr>
            <a:r>
              <a:rPr lang="hu-HU" dirty="0"/>
              <a:t>(a) 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b="1" dirty="0" smtClean="0"/>
              <a:t>gazdálkodóban</a:t>
            </a:r>
            <a:r>
              <a:rPr lang="hu-HU" dirty="0" smtClean="0"/>
              <a:t> </a:t>
            </a:r>
            <a:r>
              <a:rPr lang="hu-HU" dirty="0"/>
              <a:t>fennálló közvetlen vagy közvetett részesedések vagy egyéb </a:t>
            </a:r>
            <a:r>
              <a:rPr lang="hu-HU" dirty="0" smtClean="0"/>
              <a:t>pénzügyi </a:t>
            </a:r>
            <a:r>
              <a:rPr lang="hu-HU" b="1" dirty="0" smtClean="0"/>
              <a:t>érdekeltségek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(b) a </a:t>
            </a:r>
            <a:r>
              <a:rPr lang="hu-HU" b="1" dirty="0" smtClean="0"/>
              <a:t>gazdálkodónak más gazdálkodókban</a:t>
            </a:r>
            <a:r>
              <a:rPr lang="hu-HU" dirty="0" smtClean="0"/>
              <a:t> </a:t>
            </a:r>
            <a:r>
              <a:rPr lang="hu-HU" dirty="0"/>
              <a:t>fennálló közvetlen vagy közvetett </a:t>
            </a:r>
            <a:r>
              <a:rPr lang="hu-HU" dirty="0" smtClean="0"/>
              <a:t>részesedései vagy </a:t>
            </a:r>
            <a:r>
              <a:rPr lang="hu-HU" dirty="0"/>
              <a:t>egyéb pénzügyi </a:t>
            </a:r>
            <a:r>
              <a:rPr lang="hu-HU" b="1" dirty="0"/>
              <a:t>érdekeltségei</a:t>
            </a:r>
            <a:r>
              <a:rPr lang="hu-HU" dirty="0"/>
              <a:t>;</a:t>
            </a:r>
          </a:p>
          <a:p>
            <a:pPr marL="0" indent="0">
              <a:buNone/>
            </a:pPr>
            <a:r>
              <a:rPr lang="hu-HU" dirty="0"/>
              <a:t>(c) ha valaki az </a:t>
            </a:r>
            <a:r>
              <a:rPr lang="hu-HU" b="1" dirty="0"/>
              <a:t>irányítással megbízott személyek vagy a kulcspozícióban lévő vezetők közé </a:t>
            </a:r>
            <a:r>
              <a:rPr lang="hu-HU" b="1" dirty="0" smtClean="0"/>
              <a:t>tartozik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(d) ha valaki a (c) </a:t>
            </a:r>
            <a:r>
              <a:rPr lang="hu-HU" dirty="0" err="1"/>
              <a:t>albekezdésben</a:t>
            </a:r>
            <a:r>
              <a:rPr lang="hu-HU" dirty="0"/>
              <a:t> megjelölt bármely személy </a:t>
            </a:r>
            <a:r>
              <a:rPr lang="hu-HU" b="1" dirty="0"/>
              <a:t>közeli hozzátartozója;</a:t>
            </a:r>
          </a:p>
          <a:p>
            <a:pPr marL="0" indent="0">
              <a:buNone/>
            </a:pPr>
            <a:r>
              <a:rPr lang="hu-HU" dirty="0"/>
              <a:t>(e) ha valaki a (c) </a:t>
            </a:r>
            <a:r>
              <a:rPr lang="hu-HU" dirty="0" err="1"/>
              <a:t>albekezdésben</a:t>
            </a:r>
            <a:r>
              <a:rPr lang="hu-HU" dirty="0"/>
              <a:t> megjelölt bármely személlyel </a:t>
            </a:r>
            <a:r>
              <a:rPr lang="hu-HU" b="1" dirty="0"/>
              <a:t>jelentős üzleti kapcsolatot folytat.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53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1901" y="237805"/>
            <a:ext cx="10515600" cy="1012262"/>
          </a:xfrm>
        </p:spPr>
        <p:txBody>
          <a:bodyPr/>
          <a:lstStyle/>
          <a:p>
            <a:r>
              <a:rPr lang="hu-HU" dirty="0" smtClean="0"/>
              <a:t>A fogalmak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781584"/>
              </p:ext>
            </p:extLst>
          </p:nvPr>
        </p:nvGraphicFramePr>
        <p:xfrm>
          <a:off x="815051" y="1119568"/>
          <a:ext cx="10515600" cy="5246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863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Magánszemély közeli hozzátartozói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62582"/>
            <a:ext cx="10515600" cy="461438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azok </a:t>
            </a:r>
            <a:r>
              <a:rPr lang="hu-HU" dirty="0"/>
              <a:t>a családtagok, akik feltételezhetően befolyásolhatják az adott magánszemélyt, vagy akiket a magánszemély befolyásolhat a gazdálkodóval folytatott ügyleteikben. Ilyennek minősülnek például</a:t>
            </a:r>
            <a:r>
              <a:rPr lang="hu-HU" dirty="0" smtClean="0"/>
              <a:t>:</a:t>
            </a:r>
            <a:endParaRPr lang="hu-HU" dirty="0"/>
          </a:p>
          <a:p>
            <a:r>
              <a:rPr lang="hu-HU" dirty="0"/>
              <a:t>a magánszemély </a:t>
            </a:r>
            <a:r>
              <a:rPr lang="hu-HU" b="1" dirty="0"/>
              <a:t>gyermekei és házastársa vagy élettársa</a:t>
            </a:r>
            <a:r>
              <a:rPr lang="hu-HU" dirty="0"/>
              <a:t>;</a:t>
            </a:r>
          </a:p>
          <a:p>
            <a:r>
              <a:rPr lang="hu-HU" dirty="0"/>
              <a:t>a magánszemély </a:t>
            </a:r>
            <a:r>
              <a:rPr lang="hu-HU" b="1" dirty="0"/>
              <a:t>házastársának vagy élettársának gyermekei</a:t>
            </a:r>
            <a:r>
              <a:rPr lang="hu-HU" dirty="0"/>
              <a:t>; és</a:t>
            </a:r>
          </a:p>
          <a:p>
            <a:r>
              <a:rPr lang="hu-HU" dirty="0"/>
              <a:t>a magánszemély vagy az ő </a:t>
            </a:r>
            <a:r>
              <a:rPr lang="hu-HU" b="1" dirty="0"/>
              <a:t>házastársa vagy élettársa által eltartottak</a:t>
            </a:r>
            <a:r>
              <a:rPr lang="hu-HU" dirty="0"/>
              <a:t>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517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kivétel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Az állam </a:t>
            </a:r>
            <a:r>
              <a:rPr lang="hu-HU" dirty="0"/>
              <a:t>(vagyis az államháztartás központi, regionális vagy helyi szervezetei) </a:t>
            </a:r>
            <a:r>
              <a:rPr lang="hu-HU" dirty="0" smtClean="0"/>
              <a:t>közös ellenőrzése </a:t>
            </a:r>
            <a:r>
              <a:rPr lang="hu-HU" dirty="0"/>
              <a:t>alatt álló gazdálkodó egységek azonban nem minősülnek kapcsolt </a:t>
            </a:r>
            <a:r>
              <a:rPr lang="hu-HU" dirty="0" smtClean="0"/>
              <a:t>feleknek, kivéve</a:t>
            </a:r>
            <a:r>
              <a:rPr lang="hu-HU" dirty="0"/>
              <a:t>, ha egymással jelentős ügyleteket folytatnak vagy az erőforrásokon </a:t>
            </a:r>
            <a:r>
              <a:rPr lang="hu-HU" dirty="0" smtClean="0"/>
              <a:t>jelentős mértékben </a:t>
            </a:r>
            <a:r>
              <a:rPr lang="hu-HU" dirty="0"/>
              <a:t>osztoznak.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812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könyvvizsgáló feladata a tervezéskor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kapcsolt felek azonosítása.</a:t>
            </a:r>
          </a:p>
          <a:p>
            <a:r>
              <a:rPr lang="hu-HU" dirty="0" smtClean="0"/>
              <a:t>A kapcsolt felekkel folytatott ügyletek azonosítása és feltételeinek megismerése</a:t>
            </a:r>
          </a:p>
          <a:p>
            <a:r>
              <a:rPr lang="hu-HU" dirty="0" smtClean="0"/>
              <a:t>Arra vonatkozó vizsgálat, hogy a kapcsolt felekkel az ügyleteket piaci áron bonyolították-e? </a:t>
            </a:r>
          </a:p>
          <a:p>
            <a:r>
              <a:rPr lang="hu-HU" dirty="0" smtClean="0"/>
              <a:t>A kapcsolt felekkel kapcsolatos közzétételek betartásának ellenőrzése a beszámolóban.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281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557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Milyen dokumentumok alapján történhet a megismerés (nem teljes felsorolás)?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38490"/>
            <a:ext cx="10748058" cy="561951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3. </a:t>
            </a:r>
            <a:r>
              <a:rPr lang="hu-HU" dirty="0"/>
              <a:t>féltől szerzett megerősítések (a banki és jogi megerősítéseken kívül)</a:t>
            </a:r>
          </a:p>
          <a:p>
            <a:r>
              <a:rPr lang="hu-HU" dirty="0" smtClean="0"/>
              <a:t>a </a:t>
            </a:r>
            <a:r>
              <a:rPr lang="hu-HU" dirty="0"/>
              <a:t>gazdálkodó </a:t>
            </a:r>
            <a:r>
              <a:rPr lang="hu-HU" dirty="0" smtClean="0"/>
              <a:t>nyereségadó-bevallásai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gazdálkodó </a:t>
            </a:r>
            <a:r>
              <a:rPr lang="hu-HU" dirty="0" smtClean="0"/>
              <a:t>által </a:t>
            </a:r>
            <a:r>
              <a:rPr lang="hu-HU" dirty="0"/>
              <a:t>a szabályozási szervek felé nyújtott információ</a:t>
            </a:r>
          </a:p>
          <a:p>
            <a:r>
              <a:rPr lang="hu-HU" dirty="0" smtClean="0"/>
              <a:t>részvénykönyvek </a:t>
            </a:r>
            <a:r>
              <a:rPr lang="hu-HU" dirty="0"/>
              <a:t>a gazdálkodó </a:t>
            </a:r>
            <a:r>
              <a:rPr lang="hu-HU" dirty="0" smtClean="0"/>
              <a:t>tulajdonosainak azonosítása </a:t>
            </a:r>
            <a:r>
              <a:rPr lang="hu-HU" dirty="0"/>
              <a:t>érdekében</a:t>
            </a:r>
          </a:p>
          <a:p>
            <a:r>
              <a:rPr lang="hu-HU" dirty="0" smtClean="0"/>
              <a:t>a </a:t>
            </a:r>
            <a:r>
              <a:rPr lang="hu-HU" dirty="0"/>
              <a:t>vezetés és az irányítással megbízott személyek összeférhetetlenségre vonatkozó nyilatkozatai</a:t>
            </a:r>
          </a:p>
          <a:p>
            <a:r>
              <a:rPr lang="hu-HU" dirty="0" smtClean="0"/>
              <a:t>a </a:t>
            </a:r>
            <a:r>
              <a:rPr lang="hu-HU" dirty="0"/>
              <a:t>gazdálkodó </a:t>
            </a:r>
            <a:r>
              <a:rPr lang="hu-HU" dirty="0" smtClean="0"/>
              <a:t>befektetéseinek </a:t>
            </a:r>
            <a:r>
              <a:rPr lang="hu-HU" dirty="0"/>
              <a:t>és nyugdíjprogramjainak nyilvántartása</a:t>
            </a:r>
          </a:p>
          <a:p>
            <a:r>
              <a:rPr lang="hu-HU" dirty="0" smtClean="0"/>
              <a:t>a </a:t>
            </a:r>
            <a:r>
              <a:rPr lang="hu-HU" dirty="0"/>
              <a:t>kulcspozícióban lévő vezetőkkel vagy az irányítással megbízott személyekkel kötött </a:t>
            </a:r>
            <a:r>
              <a:rPr lang="hu-HU" dirty="0" smtClean="0"/>
              <a:t>szerződések és </a:t>
            </a:r>
            <a:r>
              <a:rPr lang="hu-HU" dirty="0"/>
              <a:t>megállapodások</a:t>
            </a:r>
          </a:p>
          <a:p>
            <a:r>
              <a:rPr lang="hu-HU" dirty="0" smtClean="0"/>
              <a:t>a </a:t>
            </a:r>
            <a:r>
              <a:rPr lang="hu-HU" dirty="0"/>
              <a:t>szokásos üzletmenethez nem </a:t>
            </a:r>
            <a:r>
              <a:rPr lang="hu-HU" dirty="0" smtClean="0"/>
              <a:t>tartozó, </a:t>
            </a:r>
            <a:r>
              <a:rPr lang="hu-HU" dirty="0"/>
              <a:t>jelentős szerződések és megállapodások</a:t>
            </a:r>
          </a:p>
          <a:p>
            <a:r>
              <a:rPr lang="hu-HU" dirty="0" smtClean="0"/>
              <a:t>a gazdálkodó tanácsadóitól </a:t>
            </a:r>
            <a:r>
              <a:rPr lang="hu-HU" dirty="0"/>
              <a:t>származó </a:t>
            </a:r>
            <a:r>
              <a:rPr lang="hu-HU" dirty="0" smtClean="0"/>
              <a:t>számlák </a:t>
            </a:r>
            <a:r>
              <a:rPr lang="hu-HU" dirty="0"/>
              <a:t>és levelezés</a:t>
            </a:r>
          </a:p>
          <a:p>
            <a:r>
              <a:rPr lang="hu-HU" dirty="0" smtClean="0"/>
              <a:t>a </a:t>
            </a:r>
            <a:r>
              <a:rPr lang="hu-HU" dirty="0"/>
              <a:t>gazdálkodó </a:t>
            </a:r>
            <a:r>
              <a:rPr lang="hu-HU" dirty="0" smtClean="0"/>
              <a:t>által </a:t>
            </a:r>
            <a:r>
              <a:rPr lang="hu-HU" dirty="0"/>
              <a:t>kötött életbiztosítási kötvények</a:t>
            </a:r>
          </a:p>
          <a:p>
            <a:r>
              <a:rPr lang="hu-HU" dirty="0" smtClean="0"/>
              <a:t>a </a:t>
            </a:r>
            <a:r>
              <a:rPr lang="hu-HU" dirty="0"/>
              <a:t>gazdálkodó </a:t>
            </a:r>
            <a:r>
              <a:rPr lang="hu-HU" dirty="0" smtClean="0"/>
              <a:t>által </a:t>
            </a:r>
            <a:r>
              <a:rPr lang="hu-HU" dirty="0"/>
              <a:t>az adott időszakban újratárgyalt jelentős szerződések</a:t>
            </a:r>
          </a:p>
          <a:p>
            <a:r>
              <a:rPr lang="hu-HU" dirty="0" smtClean="0"/>
              <a:t>belső </a:t>
            </a:r>
            <a:r>
              <a:rPr lang="hu-HU" dirty="0"/>
              <a:t>auditorok jelentései</a:t>
            </a:r>
          </a:p>
          <a:p>
            <a:r>
              <a:rPr lang="hu-HU" dirty="0" smtClean="0"/>
              <a:t>a </a:t>
            </a:r>
            <a:r>
              <a:rPr lang="hu-HU" dirty="0"/>
              <a:t>gazdálkodó </a:t>
            </a:r>
            <a:r>
              <a:rPr lang="hu-HU" dirty="0" smtClean="0"/>
              <a:t>felügyelete </a:t>
            </a:r>
            <a:r>
              <a:rPr lang="hu-HU" dirty="0"/>
              <a:t>felé tett </a:t>
            </a:r>
            <a:r>
              <a:rPr lang="hu-HU" dirty="0" smtClean="0"/>
              <a:t>jelentései </a:t>
            </a:r>
            <a:r>
              <a:rPr lang="hu-HU" dirty="0"/>
              <a:t>(</a:t>
            </a:r>
            <a:r>
              <a:rPr lang="hu-HU" dirty="0" smtClean="0"/>
              <a:t>például kibocsátási </a:t>
            </a:r>
            <a:r>
              <a:rPr lang="hu-HU" dirty="0"/>
              <a:t>tájékoztatók).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6787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fontos a kapcsolt felek vizsgálat?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35261"/>
            <a:ext cx="10515600" cy="474170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rgbClr val="FF0000"/>
                </a:solidFill>
              </a:rPr>
              <a:t>Csalás </a:t>
            </a:r>
            <a:r>
              <a:rPr lang="hu-HU" b="1" dirty="0">
                <a:solidFill>
                  <a:srgbClr val="FF0000"/>
                </a:solidFill>
              </a:rPr>
              <a:t>kockázata </a:t>
            </a:r>
            <a:r>
              <a:rPr lang="hu-HU" b="1" dirty="0" smtClean="0">
                <a:solidFill>
                  <a:srgbClr val="FF0000"/>
                </a:solidFill>
              </a:rPr>
              <a:t>fennállhat</a:t>
            </a:r>
            <a:r>
              <a:rPr lang="hu-HU" dirty="0" smtClean="0"/>
              <a:t>, ha </a:t>
            </a:r>
            <a:r>
              <a:rPr lang="hu-HU" dirty="0"/>
              <a:t>a vezetésben </a:t>
            </a:r>
            <a:r>
              <a:rPr lang="hu-HU" dirty="0" smtClean="0"/>
              <a:t>kontrollok </a:t>
            </a:r>
            <a:r>
              <a:rPr lang="hu-HU" dirty="0"/>
              <a:t>nélkül egy személy </a:t>
            </a:r>
            <a:r>
              <a:rPr lang="hu-HU" dirty="0" smtClean="0"/>
              <a:t>(lásd: kisvállalkozások!!!) vagy egy kis </a:t>
            </a:r>
            <a:r>
              <a:rPr lang="hu-HU" dirty="0"/>
              <a:t>csoport </a:t>
            </a:r>
            <a:r>
              <a:rPr lang="hu-HU" dirty="0" smtClean="0"/>
              <a:t>dominál.</a:t>
            </a:r>
          </a:p>
          <a:p>
            <a:pPr marL="0" indent="0">
              <a:buNone/>
            </a:pPr>
            <a:r>
              <a:rPr lang="hu-HU" b="1" u="sng" dirty="0" smtClean="0"/>
              <a:t>Ennek jelei:</a:t>
            </a:r>
          </a:p>
          <a:p>
            <a:r>
              <a:rPr lang="hu-HU" dirty="0"/>
              <a:t>A kapcsolt fél a vezetés vagy az irányítással megbízott személyek által hozott jelentős </a:t>
            </a:r>
            <a:r>
              <a:rPr lang="hu-HU" dirty="0" smtClean="0"/>
              <a:t>üzleti döntéseket </a:t>
            </a:r>
            <a:r>
              <a:rPr lang="hu-HU" dirty="0"/>
              <a:t>vétózott meg.</a:t>
            </a:r>
          </a:p>
          <a:p>
            <a:r>
              <a:rPr lang="hu-HU" dirty="0" smtClean="0"/>
              <a:t>A </a:t>
            </a:r>
            <a:r>
              <a:rPr lang="hu-HU" dirty="0"/>
              <a:t>jelentős ügyleteket a kapcsolt félhez nyújtják be végső jóváhagyásra.</a:t>
            </a:r>
          </a:p>
          <a:p>
            <a:r>
              <a:rPr lang="hu-HU" dirty="0" smtClean="0"/>
              <a:t>A </a:t>
            </a:r>
            <a:r>
              <a:rPr lang="hu-HU" dirty="0"/>
              <a:t>vezetés és az irányítással megbízott személyek között a kapcsolt fél által kezdeményezett </a:t>
            </a:r>
            <a:r>
              <a:rPr lang="hu-HU" dirty="0" smtClean="0"/>
              <a:t>üzleti javaslatokra </a:t>
            </a:r>
            <a:r>
              <a:rPr lang="hu-HU" dirty="0"/>
              <a:t>vonatkozóan nincs vita vagy csekély vita van.</a:t>
            </a:r>
          </a:p>
          <a:p>
            <a:r>
              <a:rPr lang="hu-HU" dirty="0" smtClean="0"/>
              <a:t>A </a:t>
            </a:r>
            <a:r>
              <a:rPr lang="hu-HU" dirty="0"/>
              <a:t>kapcsolt felet (vagy </a:t>
            </a:r>
            <a:r>
              <a:rPr lang="hu-HU" dirty="0" smtClean="0"/>
              <a:t>annak közeli </a:t>
            </a:r>
            <a:r>
              <a:rPr lang="hu-HU" dirty="0"/>
              <a:t>családtagját) érintő ügyleteket ritkán vizsgálják felül </a:t>
            </a:r>
            <a:r>
              <a:rPr lang="hu-HU" dirty="0" smtClean="0"/>
              <a:t>és hagyják </a:t>
            </a:r>
            <a:r>
              <a:rPr lang="hu-HU" dirty="0"/>
              <a:t>jóvá független személyek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Judit BIRÓNÉ ZELLER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2286-1C28-4129-9170-17325AD64A3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458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736</Words>
  <Application>Microsoft Office PowerPoint</Application>
  <PresentationFormat>Egyéni</PresentationFormat>
  <Paragraphs>85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Kapcsolt felek könyvvizsgálata a tervezés munkaszakaszában</vt:lpstr>
      <vt:lpstr>Téves könyvvizsgálói állítás a tervezési dokumentumban</vt:lpstr>
      <vt:lpstr>Kapcsolt fél fogalma az 550 standard alapján</vt:lpstr>
      <vt:lpstr>A fogalmak</vt:lpstr>
      <vt:lpstr>Magánszemély közeli hozzátartozói</vt:lpstr>
      <vt:lpstr>A kivétel</vt:lpstr>
      <vt:lpstr>A könyvvizsgáló feladata a tervezéskor</vt:lpstr>
      <vt:lpstr>Milyen dokumentumok alapján történhet a megismerés (nem teljes felsorolás)?</vt:lpstr>
      <vt:lpstr>Miért fontos a kapcsolt felek vizsgálat?</vt:lpstr>
      <vt:lpstr>További példák a csalás kockázatára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IFRSs in Hungary</dc:title>
  <dc:creator>jbiro</dc:creator>
  <cp:lastModifiedBy>Bíróné Zeller Judit</cp:lastModifiedBy>
  <cp:revision>48</cp:revision>
  <dcterms:created xsi:type="dcterms:W3CDTF">2018-09-10T18:21:34Z</dcterms:created>
  <dcterms:modified xsi:type="dcterms:W3CDTF">2018-09-26T12:32:27Z</dcterms:modified>
</cp:coreProperties>
</file>