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74" r:id="rId2"/>
    <p:sldId id="275" r:id="rId3"/>
    <p:sldId id="276" r:id="rId4"/>
    <p:sldId id="288" r:id="rId5"/>
    <p:sldId id="289" r:id="rId6"/>
    <p:sldId id="278" r:id="rId7"/>
    <p:sldId id="279" r:id="rId8"/>
    <p:sldId id="277" r:id="rId9"/>
    <p:sldId id="282" r:id="rId10"/>
    <p:sldId id="283" r:id="rId11"/>
    <p:sldId id="284" r:id="rId12"/>
    <p:sldId id="285" r:id="rId13"/>
    <p:sldId id="286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298" r:id="rId24"/>
    <p:sldId id="299" r:id="rId25"/>
    <p:sldId id="306" r:id="rId26"/>
    <p:sldId id="307" r:id="rId27"/>
    <p:sldId id="308" r:id="rId28"/>
    <p:sldId id="302" r:id="rId29"/>
    <p:sldId id="303" r:id="rId3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89" autoAdjust="0"/>
    <p:restoredTop sz="94660"/>
  </p:normalViewPr>
  <p:slideViewPr>
    <p:cSldViewPr snapToGrid="0">
      <p:cViewPr varScale="1">
        <p:scale>
          <a:sx n="75" d="100"/>
          <a:sy n="75" d="100"/>
        </p:scale>
        <p:origin x="-4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2E86E9-9B93-4DE0-B14D-5D75A5C4DE4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091F6B1D-9A00-4417-9D9B-B9126287812F}">
      <dgm:prSet phldrT="[Szöveg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u-HU" sz="1800" b="1" dirty="0" smtClean="0">
              <a:solidFill>
                <a:schemeClr val="tx1"/>
              </a:solidFill>
            </a:rPr>
            <a:t>1.</a:t>
          </a:r>
          <a:r>
            <a:rPr lang="hu-HU" sz="1800" b="1" dirty="0" smtClean="0"/>
            <a:t> </a:t>
          </a:r>
          <a:r>
            <a:rPr lang="hu-HU" sz="1800" dirty="0" smtClean="0"/>
            <a:t>azonosítsa és felmérje a pénzügyi kimutatások csalásból eredő lényeges hibás állításainak kockázatait: </a:t>
          </a:r>
          <a:r>
            <a:rPr lang="hu-HU" sz="1800" i="1" dirty="0" smtClean="0">
              <a:solidFill>
                <a:srgbClr val="FF0000"/>
              </a:solidFill>
            </a:rPr>
            <a:t>(interjú készítés a vezetéssel, a belső ellenőrzéssel, elemző eljárások: szokatlan vagy váratlan kapcsolatok azonosítása, egyéb információk értékelése)</a:t>
          </a:r>
          <a:endParaRPr lang="hu-HU" sz="1800" i="1" dirty="0">
            <a:solidFill>
              <a:srgbClr val="FF0000"/>
            </a:solidFill>
          </a:endParaRPr>
        </a:p>
      </dgm:t>
    </dgm:pt>
    <dgm:pt modelId="{C7968F5B-0C66-4FA8-A006-D3B666551548}" type="parTrans" cxnId="{228D7FAC-94CA-4889-953B-656EEF01FDF9}">
      <dgm:prSet/>
      <dgm:spPr/>
      <dgm:t>
        <a:bodyPr/>
        <a:lstStyle/>
        <a:p>
          <a:endParaRPr lang="hu-HU"/>
        </a:p>
      </dgm:t>
    </dgm:pt>
    <dgm:pt modelId="{300B33D7-8446-4E29-AF87-8BF862626542}" type="sibTrans" cxnId="{228D7FAC-94CA-4889-953B-656EEF01FDF9}">
      <dgm:prSet/>
      <dgm:spPr/>
      <dgm:t>
        <a:bodyPr/>
        <a:lstStyle/>
        <a:p>
          <a:endParaRPr lang="hu-HU"/>
        </a:p>
      </dgm:t>
    </dgm:pt>
    <dgm:pt modelId="{028B8447-D561-4A9E-AB87-A5EE97C216D7}">
      <dgm:prSet phldrT="[Szöveg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u-HU" sz="1800" b="1" dirty="0" smtClean="0">
              <a:solidFill>
                <a:schemeClr val="tx1"/>
              </a:solidFill>
            </a:rPr>
            <a:t>2.</a:t>
          </a:r>
          <a:r>
            <a:rPr lang="hu-HU" sz="1800" dirty="0" smtClean="0"/>
            <a:t> elegendő és megfelelő könyvvizsgálati bizonyítékot szerezzen a csalásból eredő lényeges hibás állítás becsült kockázatairól: </a:t>
          </a:r>
          <a:r>
            <a:rPr lang="hu-HU" sz="1800" i="1" dirty="0" smtClean="0">
              <a:solidFill>
                <a:schemeClr val="accent3">
                  <a:lumMod val="50000"/>
                </a:schemeClr>
              </a:solidFill>
            </a:rPr>
            <a:t>(</a:t>
          </a:r>
          <a:r>
            <a:rPr lang="hu-HU" sz="1800" i="1" dirty="0" smtClean="0">
              <a:solidFill>
                <a:srgbClr val="FF0000"/>
              </a:solidFill>
            </a:rPr>
            <a:t>időszak végén rögzített naplótételek és helyesbítések TESZTELÉSE, becslések értékelése, jelentős ügyletek -&gt;kontrollok vezetés általi felülírásából származó kockázatok) </a:t>
          </a:r>
          <a:endParaRPr lang="hu-HU" sz="1800" i="1" dirty="0">
            <a:solidFill>
              <a:srgbClr val="FF0000"/>
            </a:solidFill>
          </a:endParaRPr>
        </a:p>
      </dgm:t>
    </dgm:pt>
    <dgm:pt modelId="{75F64602-9B34-4CBC-A68B-2D2D1482F364}" type="parTrans" cxnId="{6D1FE7E3-0E08-4FE6-A54D-7822C13A6CA5}">
      <dgm:prSet/>
      <dgm:spPr/>
      <dgm:t>
        <a:bodyPr/>
        <a:lstStyle/>
        <a:p>
          <a:endParaRPr lang="hu-HU"/>
        </a:p>
      </dgm:t>
    </dgm:pt>
    <dgm:pt modelId="{65DBAE36-DC02-4A7D-AB53-1BE0B5C858C0}" type="sibTrans" cxnId="{6D1FE7E3-0E08-4FE6-A54D-7822C13A6CA5}">
      <dgm:prSet/>
      <dgm:spPr/>
      <dgm:t>
        <a:bodyPr/>
        <a:lstStyle/>
        <a:p>
          <a:endParaRPr lang="hu-HU"/>
        </a:p>
      </dgm:t>
    </dgm:pt>
    <dgm:pt modelId="{E363C847-DE0B-4001-903C-5DFCCA5E5CD0}">
      <dgm:prSet phldrT="[Szöveg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u-HU" sz="1800" b="1" dirty="0" smtClean="0">
              <a:solidFill>
                <a:schemeClr val="tx1"/>
              </a:solidFill>
            </a:rPr>
            <a:t>3. </a:t>
          </a:r>
          <a:r>
            <a:rPr lang="hu-HU" sz="1800" dirty="0" smtClean="0"/>
            <a:t>megfelelően válaszoljon a könyvvizsgálat során azonosított csalásra vagy gyanított csalásra : </a:t>
          </a:r>
          <a:r>
            <a:rPr lang="hu-HU" sz="1800" i="1" dirty="0" smtClean="0">
              <a:solidFill>
                <a:srgbClr val="FF0000"/>
              </a:solidFill>
            </a:rPr>
            <a:t>(a csalást a lényegességtől függetlenül kell értékelni </a:t>
          </a:r>
          <a:r>
            <a:rPr lang="hu-HU" sz="1800" i="1" dirty="0" smtClean="0">
              <a:solidFill>
                <a:srgbClr val="FF0000"/>
              </a:solidFill>
              <a:sym typeface="Wingdings" panose="05000000000000000000" pitchFamily="2" charset="2"/>
            </a:rPr>
            <a:t> </a:t>
          </a:r>
          <a:r>
            <a:rPr lang="hu-HU" sz="1800" i="1" dirty="0" smtClean="0">
              <a:solidFill>
                <a:srgbClr val="FF0000"/>
              </a:solidFill>
            </a:rPr>
            <a:t>minősített vélemény)</a:t>
          </a:r>
          <a:endParaRPr lang="hu-HU" sz="1800" i="1" dirty="0">
            <a:solidFill>
              <a:srgbClr val="FF0000"/>
            </a:solidFill>
          </a:endParaRPr>
        </a:p>
      </dgm:t>
    </dgm:pt>
    <dgm:pt modelId="{4FF354A2-6AF4-4A62-9595-8126350B535A}" type="parTrans" cxnId="{7C57BDF2-FCBD-4145-88CB-7100886C6385}">
      <dgm:prSet/>
      <dgm:spPr/>
      <dgm:t>
        <a:bodyPr/>
        <a:lstStyle/>
        <a:p>
          <a:endParaRPr lang="hu-HU"/>
        </a:p>
      </dgm:t>
    </dgm:pt>
    <dgm:pt modelId="{D8E4E93F-430E-4CC9-8512-80A162933990}" type="sibTrans" cxnId="{7C57BDF2-FCBD-4145-88CB-7100886C6385}">
      <dgm:prSet/>
      <dgm:spPr/>
      <dgm:t>
        <a:bodyPr/>
        <a:lstStyle/>
        <a:p>
          <a:endParaRPr lang="hu-HU"/>
        </a:p>
      </dgm:t>
    </dgm:pt>
    <dgm:pt modelId="{E9D7435B-FBFE-47C1-93CA-827ECFE6FFAF}" type="pres">
      <dgm:prSet presAssocID="{922E86E9-9B93-4DE0-B14D-5D75A5C4DE4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7B2D15F7-D563-45B3-A0C3-FD1DDF2352BF}" type="pres">
      <dgm:prSet presAssocID="{091F6B1D-9A00-4417-9D9B-B9126287812F}" presName="parentLin" presStyleCnt="0"/>
      <dgm:spPr/>
    </dgm:pt>
    <dgm:pt modelId="{B0B15CE7-D4BD-4F82-972D-24C99188A683}" type="pres">
      <dgm:prSet presAssocID="{091F6B1D-9A00-4417-9D9B-B9126287812F}" presName="parentLeftMargin" presStyleLbl="node1" presStyleIdx="0" presStyleCnt="3"/>
      <dgm:spPr/>
      <dgm:t>
        <a:bodyPr/>
        <a:lstStyle/>
        <a:p>
          <a:endParaRPr lang="hu-HU"/>
        </a:p>
      </dgm:t>
    </dgm:pt>
    <dgm:pt modelId="{9242728A-2A7C-4D70-A469-059F56F41B9C}" type="pres">
      <dgm:prSet presAssocID="{091F6B1D-9A00-4417-9D9B-B9126287812F}" presName="parentText" presStyleLbl="node1" presStyleIdx="0" presStyleCnt="3" custScaleX="120660" custScaleY="564089" custLinFactNeighborX="-4822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27F62D7-66D4-4CF0-9BC9-1FD04C011921}" type="pres">
      <dgm:prSet presAssocID="{091F6B1D-9A00-4417-9D9B-B9126287812F}" presName="negativeSpace" presStyleCnt="0"/>
      <dgm:spPr/>
    </dgm:pt>
    <dgm:pt modelId="{A8201967-94BD-49D3-B1A2-7C39B3BAC31B}" type="pres">
      <dgm:prSet presAssocID="{091F6B1D-9A00-4417-9D9B-B9126287812F}" presName="childText" presStyleLbl="conFgAcc1" presStyleIdx="0" presStyleCnt="3" custScaleX="88793" custScaleY="124293">
        <dgm:presLayoutVars>
          <dgm:bulletEnabled val="1"/>
        </dgm:presLayoutVars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hu-HU"/>
        </a:p>
      </dgm:t>
    </dgm:pt>
    <dgm:pt modelId="{B33BD5EC-B1A6-4E4B-BC8B-45C7D8B838EC}" type="pres">
      <dgm:prSet presAssocID="{300B33D7-8446-4E29-AF87-8BF862626542}" presName="spaceBetweenRectangles" presStyleCnt="0"/>
      <dgm:spPr/>
    </dgm:pt>
    <dgm:pt modelId="{A961F9CE-412F-400A-82A1-911FA90F0847}" type="pres">
      <dgm:prSet presAssocID="{028B8447-D561-4A9E-AB87-A5EE97C216D7}" presName="parentLin" presStyleCnt="0"/>
      <dgm:spPr/>
    </dgm:pt>
    <dgm:pt modelId="{AE36E0A5-FCD4-4451-9D4C-1C27A636ABE7}" type="pres">
      <dgm:prSet presAssocID="{028B8447-D561-4A9E-AB87-A5EE97C216D7}" presName="parentLeftMargin" presStyleLbl="node1" presStyleIdx="0" presStyleCnt="3"/>
      <dgm:spPr/>
      <dgm:t>
        <a:bodyPr/>
        <a:lstStyle/>
        <a:p>
          <a:endParaRPr lang="hu-HU"/>
        </a:p>
      </dgm:t>
    </dgm:pt>
    <dgm:pt modelId="{4D2D9FB2-CA35-4F8E-8796-40A81A44E818}" type="pres">
      <dgm:prSet presAssocID="{028B8447-D561-4A9E-AB87-A5EE97C216D7}" presName="parentText" presStyleLbl="node1" presStyleIdx="1" presStyleCnt="3" custScaleX="121682" custScaleY="601300" custLinFactNeighborX="-4822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00CFCFB-89D7-4D21-93B1-42877CE1D083}" type="pres">
      <dgm:prSet presAssocID="{028B8447-D561-4A9E-AB87-A5EE97C216D7}" presName="negativeSpace" presStyleCnt="0"/>
      <dgm:spPr/>
    </dgm:pt>
    <dgm:pt modelId="{1924C012-DA30-446A-A285-665FD60CCFE8}" type="pres">
      <dgm:prSet presAssocID="{028B8447-D561-4A9E-AB87-A5EE97C216D7}" presName="childText" presStyleLbl="conFgAcc1" presStyleIdx="1" presStyleCnt="3" custScaleX="89655" custScaleY="125274">
        <dgm:presLayoutVars>
          <dgm:bulletEnabled val="1"/>
        </dgm:presLayoutVars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hu-HU"/>
        </a:p>
      </dgm:t>
    </dgm:pt>
    <dgm:pt modelId="{F9254FE7-39D5-42CB-9A5C-B941148A7A2E}" type="pres">
      <dgm:prSet presAssocID="{65DBAE36-DC02-4A7D-AB53-1BE0B5C858C0}" presName="spaceBetweenRectangles" presStyleCnt="0"/>
      <dgm:spPr/>
    </dgm:pt>
    <dgm:pt modelId="{11162231-33DF-4C90-9931-23B3933D793A}" type="pres">
      <dgm:prSet presAssocID="{E363C847-DE0B-4001-903C-5DFCCA5E5CD0}" presName="parentLin" presStyleCnt="0"/>
      <dgm:spPr/>
    </dgm:pt>
    <dgm:pt modelId="{80377623-84BA-4800-8BF1-BE10FE82A1BD}" type="pres">
      <dgm:prSet presAssocID="{E363C847-DE0B-4001-903C-5DFCCA5E5CD0}" presName="parentLeftMargin" presStyleLbl="node1" presStyleIdx="1" presStyleCnt="3"/>
      <dgm:spPr/>
      <dgm:t>
        <a:bodyPr/>
        <a:lstStyle/>
        <a:p>
          <a:endParaRPr lang="hu-HU"/>
        </a:p>
      </dgm:t>
    </dgm:pt>
    <dgm:pt modelId="{C0CC1EC8-6365-4A84-A540-7E8C883213F2}" type="pres">
      <dgm:prSet presAssocID="{E363C847-DE0B-4001-903C-5DFCCA5E5CD0}" presName="parentText" presStyleLbl="node1" presStyleIdx="2" presStyleCnt="3" custScaleX="120892" custScaleY="558570" custLinFactNeighborX="-4822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09CD0B1-511A-48BF-91BF-DE8E453BB921}" type="pres">
      <dgm:prSet presAssocID="{E363C847-DE0B-4001-903C-5DFCCA5E5CD0}" presName="negativeSpace" presStyleCnt="0"/>
      <dgm:spPr/>
    </dgm:pt>
    <dgm:pt modelId="{E72BE42B-9C97-4A9F-9CA7-A6E6DB8F3157}" type="pres">
      <dgm:prSet presAssocID="{E363C847-DE0B-4001-903C-5DFCCA5E5CD0}" presName="childText" presStyleLbl="conFgAcc1" presStyleIdx="2" presStyleCnt="3" custScaleX="88793" custScaleY="135187">
        <dgm:presLayoutVars>
          <dgm:bulletEnabled val="1"/>
        </dgm:presLayoutVars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hu-HU"/>
        </a:p>
      </dgm:t>
    </dgm:pt>
  </dgm:ptLst>
  <dgm:cxnLst>
    <dgm:cxn modelId="{88B9D11B-F379-4864-9AC3-AFB4D7D80CC2}" type="presOf" srcId="{922E86E9-9B93-4DE0-B14D-5D75A5C4DE4C}" destId="{E9D7435B-FBFE-47C1-93CA-827ECFE6FFAF}" srcOrd="0" destOrd="0" presId="urn:microsoft.com/office/officeart/2005/8/layout/list1"/>
    <dgm:cxn modelId="{6D1FE7E3-0E08-4FE6-A54D-7822C13A6CA5}" srcId="{922E86E9-9B93-4DE0-B14D-5D75A5C4DE4C}" destId="{028B8447-D561-4A9E-AB87-A5EE97C216D7}" srcOrd="1" destOrd="0" parTransId="{75F64602-9B34-4CBC-A68B-2D2D1482F364}" sibTransId="{65DBAE36-DC02-4A7D-AB53-1BE0B5C858C0}"/>
    <dgm:cxn modelId="{1A585CDA-6CB8-49BA-8FDA-D3D67F242CF3}" type="presOf" srcId="{028B8447-D561-4A9E-AB87-A5EE97C216D7}" destId="{4D2D9FB2-CA35-4F8E-8796-40A81A44E818}" srcOrd="1" destOrd="0" presId="urn:microsoft.com/office/officeart/2005/8/layout/list1"/>
    <dgm:cxn modelId="{6741D84D-51B5-49E0-A715-5618E6BDC5B1}" type="presOf" srcId="{091F6B1D-9A00-4417-9D9B-B9126287812F}" destId="{B0B15CE7-D4BD-4F82-972D-24C99188A683}" srcOrd="0" destOrd="0" presId="urn:microsoft.com/office/officeart/2005/8/layout/list1"/>
    <dgm:cxn modelId="{228D7FAC-94CA-4889-953B-656EEF01FDF9}" srcId="{922E86E9-9B93-4DE0-B14D-5D75A5C4DE4C}" destId="{091F6B1D-9A00-4417-9D9B-B9126287812F}" srcOrd="0" destOrd="0" parTransId="{C7968F5B-0C66-4FA8-A006-D3B666551548}" sibTransId="{300B33D7-8446-4E29-AF87-8BF862626542}"/>
    <dgm:cxn modelId="{F137A5EB-8A30-415D-BAC1-64B61A6416E5}" type="presOf" srcId="{091F6B1D-9A00-4417-9D9B-B9126287812F}" destId="{9242728A-2A7C-4D70-A469-059F56F41B9C}" srcOrd="1" destOrd="0" presId="urn:microsoft.com/office/officeart/2005/8/layout/list1"/>
    <dgm:cxn modelId="{EDBCB176-99E9-44D6-835C-1A58EBC0957F}" type="presOf" srcId="{028B8447-D561-4A9E-AB87-A5EE97C216D7}" destId="{AE36E0A5-FCD4-4451-9D4C-1C27A636ABE7}" srcOrd="0" destOrd="0" presId="urn:microsoft.com/office/officeart/2005/8/layout/list1"/>
    <dgm:cxn modelId="{83A740DC-9E44-4BDC-B988-5D912A7FB816}" type="presOf" srcId="{E363C847-DE0B-4001-903C-5DFCCA5E5CD0}" destId="{80377623-84BA-4800-8BF1-BE10FE82A1BD}" srcOrd="0" destOrd="0" presId="urn:microsoft.com/office/officeart/2005/8/layout/list1"/>
    <dgm:cxn modelId="{7C57BDF2-FCBD-4145-88CB-7100886C6385}" srcId="{922E86E9-9B93-4DE0-B14D-5D75A5C4DE4C}" destId="{E363C847-DE0B-4001-903C-5DFCCA5E5CD0}" srcOrd="2" destOrd="0" parTransId="{4FF354A2-6AF4-4A62-9595-8126350B535A}" sibTransId="{D8E4E93F-430E-4CC9-8512-80A162933990}"/>
    <dgm:cxn modelId="{B4DC153A-7E29-4B16-8709-40B832A849F0}" type="presOf" srcId="{E363C847-DE0B-4001-903C-5DFCCA5E5CD0}" destId="{C0CC1EC8-6365-4A84-A540-7E8C883213F2}" srcOrd="1" destOrd="0" presId="urn:microsoft.com/office/officeart/2005/8/layout/list1"/>
    <dgm:cxn modelId="{A27AFDBF-3FB3-41E2-BE91-0817869E1937}" type="presParOf" srcId="{E9D7435B-FBFE-47C1-93CA-827ECFE6FFAF}" destId="{7B2D15F7-D563-45B3-A0C3-FD1DDF2352BF}" srcOrd="0" destOrd="0" presId="urn:microsoft.com/office/officeart/2005/8/layout/list1"/>
    <dgm:cxn modelId="{FCE749FB-9A12-4DF0-BCFE-68D7810543DD}" type="presParOf" srcId="{7B2D15F7-D563-45B3-A0C3-FD1DDF2352BF}" destId="{B0B15CE7-D4BD-4F82-972D-24C99188A683}" srcOrd="0" destOrd="0" presId="urn:microsoft.com/office/officeart/2005/8/layout/list1"/>
    <dgm:cxn modelId="{F6677231-87F1-4EFD-8491-328B61E47D6F}" type="presParOf" srcId="{7B2D15F7-D563-45B3-A0C3-FD1DDF2352BF}" destId="{9242728A-2A7C-4D70-A469-059F56F41B9C}" srcOrd="1" destOrd="0" presId="urn:microsoft.com/office/officeart/2005/8/layout/list1"/>
    <dgm:cxn modelId="{A37CA5F5-2720-4AB8-9DFD-31602A62406C}" type="presParOf" srcId="{E9D7435B-FBFE-47C1-93CA-827ECFE6FFAF}" destId="{B27F62D7-66D4-4CF0-9BC9-1FD04C011921}" srcOrd="1" destOrd="0" presId="urn:microsoft.com/office/officeart/2005/8/layout/list1"/>
    <dgm:cxn modelId="{F4F27F17-6F33-45ED-BC1E-803411F7663C}" type="presParOf" srcId="{E9D7435B-FBFE-47C1-93CA-827ECFE6FFAF}" destId="{A8201967-94BD-49D3-B1A2-7C39B3BAC31B}" srcOrd="2" destOrd="0" presId="urn:microsoft.com/office/officeart/2005/8/layout/list1"/>
    <dgm:cxn modelId="{5B7F1AE7-96F1-4826-9251-2342121AF940}" type="presParOf" srcId="{E9D7435B-FBFE-47C1-93CA-827ECFE6FFAF}" destId="{B33BD5EC-B1A6-4E4B-BC8B-45C7D8B838EC}" srcOrd="3" destOrd="0" presId="urn:microsoft.com/office/officeart/2005/8/layout/list1"/>
    <dgm:cxn modelId="{90AA4105-6D84-4E20-A8AD-A84B552F739F}" type="presParOf" srcId="{E9D7435B-FBFE-47C1-93CA-827ECFE6FFAF}" destId="{A961F9CE-412F-400A-82A1-911FA90F0847}" srcOrd="4" destOrd="0" presId="urn:microsoft.com/office/officeart/2005/8/layout/list1"/>
    <dgm:cxn modelId="{752CDB81-F55F-43C6-A3C3-CAC71177D530}" type="presParOf" srcId="{A961F9CE-412F-400A-82A1-911FA90F0847}" destId="{AE36E0A5-FCD4-4451-9D4C-1C27A636ABE7}" srcOrd="0" destOrd="0" presId="urn:microsoft.com/office/officeart/2005/8/layout/list1"/>
    <dgm:cxn modelId="{FB6C62F8-925C-422A-9D89-31F0FB7EF405}" type="presParOf" srcId="{A961F9CE-412F-400A-82A1-911FA90F0847}" destId="{4D2D9FB2-CA35-4F8E-8796-40A81A44E818}" srcOrd="1" destOrd="0" presId="urn:microsoft.com/office/officeart/2005/8/layout/list1"/>
    <dgm:cxn modelId="{BA72308B-C0BC-42C6-A9FA-ED0B006D807A}" type="presParOf" srcId="{E9D7435B-FBFE-47C1-93CA-827ECFE6FFAF}" destId="{D00CFCFB-89D7-4D21-93B1-42877CE1D083}" srcOrd="5" destOrd="0" presId="urn:microsoft.com/office/officeart/2005/8/layout/list1"/>
    <dgm:cxn modelId="{5DC695C2-0428-44A4-A7C3-A2BAF2A1FDD8}" type="presParOf" srcId="{E9D7435B-FBFE-47C1-93CA-827ECFE6FFAF}" destId="{1924C012-DA30-446A-A285-665FD60CCFE8}" srcOrd="6" destOrd="0" presId="urn:microsoft.com/office/officeart/2005/8/layout/list1"/>
    <dgm:cxn modelId="{C4A4F549-315C-4908-8CA6-C1931FE552C9}" type="presParOf" srcId="{E9D7435B-FBFE-47C1-93CA-827ECFE6FFAF}" destId="{F9254FE7-39D5-42CB-9A5C-B941148A7A2E}" srcOrd="7" destOrd="0" presId="urn:microsoft.com/office/officeart/2005/8/layout/list1"/>
    <dgm:cxn modelId="{1A1BE3EA-EE3F-450F-85E7-7BD5778FD0D9}" type="presParOf" srcId="{E9D7435B-FBFE-47C1-93CA-827ECFE6FFAF}" destId="{11162231-33DF-4C90-9931-23B3933D793A}" srcOrd="8" destOrd="0" presId="urn:microsoft.com/office/officeart/2005/8/layout/list1"/>
    <dgm:cxn modelId="{3F0A31EB-DC69-48ED-B35A-B82518F70283}" type="presParOf" srcId="{11162231-33DF-4C90-9931-23B3933D793A}" destId="{80377623-84BA-4800-8BF1-BE10FE82A1BD}" srcOrd="0" destOrd="0" presId="urn:microsoft.com/office/officeart/2005/8/layout/list1"/>
    <dgm:cxn modelId="{6E44487B-0240-4BAC-9912-30FCD123E654}" type="presParOf" srcId="{11162231-33DF-4C90-9931-23B3933D793A}" destId="{C0CC1EC8-6365-4A84-A540-7E8C883213F2}" srcOrd="1" destOrd="0" presId="urn:microsoft.com/office/officeart/2005/8/layout/list1"/>
    <dgm:cxn modelId="{EBF847A0-3923-4127-9EA4-3D75F7509D0B}" type="presParOf" srcId="{E9D7435B-FBFE-47C1-93CA-827ECFE6FFAF}" destId="{309CD0B1-511A-48BF-91BF-DE8E453BB921}" srcOrd="9" destOrd="0" presId="urn:microsoft.com/office/officeart/2005/8/layout/list1"/>
    <dgm:cxn modelId="{69A4E34A-7DE4-4D70-8056-5ABF7069C479}" type="presParOf" srcId="{E9D7435B-FBFE-47C1-93CA-827ECFE6FFAF}" destId="{E72BE42B-9C97-4A9F-9CA7-A6E6DB8F315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201967-94BD-49D3-B1A2-7C39B3BAC31B}">
      <dsp:nvSpPr>
        <dsp:cNvPr id="0" name=""/>
        <dsp:cNvSpPr/>
      </dsp:nvSpPr>
      <dsp:spPr>
        <a:xfrm>
          <a:off x="0" y="1263078"/>
          <a:ext cx="9889086" cy="219252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9242728A-2A7C-4D70-A469-059F56F41B9C}">
      <dsp:nvSpPr>
        <dsp:cNvPr id="0" name=""/>
        <dsp:cNvSpPr/>
      </dsp:nvSpPr>
      <dsp:spPr>
        <a:xfrm>
          <a:off x="288033" y="200764"/>
          <a:ext cx="9397546" cy="1165633"/>
        </a:xfrm>
        <a:prstGeom prst="round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94673" tIns="0" rIns="29467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solidFill>
                <a:schemeClr val="tx1"/>
              </a:solidFill>
            </a:rPr>
            <a:t>1.</a:t>
          </a:r>
          <a:r>
            <a:rPr lang="hu-HU" sz="1800" b="1" kern="1200" dirty="0" smtClean="0"/>
            <a:t> </a:t>
          </a:r>
          <a:r>
            <a:rPr lang="hu-HU" sz="1800" kern="1200" dirty="0" smtClean="0"/>
            <a:t>azonosítsa és felmérje a pénzügyi kimutatások csalásból eredő lényeges hibás állításainak kockázatait: </a:t>
          </a:r>
          <a:r>
            <a:rPr lang="hu-HU" sz="1800" i="1" kern="1200" dirty="0" smtClean="0">
              <a:solidFill>
                <a:srgbClr val="FF0000"/>
              </a:solidFill>
            </a:rPr>
            <a:t>(interjú készítés a vezetéssel, a belső ellenőrzéssel, elemző eljárások: szokatlan vagy váratlan kapcsolatok azonosítása, egyéb információk értékelése)</a:t>
          </a:r>
          <a:endParaRPr lang="hu-HU" sz="1800" i="1" kern="1200" dirty="0">
            <a:solidFill>
              <a:srgbClr val="FF0000"/>
            </a:solidFill>
          </a:endParaRPr>
        </a:p>
      </dsp:txBody>
      <dsp:txXfrm>
        <a:off x="344935" y="257666"/>
        <a:ext cx="9283742" cy="1051829"/>
      </dsp:txXfrm>
    </dsp:sp>
    <dsp:sp modelId="{1924C012-DA30-446A-A285-665FD60CCFE8}">
      <dsp:nvSpPr>
        <dsp:cNvPr id="0" name=""/>
        <dsp:cNvSpPr/>
      </dsp:nvSpPr>
      <dsp:spPr>
        <a:xfrm>
          <a:off x="0" y="2659337"/>
          <a:ext cx="9985089" cy="220983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4D2D9FB2-CA35-4F8E-8796-40A81A44E818}">
      <dsp:nvSpPr>
        <dsp:cNvPr id="0" name=""/>
        <dsp:cNvSpPr/>
      </dsp:nvSpPr>
      <dsp:spPr>
        <a:xfrm>
          <a:off x="288033" y="1520130"/>
          <a:ext cx="9477144" cy="1242526"/>
        </a:xfrm>
        <a:prstGeom prst="round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94673" tIns="0" rIns="29467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solidFill>
                <a:schemeClr val="tx1"/>
              </a:solidFill>
            </a:rPr>
            <a:t>2.</a:t>
          </a:r>
          <a:r>
            <a:rPr lang="hu-HU" sz="1800" kern="1200" dirty="0" smtClean="0"/>
            <a:t> elegendő és megfelelő könyvvizsgálati bizonyítékot szerezzen a csalásból eredő lényeges hibás állítás becsült kockázatairól: </a:t>
          </a:r>
          <a:r>
            <a:rPr lang="hu-HU" sz="1800" i="1" kern="1200" dirty="0" smtClean="0">
              <a:solidFill>
                <a:schemeClr val="accent3">
                  <a:lumMod val="50000"/>
                </a:schemeClr>
              </a:solidFill>
            </a:rPr>
            <a:t>(</a:t>
          </a:r>
          <a:r>
            <a:rPr lang="hu-HU" sz="1800" i="1" kern="1200" dirty="0" smtClean="0">
              <a:solidFill>
                <a:srgbClr val="FF0000"/>
              </a:solidFill>
            </a:rPr>
            <a:t>időszak végén rögzített naplótételek és helyesbítések TESZTELÉSE, becslések értékelése, jelentős ügyletek -&gt;kontrollok vezetés általi felülírásából származó kockázatok) </a:t>
          </a:r>
          <a:endParaRPr lang="hu-HU" sz="1800" i="1" kern="1200" dirty="0">
            <a:solidFill>
              <a:srgbClr val="FF0000"/>
            </a:solidFill>
          </a:endParaRPr>
        </a:p>
      </dsp:txBody>
      <dsp:txXfrm>
        <a:off x="348688" y="1580785"/>
        <a:ext cx="9355834" cy="1121216"/>
      </dsp:txXfrm>
    </dsp:sp>
    <dsp:sp modelId="{E72BE42B-9C97-4A9F-9CA7-A6E6DB8F3157}">
      <dsp:nvSpPr>
        <dsp:cNvPr id="0" name=""/>
        <dsp:cNvSpPr/>
      </dsp:nvSpPr>
      <dsp:spPr>
        <a:xfrm>
          <a:off x="0" y="3969029"/>
          <a:ext cx="9889086" cy="238469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C0CC1EC8-6365-4A84-A540-7E8C883213F2}">
      <dsp:nvSpPr>
        <dsp:cNvPr id="0" name=""/>
        <dsp:cNvSpPr/>
      </dsp:nvSpPr>
      <dsp:spPr>
        <a:xfrm>
          <a:off x="288033" y="2918120"/>
          <a:ext cx="9415616" cy="1154229"/>
        </a:xfrm>
        <a:prstGeom prst="round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94673" tIns="0" rIns="29467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solidFill>
                <a:schemeClr val="tx1"/>
              </a:solidFill>
            </a:rPr>
            <a:t>3. </a:t>
          </a:r>
          <a:r>
            <a:rPr lang="hu-HU" sz="1800" kern="1200" dirty="0" smtClean="0"/>
            <a:t>megfelelően válaszoljon a könyvvizsgálat során azonosított csalásra vagy gyanított csalásra : </a:t>
          </a:r>
          <a:r>
            <a:rPr lang="hu-HU" sz="1800" i="1" kern="1200" dirty="0" smtClean="0">
              <a:solidFill>
                <a:srgbClr val="FF0000"/>
              </a:solidFill>
            </a:rPr>
            <a:t>(a csalást a lényegességtől függetlenül kell értékelni </a:t>
          </a:r>
          <a:r>
            <a:rPr lang="hu-HU" sz="1800" i="1" kern="1200" dirty="0" smtClean="0">
              <a:solidFill>
                <a:srgbClr val="FF0000"/>
              </a:solidFill>
              <a:sym typeface="Wingdings" panose="05000000000000000000" pitchFamily="2" charset="2"/>
            </a:rPr>
            <a:t> </a:t>
          </a:r>
          <a:r>
            <a:rPr lang="hu-HU" sz="1800" i="1" kern="1200" dirty="0" smtClean="0">
              <a:solidFill>
                <a:srgbClr val="FF0000"/>
              </a:solidFill>
            </a:rPr>
            <a:t>minősített vélemény)</a:t>
          </a:r>
          <a:endParaRPr lang="hu-HU" sz="1800" i="1" kern="1200" dirty="0">
            <a:solidFill>
              <a:srgbClr val="FF0000"/>
            </a:solidFill>
          </a:endParaRPr>
        </a:p>
      </dsp:txBody>
      <dsp:txXfrm>
        <a:off x="344378" y="2974465"/>
        <a:ext cx="9302926" cy="10415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585E1-90BD-42D1-92E4-482653E1DB4D}" type="datetimeFigureOut">
              <a:rPr lang="hu-HU" smtClean="0"/>
              <a:t>2018.10.09.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3F9B6-EAC4-46ED-BFCA-B50B115961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9734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3EEE99D-334B-44D2-AF95-A054DAADDE1F}" type="slidenum">
              <a:rPr lang="hu-HU" altLang="hu-HU"/>
              <a:pPr/>
              <a:t>21</a:t>
            </a:fld>
            <a:endParaRPr lang="hu-HU" alt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F41A-E6C6-40D1-BF94-27AD1DD548E1}" type="datetime1">
              <a:rPr lang="hu-HU" smtClean="0"/>
              <a:t>2018.10.09.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525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7046-CACF-43FB-9ECC-A5FB42FB9682}" type="datetime1">
              <a:rPr lang="hu-HU" smtClean="0"/>
              <a:t>2018.10.09.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432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8F04-5744-4DE7-8599-F89ED359B321}" type="datetime1">
              <a:rPr lang="hu-HU" smtClean="0"/>
              <a:t>2018.10.09.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2780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281108"/>
            <a:ext cx="10363200" cy="504819"/>
          </a:xfrm>
        </p:spPr>
        <p:txBody>
          <a:bodyPr anchor="t"/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1047715" y="4786322"/>
            <a:ext cx="10096571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1211421" y="1928803"/>
            <a:ext cx="480172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6191251" y="1928803"/>
            <a:ext cx="480172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15AD9-5782-423B-BA9A-FBAC1F509A3E}" type="datetime1">
              <a:rPr lang="hu-HU"/>
              <a:pPr>
                <a:defRPr/>
              </a:pPr>
              <a:t>2018.10.09.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</p:spTree>
    <p:extLst>
      <p:ext uri="{BB962C8B-B14F-4D97-AF65-F5344CB8AC3E}">
        <p14:creationId xmlns:p14="http://schemas.microsoft.com/office/powerpoint/2010/main" val="160521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5A22-F496-41AD-8484-DA546EF63C28}" type="datetime1">
              <a:rPr lang="hu-HU" smtClean="0"/>
              <a:t>2018.10.09.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659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43D1-9F6C-47B9-8DBC-82BEC74C2B0E}" type="datetime1">
              <a:rPr lang="hu-HU" smtClean="0"/>
              <a:t>2018.10.09.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9944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AD7E-FE52-4268-944B-67A63C7D6A7B}" type="datetime1">
              <a:rPr lang="hu-HU" smtClean="0"/>
              <a:t>2018.10.09.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830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9DD5-0253-493A-B1E2-11D698A8E5D3}" type="datetime1">
              <a:rPr lang="hu-HU" smtClean="0"/>
              <a:t>2018.10.09.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376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8C7E-93E3-4FD4-A334-E018999CB769}" type="datetime1">
              <a:rPr lang="hu-HU" smtClean="0"/>
              <a:t>2018.10.09.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090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5D40-1FFE-4069-B8DF-26782202C7D9}" type="datetime1">
              <a:rPr lang="hu-HU" smtClean="0"/>
              <a:t>2018.10.09.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981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51F0-067C-4E7D-A8F0-E58EBC853ADA}" type="datetime1">
              <a:rPr lang="hu-HU" smtClean="0"/>
              <a:t>2018.10.09.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387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0788-56EC-4747-A4DB-0A02ACB2B9A1}" type="datetime1">
              <a:rPr lang="hu-HU" smtClean="0"/>
              <a:t>2018.10.09.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80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B7914-CAD4-4DDD-BA6E-8ABD0C8DA362}" type="datetime1">
              <a:rPr lang="hu-HU" smtClean="0"/>
              <a:t>2018.10.09.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648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hu/url?sa=i&amp;rct=j&amp;q=&amp;esrc=s&amp;source=images&amp;cd=&amp;cad=rja&amp;uact=8&amp;ved=0ahUKEwicnsWD9f7TAhWkCpoKHQyED74QjRwIBw&amp;url=http://www.pwc.com.tr/en/hizmetlerimiz/danismanlik/yonetim-danismanligi/suistimal-incelemeleri/fraud-forum/fraud-risk-management.html&amp;psig=AFQjCNHWtwXl5Fs9kpo86574Ozn8D_hJGg&amp;ust=1495384902819750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2328672"/>
            <a:ext cx="10515600" cy="315772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Kockázatfelmérés, különös tekintettel a csalás kockázatára. Kritikus és lényeges audit területek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Könyvvizsgálók </a:t>
            </a:r>
            <a:r>
              <a:rPr lang="hu-HU" dirty="0"/>
              <a:t>továbbképzése</a:t>
            </a:r>
            <a:br>
              <a:rPr lang="hu-HU" dirty="0"/>
            </a:br>
            <a:r>
              <a:rPr lang="hu-HU" dirty="0"/>
              <a:t>Budapest, 2018. október 9-10.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@Tolnai Krisztián Ádám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</a:t>
            </a:fld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912" y="71628"/>
            <a:ext cx="2029968" cy="1705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zövegdoboz 6"/>
          <p:cNvSpPr txBox="1"/>
          <p:nvPr/>
        </p:nvSpPr>
        <p:spPr>
          <a:xfrm>
            <a:off x="3803904" y="1705356"/>
            <a:ext cx="4425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solidFill>
                  <a:schemeClr val="bg1">
                    <a:lumMod val="50000"/>
                  </a:schemeClr>
                </a:solidFill>
              </a:rPr>
              <a:t>PÉNZÜGYMINISZTÉRIUM</a:t>
            </a:r>
          </a:p>
          <a:p>
            <a:pPr algn="ctr"/>
            <a:r>
              <a:rPr lang="hu-HU" b="1" dirty="0">
                <a:solidFill>
                  <a:schemeClr val="bg1">
                    <a:lumMod val="50000"/>
                  </a:schemeClr>
                </a:solidFill>
              </a:rPr>
              <a:t>KÖNYVVIZSGÁLÓI KÖZFELÜGYELET</a:t>
            </a:r>
          </a:p>
        </p:txBody>
      </p:sp>
    </p:spTree>
    <p:extLst>
      <p:ext uri="{BB962C8B-B14F-4D97-AF65-F5344CB8AC3E}">
        <p14:creationId xmlns:p14="http://schemas.microsoft.com/office/powerpoint/2010/main" val="1439231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>
          <a:xfrm>
            <a:off x="609600" y="704850"/>
            <a:ext cx="11201400" cy="1143000"/>
          </a:xfrm>
        </p:spPr>
        <p:txBody>
          <a:bodyPr>
            <a:normAutofit/>
          </a:bodyPr>
          <a:lstStyle/>
          <a:p>
            <a:r>
              <a:rPr lang="hu-HU" altLang="hu-HU" sz="4800" dirty="0"/>
              <a:t>Termékek, szolgáltatások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>
          <a:xfrm>
            <a:off x="625642" y="1965157"/>
            <a:ext cx="10728158" cy="42118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A </a:t>
            </a:r>
            <a:r>
              <a:rPr lang="hu-HU" dirty="0" smtClean="0"/>
              <a:t>termékek</a:t>
            </a:r>
            <a:r>
              <a:rPr lang="hu-HU" dirty="0"/>
              <a:t> </a:t>
            </a:r>
            <a:r>
              <a:rPr lang="hu-HU" dirty="0" smtClean="0"/>
              <a:t>és </a:t>
            </a:r>
            <a:r>
              <a:rPr lang="hu-HU" dirty="0"/>
              <a:t>nyújtott szolgáltatások felmérése elengedhetetlen, hiszen ezek befolyásolják leginkább a cég </a:t>
            </a:r>
            <a:r>
              <a:rPr lang="hu-HU" dirty="0" smtClean="0"/>
              <a:t>működését.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Milyen piaci, környezeti mechanizmusok hatnak a termékek és szolgáltatásokra?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b="1" dirty="0" smtClean="0"/>
              <a:t>Kockázat lehet: </a:t>
            </a:r>
            <a:r>
              <a:rPr lang="hu-HU" dirty="0" smtClean="0"/>
              <a:t>készpénzes értékesítés esetén a házipénztár kezelése? </a:t>
            </a:r>
            <a:endParaRPr lang="hu-HU" altLang="hu-HU" dirty="0" smtClean="0">
              <a:latin typeface="Arial" charset="0"/>
            </a:endParaRPr>
          </a:p>
          <a:p>
            <a:pPr eaLnBrk="1" hangingPunct="1"/>
            <a:endParaRPr lang="hu-HU" altLang="hu-HU" dirty="0" smtClean="0">
              <a:latin typeface="Arial" charset="0"/>
            </a:endParaRPr>
          </a:p>
          <a:p>
            <a:pPr eaLnBrk="1" hangingPunct="1"/>
            <a:endParaRPr lang="hu-HU" altLang="hu-HU" dirty="0" smtClean="0">
              <a:latin typeface="Arial" charset="0"/>
            </a:endParaRPr>
          </a:p>
          <a:p>
            <a:pPr eaLnBrk="1" hangingPunct="1"/>
            <a:endParaRPr lang="hu-HU" altLang="hu-HU" dirty="0" smtClean="0">
              <a:latin typeface="Arial" charset="0"/>
            </a:endParaRPr>
          </a:p>
          <a:p>
            <a:pPr lvl="1" eaLnBrk="1" hangingPunct="1">
              <a:buFont typeface="Wingdings 2" pitchFamily="18" charset="2"/>
              <a:buNone/>
            </a:pPr>
            <a:endParaRPr lang="hu-HU" altLang="hu-HU" dirty="0" smtClean="0"/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87204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>
          <a:xfrm>
            <a:off x="609600" y="704850"/>
            <a:ext cx="11201400" cy="1143000"/>
          </a:xfrm>
        </p:spPr>
        <p:txBody>
          <a:bodyPr>
            <a:normAutofit/>
          </a:bodyPr>
          <a:lstStyle/>
          <a:p>
            <a:r>
              <a:rPr lang="hu-HU" altLang="hu-HU" sz="4800" dirty="0"/>
              <a:t>A társaság környezete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>
          <a:xfrm>
            <a:off x="625642" y="1965157"/>
            <a:ext cx="10728158" cy="4211805"/>
          </a:xfrm>
        </p:spPr>
        <p:txBody>
          <a:bodyPr>
            <a:normAutofit/>
          </a:bodyPr>
          <a:lstStyle/>
          <a:p>
            <a:pPr eaLnBrk="1" hangingPunct="1"/>
            <a:endParaRPr lang="hu-HU" altLang="hu-HU" dirty="0" smtClean="0">
              <a:latin typeface="Arial" charset="0"/>
            </a:endParaRPr>
          </a:p>
          <a:p>
            <a:pPr eaLnBrk="1" hangingPunct="1"/>
            <a:endParaRPr lang="hu-HU" altLang="hu-HU" dirty="0" smtClean="0">
              <a:latin typeface="Arial" charset="0"/>
            </a:endParaRPr>
          </a:p>
          <a:p>
            <a:pPr eaLnBrk="1" hangingPunct="1"/>
            <a:endParaRPr lang="hu-HU" altLang="hu-HU" dirty="0" smtClean="0">
              <a:latin typeface="Arial" charset="0"/>
            </a:endParaRPr>
          </a:p>
          <a:p>
            <a:pPr lvl="1" eaLnBrk="1" hangingPunct="1">
              <a:buFont typeface="Wingdings 2" pitchFamily="18" charset="2"/>
              <a:buNone/>
            </a:pPr>
            <a:endParaRPr lang="hu-HU" altLang="hu-HU" dirty="0" smtClean="0"/>
          </a:p>
          <a:p>
            <a:pPr eaLnBrk="1" hangingPunct="1"/>
            <a:endParaRPr lang="hu-HU" altLang="hu-HU" dirty="0" smtClean="0"/>
          </a:p>
        </p:txBody>
      </p:sp>
      <p:sp>
        <p:nvSpPr>
          <p:cNvPr id="2" name="Téglalap 1"/>
          <p:cNvSpPr/>
          <p:nvPr/>
        </p:nvSpPr>
        <p:spPr>
          <a:xfrm>
            <a:off x="5277853" y="3441032"/>
            <a:ext cx="1708484" cy="9865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FF0000"/>
                </a:solidFill>
              </a:rPr>
              <a:t>TÁRSASÁG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Ellipszis 2"/>
          <p:cNvSpPr/>
          <p:nvPr/>
        </p:nvSpPr>
        <p:spPr>
          <a:xfrm>
            <a:off x="6569242" y="5165556"/>
            <a:ext cx="1820779" cy="11309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TECHNO-LÓGIA</a:t>
            </a:r>
            <a:endParaRPr lang="hu-HU" dirty="0"/>
          </a:p>
        </p:txBody>
      </p:sp>
      <p:sp>
        <p:nvSpPr>
          <p:cNvPr id="6" name="Ellipszis 5"/>
          <p:cNvSpPr/>
          <p:nvPr/>
        </p:nvSpPr>
        <p:spPr>
          <a:xfrm>
            <a:off x="8109284" y="3533273"/>
            <a:ext cx="1900989" cy="8021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SZÁMVITELI SZABÁLYOK</a:t>
            </a:r>
            <a:endParaRPr lang="hu-HU" dirty="0"/>
          </a:p>
        </p:txBody>
      </p:sp>
      <p:sp>
        <p:nvSpPr>
          <p:cNvPr id="7" name="Ellipszis 6"/>
          <p:cNvSpPr/>
          <p:nvPr/>
        </p:nvSpPr>
        <p:spPr>
          <a:xfrm>
            <a:off x="8189494" y="4612104"/>
            <a:ext cx="1491917" cy="8021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PIACI TRENDEK</a:t>
            </a:r>
            <a:endParaRPr lang="hu-HU" dirty="0"/>
          </a:p>
        </p:txBody>
      </p:sp>
      <p:sp>
        <p:nvSpPr>
          <p:cNvPr id="8" name="Ellipszis 7"/>
          <p:cNvSpPr/>
          <p:nvPr/>
        </p:nvSpPr>
        <p:spPr>
          <a:xfrm>
            <a:off x="4628148" y="5197641"/>
            <a:ext cx="1836820" cy="10106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SZOCIÁLIS KÖRNYEZET</a:t>
            </a:r>
            <a:endParaRPr lang="hu-HU" dirty="0"/>
          </a:p>
        </p:txBody>
      </p:sp>
      <p:sp>
        <p:nvSpPr>
          <p:cNvPr id="9" name="Ellipszis 8"/>
          <p:cNvSpPr/>
          <p:nvPr/>
        </p:nvSpPr>
        <p:spPr>
          <a:xfrm>
            <a:off x="2967789" y="4764505"/>
            <a:ext cx="1660359" cy="8021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SZÁLLÍTÓK</a:t>
            </a:r>
            <a:endParaRPr lang="hu-HU" dirty="0"/>
          </a:p>
        </p:txBody>
      </p:sp>
      <p:sp>
        <p:nvSpPr>
          <p:cNvPr id="10" name="Ellipszis 9"/>
          <p:cNvSpPr/>
          <p:nvPr/>
        </p:nvSpPr>
        <p:spPr>
          <a:xfrm>
            <a:off x="2735179" y="3441032"/>
            <a:ext cx="1451811" cy="8021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VERSENYTÁRSAK</a:t>
            </a:r>
            <a:endParaRPr lang="hu-HU" dirty="0"/>
          </a:p>
        </p:txBody>
      </p:sp>
      <p:sp>
        <p:nvSpPr>
          <p:cNvPr id="11" name="Ellipszis 10"/>
          <p:cNvSpPr/>
          <p:nvPr/>
        </p:nvSpPr>
        <p:spPr>
          <a:xfrm>
            <a:off x="3408950" y="2253914"/>
            <a:ext cx="1171074" cy="8021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VEVŐK</a:t>
            </a:r>
            <a:endParaRPr lang="hu-HU" dirty="0"/>
          </a:p>
        </p:txBody>
      </p:sp>
      <p:sp>
        <p:nvSpPr>
          <p:cNvPr id="12" name="Ellipszis 11"/>
          <p:cNvSpPr/>
          <p:nvPr/>
        </p:nvSpPr>
        <p:spPr>
          <a:xfrm>
            <a:off x="5394157" y="1804735"/>
            <a:ext cx="1475875" cy="8021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POLITIKA</a:t>
            </a:r>
            <a:endParaRPr lang="hu-HU" dirty="0"/>
          </a:p>
        </p:txBody>
      </p:sp>
      <p:sp>
        <p:nvSpPr>
          <p:cNvPr id="13" name="Ellipszis 12"/>
          <p:cNvSpPr/>
          <p:nvPr/>
        </p:nvSpPr>
        <p:spPr>
          <a:xfrm>
            <a:off x="7598814" y="2016276"/>
            <a:ext cx="2286000" cy="9144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SZEKTOR SPECIFIKUS SZABÁLYOK</a:t>
            </a:r>
            <a:endParaRPr lang="hu-HU" dirty="0"/>
          </a:p>
        </p:txBody>
      </p:sp>
      <p:sp>
        <p:nvSpPr>
          <p:cNvPr id="4" name="Balra-jobbra nyíl 3"/>
          <p:cNvSpPr/>
          <p:nvPr/>
        </p:nvSpPr>
        <p:spPr>
          <a:xfrm rot="2504997">
            <a:off x="4491593" y="3107649"/>
            <a:ext cx="632476" cy="26469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Balra-jobbra nyíl 14"/>
          <p:cNvSpPr/>
          <p:nvPr/>
        </p:nvSpPr>
        <p:spPr>
          <a:xfrm>
            <a:off x="4371278" y="3681659"/>
            <a:ext cx="632476" cy="26469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Balra-jobbra nyíl 15"/>
          <p:cNvSpPr/>
          <p:nvPr/>
        </p:nvSpPr>
        <p:spPr>
          <a:xfrm rot="19231093">
            <a:off x="4592018" y="4598496"/>
            <a:ext cx="632476" cy="26469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Balra-jobbra nyíl 16"/>
          <p:cNvSpPr/>
          <p:nvPr/>
        </p:nvSpPr>
        <p:spPr>
          <a:xfrm rot="5400000">
            <a:off x="5300335" y="4680282"/>
            <a:ext cx="632476" cy="26469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Balra-jobbra nyíl 17"/>
          <p:cNvSpPr/>
          <p:nvPr/>
        </p:nvSpPr>
        <p:spPr>
          <a:xfrm rot="3924961">
            <a:off x="6755113" y="4723298"/>
            <a:ext cx="632476" cy="26469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Balra-jobbra nyíl 18"/>
          <p:cNvSpPr/>
          <p:nvPr/>
        </p:nvSpPr>
        <p:spPr>
          <a:xfrm rot="2504997">
            <a:off x="7329704" y="4289180"/>
            <a:ext cx="632476" cy="26469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Balra-jobbra nyíl 19"/>
          <p:cNvSpPr/>
          <p:nvPr/>
        </p:nvSpPr>
        <p:spPr>
          <a:xfrm>
            <a:off x="7321881" y="3670547"/>
            <a:ext cx="632476" cy="26469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Balra-jobbra nyíl 20"/>
          <p:cNvSpPr/>
          <p:nvPr/>
        </p:nvSpPr>
        <p:spPr>
          <a:xfrm rot="5400000">
            <a:off x="5778952" y="2893951"/>
            <a:ext cx="632476" cy="26469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Balra-jobbra nyíl 21"/>
          <p:cNvSpPr/>
          <p:nvPr/>
        </p:nvSpPr>
        <p:spPr>
          <a:xfrm rot="7943209">
            <a:off x="6971635" y="2985887"/>
            <a:ext cx="632476" cy="26469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555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/>
              <a:t>A társaság környezete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 lehet a kockázat:</a:t>
            </a:r>
          </a:p>
          <a:p>
            <a:pPr lvl="1"/>
            <a:r>
              <a:rPr lang="hu-HU" dirty="0" smtClean="0"/>
              <a:t>Romolhat a vevők fizetőképessége</a:t>
            </a:r>
          </a:p>
          <a:p>
            <a:pPr lvl="1"/>
            <a:r>
              <a:rPr lang="hu-HU" dirty="0" smtClean="0"/>
              <a:t>Gyorsan változó technológiai iparágban elavulttá válnak az eszközök</a:t>
            </a:r>
          </a:p>
          <a:p>
            <a:pPr lvl="1"/>
            <a:r>
              <a:rPr lang="hu-HU" dirty="0" smtClean="0"/>
              <a:t>Környezetvédelmi szigorítások</a:t>
            </a:r>
          </a:p>
          <a:p>
            <a:pPr lvl="1"/>
            <a:r>
              <a:rPr lang="hu-HU" dirty="0" smtClean="0"/>
              <a:t>Hatósági engedélyhez kötött tevékenység</a:t>
            </a:r>
          </a:p>
          <a:p>
            <a:pPr lvl="1"/>
            <a:r>
              <a:rPr lang="hu-HU" dirty="0" smtClean="0"/>
              <a:t>GDPR</a:t>
            </a:r>
          </a:p>
          <a:p>
            <a:pPr lvl="1"/>
            <a:r>
              <a:rPr lang="hu-HU" dirty="0" smtClean="0"/>
              <a:t>Változnak a fogyasztói preferenciák</a:t>
            </a:r>
          </a:p>
          <a:p>
            <a:pPr lvl="1"/>
            <a:r>
              <a:rPr lang="hu-HU" dirty="0" smtClean="0"/>
              <a:t>Új versenytársak jelennek meg a piacon</a:t>
            </a:r>
          </a:p>
          <a:p>
            <a:pPr lvl="1"/>
            <a:r>
              <a:rPr lang="hu-HU" dirty="0" smtClean="0"/>
              <a:t>Stb.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576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Értékhordozók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társaság érdekhordozói olyan személyek, csoportok, akiket érint a társaság működése, illetve akik hatással vannak a cég </a:t>
            </a:r>
            <a:r>
              <a:rPr lang="hu-HU" dirty="0" smtClean="0"/>
              <a:t>tevékenységére.</a:t>
            </a:r>
          </a:p>
          <a:p>
            <a:pPr lvl="1"/>
            <a:r>
              <a:rPr lang="hu-HU" dirty="0" smtClean="0"/>
              <a:t>Vevők</a:t>
            </a:r>
          </a:p>
          <a:p>
            <a:pPr lvl="1"/>
            <a:r>
              <a:rPr lang="hu-HU" dirty="0" smtClean="0"/>
              <a:t>Szállítók</a:t>
            </a:r>
          </a:p>
          <a:p>
            <a:pPr lvl="1"/>
            <a:r>
              <a:rPr lang="hu-HU" dirty="0" smtClean="0"/>
              <a:t>Befektetők</a:t>
            </a:r>
          </a:p>
          <a:p>
            <a:pPr lvl="1"/>
            <a:r>
              <a:rPr lang="hu-HU" dirty="0" smtClean="0"/>
              <a:t>Munkavállalók</a:t>
            </a:r>
          </a:p>
          <a:p>
            <a:pPr lvl="1"/>
            <a:r>
              <a:rPr lang="hu-HU" dirty="0" smtClean="0"/>
              <a:t>Hitelezők</a:t>
            </a:r>
          </a:p>
          <a:p>
            <a:pPr lvl="1"/>
            <a:r>
              <a:rPr lang="hu-HU" dirty="0" smtClean="0"/>
              <a:t>Tulajdonosok</a:t>
            </a:r>
          </a:p>
          <a:p>
            <a:pPr lvl="1"/>
            <a:r>
              <a:rPr lang="hu-HU" dirty="0" smtClean="0"/>
              <a:t>Vezetés</a:t>
            </a:r>
          </a:p>
          <a:p>
            <a:pPr lvl="1"/>
            <a:r>
              <a:rPr lang="hu-HU" dirty="0" smtClean="0"/>
              <a:t>Audit bizottság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087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/>
              <a:t>Állítások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hu-HU" dirty="0">
                <a:cs typeface="Arial" panose="020B0604020202020204" pitchFamily="34" charset="0"/>
              </a:rPr>
              <a:t>A könyvvizsgálónak azonosítania kell és fel kell mérnie a lényeges hibás állítások kockázatait: </a:t>
            </a:r>
          </a:p>
          <a:p>
            <a:pPr>
              <a:defRPr/>
            </a:pPr>
            <a:r>
              <a:rPr lang="hu-HU" dirty="0">
                <a:cs typeface="Arial" panose="020B0604020202020204" pitchFamily="34" charset="0"/>
              </a:rPr>
              <a:t>a pénzügyi kimutatások szintjén, és </a:t>
            </a:r>
          </a:p>
          <a:p>
            <a:pPr>
              <a:defRPr/>
            </a:pPr>
            <a:r>
              <a:rPr lang="hu-HU" dirty="0">
                <a:cs typeface="Arial" panose="020B0604020202020204" pitchFamily="34" charset="0"/>
              </a:rPr>
              <a:t>az állítások szintjén a beszámoló sorok és közzétételek tekintetében </a:t>
            </a:r>
          </a:p>
          <a:p>
            <a:pPr marL="0" indent="0">
              <a:buNone/>
              <a:defRPr/>
            </a:pPr>
            <a:r>
              <a:rPr lang="hu-HU" dirty="0">
                <a:cs typeface="Arial" panose="020B0604020202020204" pitchFamily="34" charset="0"/>
              </a:rPr>
              <a:t>hogy ez alapot nyújtson a további könyvvizsgálati eljárások megtervezéséhez és végrehajtásához.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hu-HU" dirty="0">
                <a:cs typeface="Arial" panose="020B0604020202020204" pitchFamily="34" charset="0"/>
              </a:rPr>
              <a:t>Ezeket dokumentálnia is kell.</a:t>
            </a:r>
          </a:p>
          <a:p>
            <a:pPr>
              <a:spcBef>
                <a:spcPct val="0"/>
              </a:spcBef>
              <a:defRPr/>
            </a:pPr>
            <a:endParaRPr lang="hu-HU" altLang="hu-HU" dirty="0">
              <a:cs typeface="Arial" panose="020B0604020202020204" pitchFamily="34" charset="0"/>
            </a:endParaRPr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ím 3"/>
          <p:cNvSpPr>
            <a:spLocks noGrp="1"/>
          </p:cNvSpPr>
          <p:nvPr>
            <p:ph type="ctrTitle"/>
          </p:nvPr>
        </p:nvSpPr>
        <p:spPr>
          <a:xfrm>
            <a:off x="190501" y="881063"/>
            <a:ext cx="11521017" cy="722312"/>
          </a:xfrm>
        </p:spPr>
        <p:txBody>
          <a:bodyPr/>
          <a:lstStyle/>
          <a:p>
            <a:pPr algn="l"/>
            <a:r>
              <a:rPr lang="hu-HU" altLang="hu-HU" sz="2800" b="1" dirty="0" smtClean="0"/>
              <a:t> A PÉNZÜGYI KIMUTATÁSOK SZINTJÉN FENNÁLLÓ LÉNYEGES HIBÁS ÁLLÍTÁSOK</a:t>
            </a:r>
          </a:p>
        </p:txBody>
      </p:sp>
      <p:sp>
        <p:nvSpPr>
          <p:cNvPr id="20485" name="Cím 3"/>
          <p:cNvSpPr txBox="1">
            <a:spLocks/>
          </p:cNvSpPr>
          <p:nvPr/>
        </p:nvSpPr>
        <p:spPr bwMode="auto">
          <a:xfrm>
            <a:off x="400051" y="2044701"/>
            <a:ext cx="11461749" cy="377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endParaRPr lang="hu-HU" sz="2800" dirty="0" smtClean="0"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hu-HU" sz="2800" dirty="0" smtClean="0">
                <a:cs typeface="Arial" panose="020B0604020202020204" pitchFamily="34" charset="0"/>
              </a:rPr>
              <a:t>A pénzügyi kimutatások egészére vonatkoznak, és sok állítást érinthetnek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hu-HU" sz="2800" dirty="0" smtClean="0"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hu-HU" sz="2800" dirty="0" smtClean="0">
                <a:cs typeface="Arial" panose="020B0604020202020204" pitchFamily="34" charset="0"/>
              </a:rPr>
              <a:t>Nem </a:t>
            </a:r>
            <a:r>
              <a:rPr lang="hu-HU" sz="2800" dirty="0" smtClean="0">
                <a:cs typeface="Arial" panose="020B0604020202020204" pitchFamily="34" charset="0"/>
              </a:rPr>
              <a:t>szükségszerűen kapcsolhatók konkrét állításokhoz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hu-HU" sz="2800" dirty="0" smtClean="0"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hu-HU" sz="2800" dirty="0" smtClean="0">
                <a:cs typeface="Arial" panose="020B0604020202020204" pitchFamily="34" charset="0"/>
              </a:rPr>
              <a:t>Olyan </a:t>
            </a:r>
            <a:r>
              <a:rPr lang="hu-HU" sz="2800" dirty="0" smtClean="0">
                <a:cs typeface="Arial" panose="020B0604020202020204" pitchFamily="34" charset="0"/>
              </a:rPr>
              <a:t>körülményeket jelentenek, amelyek növelhetik az állítások szintjén fennálló lényeges hibás állítások kockázatait.</a:t>
            </a:r>
            <a:endParaRPr lang="hu-HU" altLang="hu-HU" sz="2800" dirty="0" smtClean="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hu-HU" altLang="hu-HU" sz="2800" dirty="0" smtClean="0">
              <a:cs typeface="Arial" panose="020B0604020202020204" pitchFamily="34" charset="0"/>
            </a:endParaRPr>
          </a:p>
        </p:txBody>
      </p:sp>
      <p:sp>
        <p:nvSpPr>
          <p:cNvPr id="2970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22D164-5084-4969-B8FF-E260D8C2F2ED}" type="slidenum">
              <a:rPr lang="hu-HU" altLang="hu-H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hu-HU" altLang="hu-H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35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ím 3"/>
          <p:cNvSpPr>
            <a:spLocks noGrp="1"/>
          </p:cNvSpPr>
          <p:nvPr>
            <p:ph type="ctrTitle"/>
          </p:nvPr>
        </p:nvSpPr>
        <p:spPr>
          <a:xfrm>
            <a:off x="190501" y="881063"/>
            <a:ext cx="11521017" cy="722312"/>
          </a:xfrm>
        </p:spPr>
        <p:txBody>
          <a:bodyPr>
            <a:normAutofit fontScale="90000"/>
          </a:bodyPr>
          <a:lstStyle/>
          <a:p>
            <a:pPr algn="l"/>
            <a:r>
              <a:rPr lang="hu-HU" altLang="hu-HU" sz="2800" b="1" dirty="0" smtClean="0"/>
              <a:t> A PÉNZÜGYI KIMUTATÁSOK SZINTJÉN FENNÁLLÓ LÉNYEGES HIBÁS ÁLLÍTÁSOK KOCKÁZATA</a:t>
            </a:r>
          </a:p>
        </p:txBody>
      </p:sp>
      <p:sp>
        <p:nvSpPr>
          <p:cNvPr id="30725" name="Cím 3"/>
          <p:cNvSpPr txBox="1">
            <a:spLocks/>
          </p:cNvSpPr>
          <p:nvPr/>
        </p:nvSpPr>
        <p:spPr bwMode="auto">
          <a:xfrm>
            <a:off x="400051" y="1881188"/>
            <a:ext cx="11461749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hu-HU" altLang="hu-HU" sz="2800"/>
              <a:t>Például:</a:t>
            </a:r>
          </a:p>
          <a:p>
            <a:pPr>
              <a:buFont typeface="Arial" charset="0"/>
              <a:buNone/>
            </a:pPr>
            <a:r>
              <a:rPr lang="hu-HU" altLang="hu-HU" sz="2800"/>
              <a:t>Vezetés szakértelme</a:t>
            </a:r>
          </a:p>
          <a:p>
            <a:pPr>
              <a:buFont typeface="Arial" charset="0"/>
              <a:buNone/>
            </a:pPr>
            <a:r>
              <a:rPr lang="hu-HU" altLang="hu-HU" sz="2800"/>
              <a:t>Vezetés tisztessége  </a:t>
            </a:r>
          </a:p>
          <a:p>
            <a:pPr>
              <a:buFont typeface="Arial" charset="0"/>
              <a:buNone/>
            </a:pPr>
            <a:r>
              <a:rPr lang="hu-HU" altLang="hu-HU" sz="2800"/>
              <a:t>Vállalkozás folytatásának elve körüli bizonytalanság</a:t>
            </a:r>
          </a:p>
          <a:p>
            <a:pPr>
              <a:buFont typeface="Arial" charset="0"/>
              <a:buNone/>
            </a:pPr>
            <a:r>
              <a:rPr lang="hu-HU" altLang="hu-HU" sz="2800"/>
              <a:t>Kapcsolt felekkel folytatott ügyletek kockázata</a:t>
            </a:r>
          </a:p>
          <a:p>
            <a:pPr>
              <a:buFont typeface="Arial" charset="0"/>
              <a:buNone/>
            </a:pPr>
            <a:r>
              <a:rPr lang="hu-HU" altLang="hu-HU" sz="2800"/>
              <a:t>Jogszabályi meg nem felelés kockázata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endParaRPr lang="hu-HU" altLang="hu-HU" sz="2800"/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hu-HU" altLang="hu-HU" sz="2800"/>
              <a:t>Ilyen esetekben a 705. témaszámú standard előírásait kell követni.</a:t>
            </a:r>
          </a:p>
        </p:txBody>
      </p:sp>
      <p:sp>
        <p:nvSpPr>
          <p:cNvPr id="3072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3CFB51-153C-4EB6-BB84-43C9CF2886C6}" type="slidenum">
              <a:rPr lang="hu-HU" altLang="hu-H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hu-HU" altLang="hu-H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49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ím 3"/>
          <p:cNvSpPr>
            <a:spLocks noGrp="1"/>
          </p:cNvSpPr>
          <p:nvPr>
            <p:ph type="ctrTitle"/>
          </p:nvPr>
        </p:nvSpPr>
        <p:spPr>
          <a:xfrm>
            <a:off x="190501" y="881063"/>
            <a:ext cx="11521017" cy="722312"/>
          </a:xfrm>
        </p:spPr>
        <p:txBody>
          <a:bodyPr/>
          <a:lstStyle/>
          <a:p>
            <a:r>
              <a:rPr lang="hu-HU" altLang="hu-HU" sz="2800" b="1" dirty="0" smtClean="0"/>
              <a:t> AZ ÁLLÍTÁSOK SZINTJÉN FENNÁLLÓ LÉNYEGES HIBÁS ÁLLÍTÁSOK KOCKÁZATA</a:t>
            </a:r>
          </a:p>
        </p:txBody>
      </p:sp>
      <p:sp>
        <p:nvSpPr>
          <p:cNvPr id="31749" name="Cím 3"/>
          <p:cNvSpPr txBox="1">
            <a:spLocks/>
          </p:cNvSpPr>
          <p:nvPr/>
        </p:nvSpPr>
        <p:spPr bwMode="auto">
          <a:xfrm>
            <a:off x="400051" y="2044701"/>
            <a:ext cx="11461749" cy="377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hu-HU" altLang="hu-HU" sz="2800"/>
              <a:t>A pénzügyi kimutatások elkészítésekor a vezetés állításokat tesz a pénzügyi kimutatások különböző elemeire és a közzétételekre vonatkozóan. </a:t>
            </a:r>
          </a:p>
          <a:p>
            <a:pPr>
              <a:buFont typeface="Arial" charset="0"/>
              <a:buNone/>
            </a:pPr>
            <a:endParaRPr lang="hu-HU" altLang="hu-HU" sz="2800"/>
          </a:p>
        </p:txBody>
      </p:sp>
      <p:sp>
        <p:nvSpPr>
          <p:cNvPr id="3175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486BA4-61E8-4644-9F52-B25B0781E3A9}" type="slidenum">
              <a:rPr lang="hu-HU" altLang="hu-H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hu-HU" altLang="hu-H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25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ím 3"/>
          <p:cNvSpPr>
            <a:spLocks noGrp="1"/>
          </p:cNvSpPr>
          <p:nvPr>
            <p:ph type="ctrTitle"/>
          </p:nvPr>
        </p:nvSpPr>
        <p:spPr>
          <a:xfrm>
            <a:off x="190501" y="881063"/>
            <a:ext cx="11521017" cy="722312"/>
          </a:xfrm>
        </p:spPr>
        <p:txBody>
          <a:bodyPr/>
          <a:lstStyle/>
          <a:p>
            <a:r>
              <a:rPr lang="hu-HU" altLang="hu-HU" sz="2800" b="1" dirty="0" smtClean="0"/>
              <a:t> AZ ÁLLÍTÁSOK - EREDMÉNYKIMUTATÁS</a:t>
            </a:r>
          </a:p>
        </p:txBody>
      </p:sp>
      <p:sp>
        <p:nvSpPr>
          <p:cNvPr id="32773" name="Cím 3"/>
          <p:cNvSpPr txBox="1">
            <a:spLocks/>
          </p:cNvSpPr>
          <p:nvPr/>
        </p:nvSpPr>
        <p:spPr bwMode="auto">
          <a:xfrm>
            <a:off x="400051" y="2044701"/>
            <a:ext cx="11461749" cy="377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altLang="hu-HU" sz="2800"/>
              <a:t>Előfordulás – a lekönyvelt ügyletek és események valóban felmerültek és a társasággal kapcsolatosak. </a:t>
            </a:r>
          </a:p>
          <a:p>
            <a:r>
              <a:rPr lang="hu-HU" altLang="hu-HU" sz="2800"/>
              <a:t>Teljesség – minden ügyletet és eseményt rögzítettek. </a:t>
            </a:r>
          </a:p>
          <a:p>
            <a:r>
              <a:rPr lang="hu-HU" altLang="hu-HU" sz="2800"/>
              <a:t>Pontosság – a vonatkozó összegeket és egyéb adatokat megfelelően rögzítették </a:t>
            </a:r>
          </a:p>
          <a:p>
            <a:r>
              <a:rPr lang="hu-HU" altLang="hu-HU" sz="2800"/>
              <a:t>Elhatárolás – a helyes számviteli időszakban rögzítették. </a:t>
            </a:r>
          </a:p>
          <a:p>
            <a:r>
              <a:rPr lang="hu-HU" altLang="hu-HU" sz="2800"/>
              <a:t>Besorolás – megfelelő számlán rögzítették</a:t>
            </a:r>
          </a:p>
        </p:txBody>
      </p:sp>
      <p:sp>
        <p:nvSpPr>
          <p:cNvPr id="3277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24D504-B8F1-448B-9C77-26FD21A536B8}" type="slidenum">
              <a:rPr lang="hu-HU" altLang="hu-H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hu-HU" altLang="hu-H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73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ím 3"/>
          <p:cNvSpPr>
            <a:spLocks noGrp="1"/>
          </p:cNvSpPr>
          <p:nvPr>
            <p:ph type="ctrTitle"/>
          </p:nvPr>
        </p:nvSpPr>
        <p:spPr>
          <a:xfrm>
            <a:off x="190501" y="881063"/>
            <a:ext cx="11521017" cy="722312"/>
          </a:xfrm>
        </p:spPr>
        <p:txBody>
          <a:bodyPr/>
          <a:lstStyle/>
          <a:p>
            <a:pPr algn="l"/>
            <a:r>
              <a:rPr lang="hu-HU" altLang="hu-HU" sz="2800" b="1" dirty="0" smtClean="0"/>
              <a:t> AZ ÁLLÍTÁSOK - MÉRLEG</a:t>
            </a:r>
          </a:p>
        </p:txBody>
      </p:sp>
      <p:sp>
        <p:nvSpPr>
          <p:cNvPr id="33797" name="Cím 3"/>
          <p:cNvSpPr txBox="1">
            <a:spLocks/>
          </p:cNvSpPr>
          <p:nvPr/>
        </p:nvSpPr>
        <p:spPr bwMode="auto">
          <a:xfrm>
            <a:off x="400051" y="2044701"/>
            <a:ext cx="11461749" cy="377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altLang="hu-HU" sz="2800" dirty="0"/>
              <a:t>Létezés – az </a:t>
            </a:r>
            <a:r>
              <a:rPr lang="hu-HU" altLang="hu-HU" sz="2800" dirty="0" smtClean="0"/>
              <a:t>eszközök, </a:t>
            </a:r>
            <a:r>
              <a:rPr lang="hu-HU" altLang="hu-HU" sz="2800" dirty="0"/>
              <a:t>kötelezettségek és tőkeelemek </a:t>
            </a:r>
            <a:r>
              <a:rPr lang="hu-HU" altLang="hu-HU" sz="2800" dirty="0" smtClean="0"/>
              <a:t>léteznek</a:t>
            </a:r>
            <a:endParaRPr lang="hu-HU" altLang="hu-HU" sz="2800" dirty="0"/>
          </a:p>
          <a:p>
            <a:r>
              <a:rPr lang="hu-HU" altLang="hu-HU" sz="2800" dirty="0"/>
              <a:t>Jogok és kötelmek – eszközök és kötelezettségek a társaságé</a:t>
            </a:r>
          </a:p>
          <a:p>
            <a:r>
              <a:rPr lang="hu-HU" altLang="hu-HU" sz="2800" dirty="0"/>
              <a:t>Teljesség – minden eszközt, kötelezettséget és tőkeelemet, amelyet rögzíteni kellett volna, rögzítettek </a:t>
            </a:r>
          </a:p>
          <a:p>
            <a:r>
              <a:rPr lang="hu-HU" altLang="hu-HU" sz="2800" dirty="0"/>
              <a:t>Értékelés és felosztás – az eszközök, kötelezettségek és tőkeelemek megfelelő összegben szerepelnek, és bármely módosítást megfelelően rögzítettek </a:t>
            </a:r>
          </a:p>
        </p:txBody>
      </p:sp>
      <p:sp>
        <p:nvSpPr>
          <p:cNvPr id="3379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790E62-21A4-44AC-9C73-97848EB2E381}" type="slidenum">
              <a:rPr lang="hu-HU" altLang="hu-H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hu-HU" altLang="hu-H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1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Kockázatbecslés</a:t>
            </a:r>
          </a:p>
          <a:p>
            <a:r>
              <a:rPr lang="hu-HU" dirty="0" smtClean="0"/>
              <a:t>A </a:t>
            </a:r>
            <a:r>
              <a:rPr lang="hu-HU" dirty="0"/>
              <a:t>csalás </a:t>
            </a:r>
            <a:r>
              <a:rPr lang="hu-HU" dirty="0" smtClean="0"/>
              <a:t>kockázat</a:t>
            </a:r>
          </a:p>
          <a:p>
            <a:r>
              <a:rPr lang="hu-HU" dirty="0"/>
              <a:t>Kritikus és lényeges audit területek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23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ím 3"/>
          <p:cNvSpPr>
            <a:spLocks noGrp="1"/>
          </p:cNvSpPr>
          <p:nvPr>
            <p:ph type="ctrTitle"/>
          </p:nvPr>
        </p:nvSpPr>
        <p:spPr>
          <a:xfrm>
            <a:off x="190501" y="881063"/>
            <a:ext cx="11521017" cy="722312"/>
          </a:xfrm>
        </p:spPr>
        <p:txBody>
          <a:bodyPr/>
          <a:lstStyle/>
          <a:p>
            <a:pPr algn="l"/>
            <a:r>
              <a:rPr lang="hu-HU" altLang="hu-HU" sz="2800" b="1" dirty="0" smtClean="0"/>
              <a:t> AZ ÁLLÍTÁSOK – BEMUTATÁS ÉS KÖZZÉTÉTEL</a:t>
            </a:r>
          </a:p>
        </p:txBody>
      </p:sp>
      <p:sp>
        <p:nvSpPr>
          <p:cNvPr id="34821" name="Cím 3"/>
          <p:cNvSpPr txBox="1">
            <a:spLocks/>
          </p:cNvSpPr>
          <p:nvPr/>
        </p:nvSpPr>
        <p:spPr bwMode="auto">
          <a:xfrm>
            <a:off x="400051" y="2044701"/>
            <a:ext cx="11461749" cy="377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altLang="hu-HU" sz="2800"/>
              <a:t>Előfordulás, valamint jogok és kötelmek – a közzétett ügyek felmerültek és a társasággal kapcsolatosak. </a:t>
            </a:r>
          </a:p>
          <a:p>
            <a:r>
              <a:rPr lang="hu-HU" altLang="hu-HU" sz="2800"/>
              <a:t>Teljesség – minden közzétételt, amelyet szerepeltetni kellett volna, szerepeltettek. </a:t>
            </a:r>
          </a:p>
          <a:p>
            <a:r>
              <a:rPr lang="hu-HU" altLang="hu-HU" sz="2800"/>
              <a:t>Besorolás és érthetőség – a pénzügyi információkat megfelelően mutatják be, a közzétételek érthetőek</a:t>
            </a:r>
          </a:p>
          <a:p>
            <a:r>
              <a:rPr lang="hu-HU" altLang="hu-HU" sz="2800"/>
              <a:t> Pontosság és értékelés – az információkat valósan, a megfelelő összegekben teszik közzé. </a:t>
            </a:r>
          </a:p>
        </p:txBody>
      </p:sp>
      <p:sp>
        <p:nvSpPr>
          <p:cNvPr id="3482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AF39B3-47B6-4FC8-A0DD-45F6CDB1EF9C}" type="slidenum">
              <a:rPr lang="hu-HU" altLang="hu-H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hu-HU" altLang="hu-H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87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ím 3"/>
          <p:cNvSpPr>
            <a:spLocks noGrp="1"/>
          </p:cNvSpPr>
          <p:nvPr>
            <p:ph type="ctrTitle"/>
          </p:nvPr>
        </p:nvSpPr>
        <p:spPr>
          <a:xfrm>
            <a:off x="239184" y="765175"/>
            <a:ext cx="11521016" cy="722313"/>
          </a:xfrm>
        </p:spPr>
        <p:txBody>
          <a:bodyPr/>
          <a:lstStyle/>
          <a:p>
            <a:pPr eaLnBrk="1" hangingPunct="1"/>
            <a:r>
              <a:rPr lang="hu-HU" altLang="hu-HU" sz="2800" b="1" dirty="0" smtClean="0"/>
              <a:t>CSALÁS VAGY HIBA az állítások szintjén?</a:t>
            </a:r>
          </a:p>
        </p:txBody>
      </p:sp>
      <p:sp>
        <p:nvSpPr>
          <p:cNvPr id="4101" name="Cím 3"/>
          <p:cNvSpPr txBox="1">
            <a:spLocks/>
          </p:cNvSpPr>
          <p:nvPr/>
        </p:nvSpPr>
        <p:spPr bwMode="auto">
          <a:xfrm>
            <a:off x="239184" y="1773239"/>
            <a:ext cx="11521016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2800" dirty="0"/>
              <a:t>Az a megkülönböztető tényező, hogy a kérdéses cselekedet, amelynek eredményeképpen hibás állítás kerül a pénzügyi kimutatásokba</a:t>
            </a:r>
          </a:p>
          <a:p>
            <a:pPr>
              <a:spcBef>
                <a:spcPct val="0"/>
              </a:spcBef>
              <a:buFontTx/>
              <a:buNone/>
            </a:pPr>
            <a:endParaRPr lang="hu-HU" altLang="hu-HU" sz="28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2800" dirty="0">
                <a:solidFill>
                  <a:srgbClr val="FF0000"/>
                </a:solidFill>
              </a:rPr>
              <a:t>SZÁNDÉKOS VAGY NEM SZÁNDÉKOS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800" dirty="0">
              <a:solidFill>
                <a:srgbClr val="287662"/>
              </a:solidFill>
            </a:endParaRPr>
          </a:p>
        </p:txBody>
      </p:sp>
      <p:sp>
        <p:nvSpPr>
          <p:cNvPr id="410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4A443A-261D-45BA-902F-52A43B4D30AC}" type="slidenum">
              <a:rPr lang="hu-HU" altLang="hu-H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hu-HU" altLang="hu-H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79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u-H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ISA 240 </a:t>
            </a:r>
            <a:r>
              <a:rPr lang="hu-H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– Csalás </a:t>
            </a:r>
            <a:br>
              <a:rPr lang="hu-H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 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könyvvizsgáló célja a csalás vizsgálata során? </a:t>
            </a:r>
            <a:b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hu-HU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hu-HU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666151382"/>
              </p:ext>
            </p:extLst>
          </p:nvPr>
        </p:nvGraphicFramePr>
        <p:xfrm>
          <a:off x="527382" y="1988840"/>
          <a:ext cx="11137237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Jobb oldali kapcsos zárójel 9"/>
          <p:cNvSpPr/>
          <p:nvPr/>
        </p:nvSpPr>
        <p:spPr>
          <a:xfrm>
            <a:off x="9981044" y="1986485"/>
            <a:ext cx="1123888" cy="4392488"/>
          </a:xfrm>
          <a:prstGeom prst="rightBrac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b="1" dirty="0"/>
          </a:p>
        </p:txBody>
      </p:sp>
      <p:grpSp>
        <p:nvGrpSpPr>
          <p:cNvPr id="11" name="Csoportba foglalás 10"/>
          <p:cNvGrpSpPr/>
          <p:nvPr/>
        </p:nvGrpSpPr>
        <p:grpSpPr>
          <a:xfrm>
            <a:off x="11104932" y="1371597"/>
            <a:ext cx="960107" cy="5277853"/>
            <a:chOff x="0" y="2109"/>
            <a:chExt cx="2310860" cy="1392342"/>
          </a:xfrm>
        </p:grpSpPr>
        <p:sp>
          <p:nvSpPr>
            <p:cNvPr id="12" name="Lekerekített téglalap 11"/>
            <p:cNvSpPr/>
            <p:nvPr/>
          </p:nvSpPr>
          <p:spPr>
            <a:xfrm>
              <a:off x="0" y="2109"/>
              <a:ext cx="2310860" cy="1392342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</p:sp>
        <p:sp>
          <p:nvSpPr>
            <p:cNvPr id="13" name="Lekerekített téglalap 4"/>
            <p:cNvSpPr/>
            <p:nvPr/>
          </p:nvSpPr>
          <p:spPr>
            <a:xfrm>
              <a:off x="67967" y="36445"/>
              <a:ext cx="2242893" cy="1323671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243840" tIns="121920" rIns="243840" bIns="121920" numCol="1" spcCol="1270" anchor="ctr" anchorCtr="0">
              <a:noAutofit/>
            </a:bodyPr>
            <a:lstStyle/>
            <a:p>
              <a:pPr lvl="0" algn="ctr" defTabSz="2844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dirty="0" smtClean="0">
                  <a:solidFill>
                    <a:srgbClr val="FF0000"/>
                  </a:solidFill>
                </a:rPr>
                <a:t>D</a:t>
              </a:r>
            </a:p>
            <a:p>
              <a:pPr lvl="0" algn="ctr" defTabSz="2844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dirty="0" smtClean="0">
                  <a:solidFill>
                    <a:srgbClr val="FF0000"/>
                  </a:solidFill>
                </a:rPr>
                <a:t>O</a:t>
              </a:r>
            </a:p>
            <a:p>
              <a:pPr lvl="0" algn="ctr" defTabSz="2844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dirty="0" smtClean="0">
                  <a:solidFill>
                    <a:srgbClr val="FF0000"/>
                  </a:solidFill>
                </a:rPr>
                <a:t>K</a:t>
              </a:r>
            </a:p>
            <a:p>
              <a:pPr lvl="0" algn="ctr" defTabSz="2844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dirty="0" smtClean="0">
                  <a:solidFill>
                    <a:srgbClr val="FF0000"/>
                  </a:solidFill>
                </a:rPr>
                <a:t>UM</a:t>
              </a:r>
            </a:p>
            <a:p>
              <a:pPr lvl="0" algn="ctr" defTabSz="2844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dirty="0" smtClean="0">
                  <a:solidFill>
                    <a:srgbClr val="FF0000"/>
                  </a:solidFill>
                </a:rPr>
                <a:t>E</a:t>
              </a:r>
            </a:p>
            <a:p>
              <a:pPr lvl="0" algn="ctr" defTabSz="2844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dirty="0">
                  <a:solidFill>
                    <a:srgbClr val="FF0000"/>
                  </a:solidFill>
                </a:rPr>
                <a:t>N</a:t>
              </a:r>
              <a:endParaRPr lang="hu-HU" sz="2400" dirty="0" smtClean="0">
                <a:solidFill>
                  <a:srgbClr val="FF0000"/>
                </a:solidFill>
              </a:endParaRPr>
            </a:p>
            <a:p>
              <a:pPr lvl="0" algn="ctr" defTabSz="2844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dirty="0" smtClean="0">
                  <a:solidFill>
                    <a:srgbClr val="FF0000"/>
                  </a:solidFill>
                </a:rPr>
                <a:t>T</a:t>
              </a:r>
            </a:p>
            <a:p>
              <a:pPr lvl="0" algn="ctr" defTabSz="2844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dirty="0" smtClean="0">
                  <a:solidFill>
                    <a:srgbClr val="FF0000"/>
                  </a:solidFill>
                </a:rPr>
                <a:t>Á</a:t>
              </a:r>
            </a:p>
            <a:p>
              <a:pPr lvl="0" algn="ctr" defTabSz="2844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dirty="0" smtClean="0">
                  <a:solidFill>
                    <a:srgbClr val="FF0000"/>
                  </a:solidFill>
                </a:rPr>
                <a:t>L</a:t>
              </a:r>
            </a:p>
            <a:p>
              <a:pPr lvl="0" algn="ctr" defTabSz="2844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dirty="0" smtClean="0">
                  <a:solidFill>
                    <a:srgbClr val="FF0000"/>
                  </a:solidFill>
                </a:rPr>
                <a:t>N</a:t>
              </a:r>
            </a:p>
            <a:p>
              <a:pPr lvl="0" algn="ctr" defTabSz="2844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dirty="0" smtClean="0">
                  <a:solidFill>
                    <a:srgbClr val="FF0000"/>
                  </a:solidFill>
                </a:rPr>
                <a:t>I</a:t>
              </a:r>
              <a:endParaRPr lang="hu-HU" sz="2400" kern="12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489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ím 3"/>
          <p:cNvSpPr>
            <a:spLocks noGrp="1"/>
          </p:cNvSpPr>
          <p:nvPr>
            <p:ph type="ctrTitle"/>
          </p:nvPr>
        </p:nvSpPr>
        <p:spPr>
          <a:xfrm>
            <a:off x="190501" y="881063"/>
            <a:ext cx="11521017" cy="722312"/>
          </a:xfrm>
        </p:spPr>
        <p:txBody>
          <a:bodyPr/>
          <a:lstStyle/>
          <a:p>
            <a:pPr algn="l"/>
            <a:r>
              <a:rPr lang="hu-HU" altLang="hu-HU" sz="2800" b="1" dirty="0" smtClean="0"/>
              <a:t> VEZETÉS ÉS AZ IRÁNYÍTÁSSAL MEGBÍZOTTAK FELELŐSSÉGE</a:t>
            </a:r>
          </a:p>
        </p:txBody>
      </p:sp>
      <p:sp>
        <p:nvSpPr>
          <p:cNvPr id="34821" name="Cím 3"/>
          <p:cNvSpPr txBox="1">
            <a:spLocks/>
          </p:cNvSpPr>
          <p:nvPr/>
        </p:nvSpPr>
        <p:spPr bwMode="auto">
          <a:xfrm>
            <a:off x="400051" y="1704976"/>
            <a:ext cx="11461749" cy="424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hu-HU" altLang="hu-HU" sz="2800" dirty="0" smtClean="0">
                <a:cs typeface="Arial" panose="020B0604020202020204" pitchFamily="34" charset="0"/>
              </a:rPr>
              <a:t>A csalás megelőzése és feltárása elsődlegesen a társaság irányításával megbízott személyek és a vezetés felelőssége</a:t>
            </a:r>
          </a:p>
          <a:p>
            <a:pPr>
              <a:defRPr/>
            </a:pPr>
            <a:r>
              <a:rPr lang="hu-HU" altLang="hu-HU" sz="2800" dirty="0" smtClean="0">
                <a:cs typeface="Arial" panose="020B0604020202020204" pitchFamily="34" charset="0"/>
              </a:rPr>
              <a:t>A vállalati kultúra elemei lehetnek: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hu-HU" altLang="hu-HU" sz="2800" dirty="0" smtClean="0">
                <a:cs typeface="Arial" panose="020B0604020202020204" pitchFamily="34" charset="0"/>
              </a:rPr>
              <a:t>	vezetés etikus viselkedése, példamutatása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hu-HU" altLang="hu-HU" sz="2800" dirty="0" smtClean="0">
                <a:cs typeface="Arial" panose="020B0604020202020204" pitchFamily="34" charset="0"/>
              </a:rPr>
              <a:t>	a megfelelő munkavállalók felvétele, oktatása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hu-HU" altLang="hu-HU" sz="2800" dirty="0" smtClean="0">
                <a:cs typeface="Arial" panose="020B0604020202020204" pitchFamily="34" charset="0"/>
              </a:rPr>
              <a:t>	etikai kódexnek megfelelő munkavégzés rendszeres 	megerősíttetése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hu-HU" altLang="hu-HU" sz="2800" dirty="0" smtClean="0">
                <a:cs typeface="Arial" panose="020B0604020202020204" pitchFamily="34" charset="0"/>
              </a:rPr>
              <a:t>	felmerülő csalási esetek kivizsgálása </a:t>
            </a:r>
          </a:p>
        </p:txBody>
      </p:sp>
      <p:sp>
        <p:nvSpPr>
          <p:cNvPr id="4199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59D347-214C-45A0-9276-EA9138F5809C}" type="slidenum">
              <a:rPr lang="hu-HU" altLang="hu-H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hu-HU" altLang="hu-H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43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ím 3"/>
          <p:cNvSpPr>
            <a:spLocks noGrp="1"/>
          </p:cNvSpPr>
          <p:nvPr>
            <p:ph type="ctrTitle"/>
          </p:nvPr>
        </p:nvSpPr>
        <p:spPr>
          <a:xfrm>
            <a:off x="400051" y="669926"/>
            <a:ext cx="11521016" cy="722313"/>
          </a:xfrm>
        </p:spPr>
        <p:txBody>
          <a:bodyPr/>
          <a:lstStyle/>
          <a:p>
            <a:pPr algn="l"/>
            <a:r>
              <a:rPr lang="hu-HU" altLang="hu-HU" sz="2800" b="1" dirty="0" smtClean="0">
                <a:solidFill>
                  <a:srgbClr val="287662"/>
                </a:solidFill>
              </a:rPr>
              <a:t> </a:t>
            </a:r>
            <a:r>
              <a:rPr lang="hu-HU" altLang="hu-HU" sz="2800" b="1" dirty="0" smtClean="0"/>
              <a:t>A CSALÁSI HÁROMSZÖG</a:t>
            </a:r>
          </a:p>
        </p:txBody>
      </p:sp>
      <p:sp>
        <p:nvSpPr>
          <p:cNvPr id="34821" name="Cím 3"/>
          <p:cNvSpPr txBox="1">
            <a:spLocks/>
          </p:cNvSpPr>
          <p:nvPr/>
        </p:nvSpPr>
        <p:spPr bwMode="auto">
          <a:xfrm>
            <a:off x="400051" y="1704976"/>
            <a:ext cx="11461749" cy="424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endParaRPr lang="hu-HU" altLang="hu-HU" sz="2800" dirty="0" smtClean="0"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hu-HU" altLang="hu-HU" sz="2800" dirty="0" smtClean="0"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hu-HU" altLang="hu-HU" sz="2800" dirty="0"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hu-HU" altLang="hu-HU" sz="2800" dirty="0" smtClean="0">
                <a:cs typeface="Arial" panose="020B0604020202020204" pitchFamily="34" charset="0"/>
              </a:rPr>
              <a:t>Magában foglalja:</a:t>
            </a:r>
          </a:p>
          <a:p>
            <a:pPr>
              <a:defRPr/>
            </a:pPr>
            <a:r>
              <a:rPr lang="hu-HU" altLang="hu-HU" sz="2800" dirty="0" smtClean="0">
                <a:cs typeface="Arial" panose="020B0604020202020204" pitchFamily="34" charset="0"/>
              </a:rPr>
              <a:t>az ösztönzést/nyomást a várt cél elérésére</a:t>
            </a:r>
          </a:p>
          <a:p>
            <a:pPr>
              <a:defRPr/>
            </a:pPr>
            <a:r>
              <a:rPr lang="hu-HU" altLang="hu-HU" sz="2800" dirty="0" smtClean="0">
                <a:cs typeface="Arial" panose="020B0604020202020204" pitchFamily="34" charset="0"/>
              </a:rPr>
              <a:t>a felismert lehetőséget (belső kontrol felülírható)</a:t>
            </a:r>
          </a:p>
          <a:p>
            <a:pPr>
              <a:defRPr/>
            </a:pPr>
            <a:r>
              <a:rPr lang="hu-HU" altLang="hu-HU" sz="2800" dirty="0" smtClean="0">
                <a:cs typeface="Arial" panose="020B0604020202020204" pitchFamily="34" charset="0"/>
              </a:rPr>
              <a:t>a tett igazolását (némelyek képesek megindokolni)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hu-HU" altLang="hu-HU" sz="2800" dirty="0" smtClean="0">
                <a:cs typeface="Arial" panose="020B0604020202020204" pitchFamily="34" charset="0"/>
              </a:rPr>
              <a:t>Egyetlen elem előfordulása nem jelent csalás kockázatot.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hu-HU" altLang="hu-HU" sz="2800" dirty="0" smtClean="0">
                <a:cs typeface="Arial" panose="020B0604020202020204" pitchFamily="34" charset="0"/>
              </a:rPr>
              <a:t>Jellemzően a motivációnak és a lehetőségnek kell jelen lennie.</a:t>
            </a:r>
          </a:p>
        </p:txBody>
      </p:sp>
      <p:sp>
        <p:nvSpPr>
          <p:cNvPr id="4301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F759FF-10F5-4DA0-A089-9646CD1AB01B}" type="slidenum">
              <a:rPr lang="hu-HU" altLang="hu-H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pic>
        <p:nvPicPr>
          <p:cNvPr id="43015" name="Picture 6" descr="Image result for fraud triangle pwc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167" y="1504950"/>
            <a:ext cx="317711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196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ím 3"/>
          <p:cNvSpPr>
            <a:spLocks noGrp="1"/>
          </p:cNvSpPr>
          <p:nvPr>
            <p:ph type="ctrTitle"/>
          </p:nvPr>
        </p:nvSpPr>
        <p:spPr>
          <a:xfrm>
            <a:off x="190501" y="881063"/>
            <a:ext cx="11521017" cy="722312"/>
          </a:xfrm>
        </p:spPr>
        <p:txBody>
          <a:bodyPr/>
          <a:lstStyle/>
          <a:p>
            <a:pPr algn="l"/>
            <a:r>
              <a:rPr lang="hu-HU" altLang="hu-HU" sz="2800" b="1" dirty="0" smtClean="0"/>
              <a:t> A CSALÁS TÍPUSAI</a:t>
            </a:r>
          </a:p>
        </p:txBody>
      </p:sp>
      <p:sp>
        <p:nvSpPr>
          <p:cNvPr id="34821" name="Cím 3"/>
          <p:cNvSpPr txBox="1">
            <a:spLocks/>
          </p:cNvSpPr>
          <p:nvPr/>
        </p:nvSpPr>
        <p:spPr bwMode="auto">
          <a:xfrm>
            <a:off x="400051" y="1704976"/>
            <a:ext cx="11461749" cy="424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hu-HU" altLang="hu-HU" sz="2800" dirty="0" err="1" smtClean="0">
                <a:cs typeface="Arial" panose="020B0604020202020204" pitchFamily="34" charset="0"/>
              </a:rPr>
              <a:t>Beszámolókészítés</a:t>
            </a:r>
            <a:r>
              <a:rPr lang="hu-HU" altLang="hu-HU" sz="2800" dirty="0" smtClean="0">
                <a:cs typeface="Arial" panose="020B0604020202020204" pitchFamily="34" charset="0"/>
              </a:rPr>
              <a:t> során elkövetett csalás:</a:t>
            </a:r>
          </a:p>
          <a:p>
            <a:pPr>
              <a:defRPr/>
            </a:pPr>
            <a:r>
              <a:rPr lang="hu-HU" altLang="hu-HU" sz="2800" dirty="0" smtClean="0">
                <a:cs typeface="Arial" panose="020B0604020202020204" pitchFamily="34" charset="0"/>
              </a:rPr>
              <a:t>Nyilvántartások, alátámasztó dokumentumok manipulációja, meghamísítása</a:t>
            </a:r>
          </a:p>
          <a:p>
            <a:pPr>
              <a:defRPr/>
            </a:pPr>
            <a:r>
              <a:rPr lang="hu-HU" altLang="hu-HU" sz="2800" dirty="0" smtClean="0">
                <a:cs typeface="Arial" panose="020B0604020202020204" pitchFamily="34" charset="0"/>
              </a:rPr>
              <a:t>Események, ügyletek elferdítése, szándékos kihagyása</a:t>
            </a:r>
          </a:p>
          <a:p>
            <a:pPr>
              <a:defRPr/>
            </a:pPr>
            <a:r>
              <a:rPr lang="hu-HU" altLang="hu-HU" sz="2800" dirty="0" smtClean="0">
                <a:cs typeface="Arial" panose="020B0604020202020204" pitchFamily="34" charset="0"/>
              </a:rPr>
              <a:t>Számviteli alapelvek szándékos helytelen alkalmazása</a:t>
            </a:r>
          </a:p>
        </p:txBody>
      </p:sp>
      <p:sp>
        <p:nvSpPr>
          <p:cNvPr id="4403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F423BA-87A5-492E-9FEB-8D1202723F39}" type="slidenum">
              <a:rPr lang="hu-HU" altLang="hu-H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hu-HU" altLang="hu-H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48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ím 3"/>
          <p:cNvSpPr>
            <a:spLocks noGrp="1"/>
          </p:cNvSpPr>
          <p:nvPr>
            <p:ph type="ctrTitle"/>
          </p:nvPr>
        </p:nvSpPr>
        <p:spPr>
          <a:xfrm>
            <a:off x="190501" y="881063"/>
            <a:ext cx="11521017" cy="722312"/>
          </a:xfrm>
        </p:spPr>
        <p:txBody>
          <a:bodyPr/>
          <a:lstStyle/>
          <a:p>
            <a:pPr algn="l"/>
            <a:r>
              <a:rPr lang="hu-HU" altLang="hu-HU" sz="2800" b="1" dirty="0" smtClean="0"/>
              <a:t> A VEZETÉS ÁLTALI KONTROLLOK FELÜLÍRÁSA</a:t>
            </a:r>
          </a:p>
        </p:txBody>
      </p:sp>
      <p:sp>
        <p:nvSpPr>
          <p:cNvPr id="45061" name="Cím 3"/>
          <p:cNvSpPr txBox="1">
            <a:spLocks/>
          </p:cNvSpPr>
          <p:nvPr/>
        </p:nvSpPr>
        <p:spPr bwMode="auto">
          <a:xfrm>
            <a:off x="400051" y="1704976"/>
            <a:ext cx="11461749" cy="424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altLang="hu-HU" sz="2800"/>
              <a:t>Fiktív naplótételek rögzítése</a:t>
            </a:r>
          </a:p>
          <a:p>
            <a:r>
              <a:rPr lang="hu-HU" altLang="hu-HU" sz="2800"/>
              <a:t>Számla egyenlegek becslésére alkalmazott nem megfelelő feltételezések</a:t>
            </a:r>
          </a:p>
          <a:p>
            <a:r>
              <a:rPr lang="hu-HU" altLang="hu-HU" sz="2800"/>
              <a:t>Felmerült ügyletek szándékos kihagyása, előrehozása, késleltetése</a:t>
            </a:r>
          </a:p>
          <a:p>
            <a:r>
              <a:rPr lang="hu-HU" altLang="hu-HU" sz="2800"/>
              <a:t>Összetett, bonyolult ügyletekben való részvétel</a:t>
            </a:r>
          </a:p>
          <a:p>
            <a:r>
              <a:rPr lang="hu-HU" altLang="hu-HU" sz="2800"/>
              <a:t>Jelentős, szokatlan ügyletekhez kapcsolódó nyilvántartások, feltételek megváltoztatása</a:t>
            </a:r>
          </a:p>
        </p:txBody>
      </p:sp>
      <p:sp>
        <p:nvSpPr>
          <p:cNvPr id="4506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AE4937-24B1-4AEE-A54E-37705E7EFCF7}" type="slidenum">
              <a:rPr lang="hu-HU" altLang="hu-H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hu-HU" altLang="hu-H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16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ím 3"/>
          <p:cNvSpPr>
            <a:spLocks noGrp="1"/>
          </p:cNvSpPr>
          <p:nvPr>
            <p:ph type="ctrTitle"/>
          </p:nvPr>
        </p:nvSpPr>
        <p:spPr>
          <a:xfrm>
            <a:off x="190501" y="881063"/>
            <a:ext cx="11521017" cy="722312"/>
          </a:xfrm>
        </p:spPr>
        <p:txBody>
          <a:bodyPr/>
          <a:lstStyle/>
          <a:p>
            <a:pPr algn="l"/>
            <a:r>
              <a:rPr lang="hu-HU" altLang="hu-HU" sz="2800" b="1" dirty="0" smtClean="0">
                <a:solidFill>
                  <a:srgbClr val="287662"/>
                </a:solidFill>
              </a:rPr>
              <a:t> </a:t>
            </a:r>
            <a:r>
              <a:rPr lang="hu-HU" altLang="hu-HU" sz="2800" b="1" dirty="0" smtClean="0"/>
              <a:t>ESZKÖZÖK ELSIKKASZTÁSA</a:t>
            </a:r>
          </a:p>
        </p:txBody>
      </p:sp>
      <p:sp>
        <p:nvSpPr>
          <p:cNvPr id="34821" name="Cím 3"/>
          <p:cNvSpPr txBox="1">
            <a:spLocks/>
          </p:cNvSpPr>
          <p:nvPr/>
        </p:nvSpPr>
        <p:spPr bwMode="auto">
          <a:xfrm>
            <a:off x="400051" y="1704976"/>
            <a:ext cx="11461749" cy="424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hu-HU" altLang="hu-HU" sz="2800" dirty="0" smtClean="0">
                <a:cs typeface="Arial" panose="020B0604020202020204" pitchFamily="34" charset="0"/>
              </a:rPr>
              <a:t>Történhet:</a:t>
            </a:r>
          </a:p>
          <a:p>
            <a:pPr>
              <a:defRPr/>
            </a:pPr>
            <a:r>
              <a:rPr lang="hu-HU" altLang="hu-HU" sz="2800" dirty="0" smtClean="0">
                <a:cs typeface="Arial" panose="020B0604020202020204" pitchFamily="34" charset="0"/>
              </a:rPr>
              <a:t>Befolyt összegek elsikkasztásával</a:t>
            </a:r>
          </a:p>
          <a:p>
            <a:pPr>
              <a:defRPr/>
            </a:pPr>
            <a:r>
              <a:rPr lang="hu-HU" altLang="hu-HU" sz="2800" dirty="0" smtClean="0">
                <a:cs typeface="Arial" panose="020B0604020202020204" pitchFamily="34" charset="0"/>
              </a:rPr>
              <a:t>Fizikai eszközök vagy szellemi termékek ellopásával</a:t>
            </a:r>
          </a:p>
          <a:p>
            <a:pPr>
              <a:defRPr/>
            </a:pPr>
            <a:r>
              <a:rPr lang="hu-HU" altLang="hu-HU" sz="2800" dirty="0" smtClean="0">
                <a:cs typeface="Arial" panose="020B0604020202020204" pitchFamily="34" charset="0"/>
              </a:rPr>
              <a:t>Meg nem kapott áruk, szolgáltatások kifizettetésével</a:t>
            </a:r>
          </a:p>
          <a:p>
            <a:pPr>
              <a:defRPr/>
            </a:pPr>
            <a:r>
              <a:rPr lang="hu-HU" altLang="hu-HU" sz="2800" dirty="0" smtClean="0">
                <a:cs typeface="Arial" panose="020B0604020202020204" pitchFamily="34" charset="0"/>
              </a:rPr>
              <a:t>Társaság eszközeinek saját célra történő felhasználásával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hu-HU" altLang="hu-HU" sz="2800" dirty="0" smtClean="0">
                <a:cs typeface="Arial" panose="020B0604020202020204" pitchFamily="34" charset="0"/>
              </a:rPr>
              <a:t>Általában nem vezet jelentős hibához, de jellegéből adódóan lehet jelentős, pl. negatív hatás a cég hírnevére</a:t>
            </a:r>
          </a:p>
        </p:txBody>
      </p:sp>
      <p:sp>
        <p:nvSpPr>
          <p:cNvPr id="4608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CFAE34-E879-42E4-B5C2-38D5324A68BA}" type="slidenum">
              <a:rPr lang="hu-HU" altLang="hu-H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hu-HU" altLang="hu-H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37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ím 3"/>
          <p:cNvSpPr>
            <a:spLocks noGrp="1"/>
          </p:cNvSpPr>
          <p:nvPr>
            <p:ph type="ctrTitle"/>
          </p:nvPr>
        </p:nvSpPr>
        <p:spPr>
          <a:xfrm>
            <a:off x="190501" y="881063"/>
            <a:ext cx="11521017" cy="722312"/>
          </a:xfrm>
        </p:spPr>
        <p:txBody>
          <a:bodyPr/>
          <a:lstStyle/>
          <a:p>
            <a:pPr algn="l"/>
            <a:r>
              <a:rPr lang="hu-HU" altLang="hu-HU" sz="2800" b="1" dirty="0" smtClean="0">
                <a:solidFill>
                  <a:srgbClr val="287662"/>
                </a:solidFill>
              </a:rPr>
              <a:t> </a:t>
            </a:r>
            <a:r>
              <a:rPr lang="hu-HU" altLang="hu-HU" sz="2800" b="1" dirty="0" smtClean="0"/>
              <a:t>SZAKMAI SZKEPTICIZMUS</a:t>
            </a:r>
          </a:p>
        </p:txBody>
      </p:sp>
      <p:sp>
        <p:nvSpPr>
          <p:cNvPr id="37893" name="Cím 3"/>
          <p:cNvSpPr txBox="1">
            <a:spLocks/>
          </p:cNvSpPr>
          <p:nvPr/>
        </p:nvSpPr>
        <p:spPr bwMode="auto">
          <a:xfrm>
            <a:off x="400051" y="1704975"/>
            <a:ext cx="11461749" cy="377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hu-HU" altLang="hu-HU" sz="2800"/>
              <a:t>Csalás elfedése </a:t>
            </a:r>
          </a:p>
          <a:p>
            <a:pPr>
              <a:buFont typeface="Arial" charset="0"/>
              <a:buNone/>
            </a:pPr>
            <a:r>
              <a:rPr lang="hu-HU" altLang="hu-HU" sz="2800"/>
              <a:t>Összejátszás</a:t>
            </a:r>
          </a:p>
          <a:p>
            <a:pPr>
              <a:buFont typeface="Arial" charset="0"/>
              <a:buNone/>
            </a:pPr>
            <a:r>
              <a:rPr lang="hu-HU" altLang="hu-HU" sz="2800"/>
              <a:t>Vezetés által elkövetett csalás vs munkavállalók általi</a:t>
            </a:r>
          </a:p>
          <a:p>
            <a:pPr>
              <a:buFont typeface="Arial" charset="0"/>
              <a:buNone/>
            </a:pPr>
            <a:r>
              <a:rPr lang="hu-HU" altLang="hu-HU" sz="2800"/>
              <a:t>Tavaly őszinték voltak – idén nem biztos</a:t>
            </a:r>
          </a:p>
          <a:p>
            <a:pPr>
              <a:buFont typeface="Arial" charset="0"/>
              <a:buNone/>
            </a:pPr>
            <a:r>
              <a:rPr lang="hu-HU" altLang="hu-HU" sz="2800"/>
              <a:t>Számviteli becslések – csalás vagy hiba?</a:t>
            </a:r>
          </a:p>
          <a:p>
            <a:pPr>
              <a:buFont typeface="Arial" charset="0"/>
              <a:buNone/>
            </a:pPr>
            <a:r>
              <a:rPr lang="hu-HU" altLang="hu-HU" sz="2800"/>
              <a:t>Dokumentumok hitelessége</a:t>
            </a:r>
          </a:p>
        </p:txBody>
      </p:sp>
      <p:sp>
        <p:nvSpPr>
          <p:cNvPr id="3789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D6296F-B567-47FE-99ED-231CCAD2E05A}" type="slidenum">
              <a:rPr lang="hu-HU" altLang="hu-H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hu-HU" altLang="hu-H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53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ím 3"/>
          <p:cNvSpPr>
            <a:spLocks noGrp="1"/>
          </p:cNvSpPr>
          <p:nvPr>
            <p:ph type="ctrTitle"/>
          </p:nvPr>
        </p:nvSpPr>
        <p:spPr>
          <a:xfrm>
            <a:off x="190501" y="881063"/>
            <a:ext cx="11521017" cy="722312"/>
          </a:xfrm>
        </p:spPr>
        <p:txBody>
          <a:bodyPr/>
          <a:lstStyle/>
          <a:p>
            <a:pPr algn="l"/>
            <a:r>
              <a:rPr lang="hu-HU" altLang="hu-HU" sz="2800" b="1" dirty="0" smtClean="0"/>
              <a:t> CSALÁS ELFEDÉSE</a:t>
            </a:r>
          </a:p>
        </p:txBody>
      </p:sp>
      <p:sp>
        <p:nvSpPr>
          <p:cNvPr id="38917" name="Cím 3"/>
          <p:cNvSpPr txBox="1">
            <a:spLocks/>
          </p:cNvSpPr>
          <p:nvPr/>
        </p:nvSpPr>
        <p:spPr bwMode="auto">
          <a:xfrm>
            <a:off x="400051" y="1704975"/>
            <a:ext cx="11461749" cy="377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altLang="hu-HU" sz="2800"/>
              <a:t>bizonyítékok visszatartása </a:t>
            </a:r>
          </a:p>
          <a:p>
            <a:r>
              <a:rPr lang="hu-HU" altLang="hu-HU" sz="2800"/>
              <a:t>kérdésekre adott hamis válaszok </a:t>
            </a:r>
          </a:p>
          <a:p>
            <a:r>
              <a:rPr lang="hu-HU" altLang="hu-HU" sz="2800"/>
              <a:t>dokumentumok hamisítása </a:t>
            </a:r>
          </a:p>
          <a:p>
            <a:r>
              <a:rPr lang="hu-HU" altLang="hu-HU" sz="2800"/>
              <a:t>összejátszás a vezetés, az alkalmazottak vagy harmadik felek között  </a:t>
            </a:r>
          </a:p>
          <a:p>
            <a:r>
              <a:rPr lang="hu-HU" altLang="hu-HU" sz="2800"/>
              <a:t>számlaegyenleget alátámasztó adatok vagy számítások megváltoztatása egy táblázatban  </a:t>
            </a:r>
          </a:p>
          <a:p>
            <a:r>
              <a:rPr lang="hu-HU" altLang="hu-HU" sz="2800"/>
              <a:t>egyébként megfelelően működőnek tűnő kontrollok be nem tartása a vezetés által </a:t>
            </a:r>
          </a:p>
        </p:txBody>
      </p:sp>
      <p:sp>
        <p:nvSpPr>
          <p:cNvPr id="3891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182CF6-17E4-4096-ACBC-36674D68B557}" type="slidenum">
              <a:rPr lang="hu-HU" altLang="hu-H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hu-HU" altLang="hu-H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64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Kockázatfelmérés a könyvvizsgálat során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könyvvizsgálat során meg kell ismerni a társaság tevékenységét, termékeit, nyújtott szolgáltatásait, valamint azt a struktúrát, ahogyan a társaság működik (lásd </a:t>
            </a:r>
            <a:r>
              <a:rPr lang="hu-HU" dirty="0" smtClean="0"/>
              <a:t>ISA 315.).</a:t>
            </a:r>
          </a:p>
          <a:p>
            <a:r>
              <a:rPr lang="hu-HU" altLang="hu-HU" dirty="0"/>
              <a:t>Nem értjük a kockázatot, nem értjük a „céget”</a:t>
            </a:r>
          </a:p>
          <a:p>
            <a:endParaRPr lang="hu-HU" altLang="hu-HU" dirty="0"/>
          </a:p>
          <a:p>
            <a:r>
              <a:rPr lang="hu-HU" altLang="hu-HU" dirty="0"/>
              <a:t>Nincs taxatív lista a </a:t>
            </a:r>
            <a:r>
              <a:rPr lang="hu-HU" altLang="hu-HU" dirty="0" smtClean="0"/>
              <a:t>kockázatokról, de</a:t>
            </a:r>
            <a:endParaRPr lang="hu-HU" altLang="hu-HU" dirty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111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Kockázat alapú megközelítés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hu-HU" dirty="0"/>
          </a:p>
          <a:p>
            <a:r>
              <a:rPr lang="hu-HU" dirty="0" smtClean="0"/>
              <a:t>Könyvvizsgálati </a:t>
            </a:r>
            <a:r>
              <a:rPr lang="hu-HU" dirty="0"/>
              <a:t>kockázat = nem megfelelő jelentés kiadása</a:t>
            </a:r>
          </a:p>
          <a:p>
            <a:r>
              <a:rPr lang="hu-HU" dirty="0" smtClean="0"/>
              <a:t>Annak </a:t>
            </a:r>
            <a:r>
              <a:rPr lang="hu-HU" dirty="0"/>
              <a:t>kockázata, hogy a könyvvizsgáló hitelesítő véleményt ad egy olyan beszámolóra, amelyre korlátozott vagy elutasító véleményt kellett volna adnia</a:t>
            </a:r>
          </a:p>
          <a:p>
            <a:r>
              <a:rPr lang="hu-HU" dirty="0"/>
              <a:t>A könyvvizsgálói kockázat annak függvénye, hogy</a:t>
            </a:r>
          </a:p>
          <a:p>
            <a:pPr marL="457200" lvl="1" indent="0">
              <a:buNone/>
            </a:pPr>
            <a:r>
              <a:rPr lang="hu-HU" dirty="0" smtClean="0"/>
              <a:t>-	mekkora </a:t>
            </a:r>
            <a:r>
              <a:rPr lang="hu-HU" dirty="0"/>
              <a:t>annak kockázata, hogy a pénzügyi kimutatások lényeges hibás állítást </a:t>
            </a:r>
            <a:r>
              <a:rPr lang="hu-HU" dirty="0" smtClean="0"/>
              <a:t>	tartalmaznak </a:t>
            </a:r>
            <a:r>
              <a:rPr lang="hu-HU" b="1" dirty="0"/>
              <a:t>(eredendő kockázat)</a:t>
            </a:r>
          </a:p>
          <a:p>
            <a:pPr marL="457200" lvl="1" indent="0">
              <a:buNone/>
            </a:pPr>
            <a:r>
              <a:rPr lang="hu-HU" sz="2500" dirty="0"/>
              <a:t>-	mekkora annak kockázata, hogy a számviteli nyilvántartások nem felelnek meg a </a:t>
            </a:r>
            <a:r>
              <a:rPr lang="hu-HU" sz="2500" dirty="0" smtClean="0"/>
              <a:t>	törvényes </a:t>
            </a:r>
            <a:r>
              <a:rPr lang="hu-HU" sz="2500" dirty="0"/>
              <a:t>előírásoknak, illetve a belső ellenőrzés elég erős-e ahhoz, hogy előírások </a:t>
            </a:r>
            <a:r>
              <a:rPr lang="hu-HU" sz="2500" dirty="0" smtClean="0"/>
              <a:t>	betartása </a:t>
            </a:r>
            <a:r>
              <a:rPr lang="hu-HU" sz="2500" dirty="0"/>
              <a:t>biztosított legyen </a:t>
            </a:r>
            <a:r>
              <a:rPr lang="hu-HU" sz="2500" b="1" dirty="0"/>
              <a:t>(ellenőrzési kockázat)</a:t>
            </a:r>
          </a:p>
          <a:p>
            <a:pPr marL="457200" lvl="1" indent="0">
              <a:buNone/>
            </a:pPr>
            <a:r>
              <a:rPr lang="hu-HU" sz="2500" dirty="0" smtClean="0"/>
              <a:t>-	mekkora </a:t>
            </a:r>
            <a:r>
              <a:rPr lang="hu-HU" sz="2500" dirty="0"/>
              <a:t>annak valószínűsége, hogy a könyvvizsgáló az elvégzett eljárások során nem </a:t>
            </a:r>
            <a:r>
              <a:rPr lang="hu-HU" sz="2500" dirty="0" smtClean="0"/>
              <a:t>	tárja </a:t>
            </a:r>
            <a:r>
              <a:rPr lang="hu-HU" sz="2500" dirty="0"/>
              <a:t>fel az előforduló hibát </a:t>
            </a:r>
            <a:r>
              <a:rPr lang="hu-HU" sz="2500" b="1" dirty="0"/>
              <a:t>(feltárási kockázat) 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573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Kockázat alapú megközelítés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/>
              <a:t>Cél</a:t>
            </a:r>
            <a:r>
              <a:rPr lang="hu-HU" dirty="0"/>
              <a:t>: az akár csalásból, akár hibából eredő, a </a:t>
            </a:r>
            <a:r>
              <a:rPr lang="hu-HU" dirty="0" err="1"/>
              <a:t>pü.-i</a:t>
            </a:r>
            <a:r>
              <a:rPr lang="hu-HU" dirty="0"/>
              <a:t> kimutatások és az állítások szintjén fennálló lényeges hibás állítás kockázatainak azonosítása és felmérése a gazdálkodó egység és környezete megismerésén keresztül (beleértve a belső kontrollt is).</a:t>
            </a:r>
          </a:p>
          <a:p>
            <a:r>
              <a:rPr lang="hu-HU" dirty="0" smtClean="0"/>
              <a:t>A </a:t>
            </a:r>
            <a:r>
              <a:rPr lang="hu-HU" dirty="0"/>
              <a:t>gazdálkodó megismerése során rögzíteni kell a külső, belső kockázatokat ( pl. a vezetés tisztességessége, kényszerítő körülmények, ágazati, szabályozási, üzleti jellemzők)</a:t>
            </a:r>
          </a:p>
          <a:p>
            <a:r>
              <a:rPr lang="hu-HU" dirty="0" smtClean="0"/>
              <a:t>Az </a:t>
            </a:r>
            <a:r>
              <a:rPr lang="hu-HU" dirty="0"/>
              <a:t>kockázatbecslés alapján értékelni kell a beszámoló egészére és egyes állításaira vonatkozó kockázatot.</a:t>
            </a:r>
          </a:p>
          <a:p>
            <a:r>
              <a:rPr lang="hu-HU" dirty="0" smtClean="0"/>
              <a:t>A </a:t>
            </a:r>
            <a:r>
              <a:rPr lang="hu-HU" dirty="0"/>
              <a:t>kockázattal érintett területeken intenzívebb ellenőrzés szükséges. 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581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Kockázatfelmérés </a:t>
            </a:r>
            <a:r>
              <a:rPr lang="hu-HU" dirty="0"/>
              <a:t>a könyvvizsgálat </a:t>
            </a:r>
            <a:r>
              <a:rPr lang="hu-HU" dirty="0" smtClean="0"/>
              <a:t>során</a:t>
            </a:r>
            <a:br>
              <a:rPr lang="hu-HU" dirty="0" smtClean="0"/>
            </a:br>
            <a:r>
              <a:rPr lang="hu-HU" dirty="0" smtClean="0"/>
              <a:t>Példa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Az ÉTTEREM Kft. egy kisvállalkozás, </a:t>
            </a:r>
            <a:r>
              <a:rPr lang="hu-HU" b="1" dirty="0"/>
              <a:t>férj és feleség a két tulajdonosa </a:t>
            </a:r>
            <a:r>
              <a:rPr lang="hu-HU" dirty="0"/>
              <a:t>és két alkalmazottja van. Egy gyorséttermet üzemeltetnek – különböző alapanyagokból készítenek frissen sütött ételeket, valamint palackos üdítőt árulnak. </a:t>
            </a:r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Vajon </a:t>
            </a:r>
            <a:r>
              <a:rPr lang="hu-HU" dirty="0"/>
              <a:t>ezen Kft. könyvvizsgálata során milyen kockázatok merülhetnek fel és hogyan tudja a könyvvizsgáló ezeket kezelni? </a:t>
            </a:r>
          </a:p>
          <a:p>
            <a:pPr marL="0" indent="0">
              <a:buNone/>
            </a:pPr>
            <a:r>
              <a:rPr lang="hu-HU" dirty="0"/>
              <a:t>	</a:t>
            </a:r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780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Kockázatfelmérés a könyvvizsgálat során</a:t>
            </a:r>
            <a:br>
              <a:rPr lang="hu-HU" dirty="0"/>
            </a:br>
            <a:r>
              <a:rPr lang="hu-HU" dirty="0"/>
              <a:t>Példa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/>
              <a:t>A családi tulajdonban lévő vállalkozások esetén, ahol a tulajdonos és a vezetés nem különül el, jellemzően az adófizetés </a:t>
            </a:r>
            <a:r>
              <a:rPr lang="hu-HU" dirty="0" smtClean="0"/>
              <a:t>minimalizálása és a bevételek maximalizálása </a:t>
            </a:r>
            <a:r>
              <a:rPr lang="hu-HU" dirty="0"/>
              <a:t>lehet a cél.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Ezek </a:t>
            </a:r>
            <a:r>
              <a:rPr lang="hu-HU" dirty="0"/>
              <a:t>alapján a kritikus </a:t>
            </a:r>
            <a:r>
              <a:rPr lang="hu-HU" dirty="0" smtClean="0"/>
              <a:t>területek</a:t>
            </a:r>
            <a:r>
              <a:rPr lang="hu-HU" sz="3200" dirty="0" smtClean="0"/>
              <a:t>:</a:t>
            </a:r>
          </a:p>
          <a:p>
            <a:pPr>
              <a:buFontTx/>
              <a:buChar char="-"/>
            </a:pPr>
            <a:r>
              <a:rPr lang="hu-HU" dirty="0" smtClean="0"/>
              <a:t>az </a:t>
            </a:r>
            <a:r>
              <a:rPr lang="hu-HU" dirty="0" err="1"/>
              <a:t>eredménykimutatásban</a:t>
            </a:r>
            <a:r>
              <a:rPr lang="hu-HU" dirty="0"/>
              <a:t> az árbevétel (vajon minden bevételt elszámoltak?), 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az </a:t>
            </a:r>
            <a:r>
              <a:rPr lang="hu-HU" dirty="0"/>
              <a:t>anyag jellegű ráfordítások (vajon csak a vállalkozás érdekében felmerült költségeket számolták el?), és 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/>
              <a:t>a</a:t>
            </a:r>
            <a:r>
              <a:rPr lang="hu-HU" dirty="0" smtClean="0"/>
              <a:t> személyi </a:t>
            </a:r>
            <a:r>
              <a:rPr lang="hu-HU" dirty="0"/>
              <a:t>jellegű ráfordítások (vajon biztos nem volt több dolgozójuk, aki segített volna a tevékenység végzésében?). 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>
          <a:xfrm>
            <a:off x="609600" y="704850"/>
            <a:ext cx="11201400" cy="1143000"/>
          </a:xfrm>
        </p:spPr>
        <p:txBody>
          <a:bodyPr/>
          <a:lstStyle/>
          <a:p>
            <a:pPr eaLnBrk="1" hangingPunct="1"/>
            <a:r>
              <a:rPr lang="hu-HU" altLang="hu-HU" sz="4900" smtClean="0">
                <a:latin typeface="Constantia" pitchFamily="18" charset="0"/>
              </a:rPr>
              <a:t>Területek kockázatfelmérésnél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r>
              <a:rPr lang="hu-HU" altLang="hu-HU" dirty="0" smtClean="0"/>
              <a:t>Társasági forma, tulajdonosi struktúra, pénzügyi- és földrajzi szervezettség</a:t>
            </a:r>
          </a:p>
          <a:p>
            <a:r>
              <a:rPr lang="hu-HU" altLang="hu-HU" dirty="0" smtClean="0"/>
              <a:t>Termékek, szolgáltatások</a:t>
            </a:r>
          </a:p>
          <a:p>
            <a:r>
              <a:rPr lang="hu-HU" altLang="hu-HU" dirty="0" smtClean="0"/>
              <a:t>A társaság környezete</a:t>
            </a:r>
          </a:p>
          <a:p>
            <a:r>
              <a:rPr lang="hu-HU" altLang="hu-HU" dirty="0" smtClean="0"/>
              <a:t>Érdekhordozók</a:t>
            </a:r>
          </a:p>
          <a:p>
            <a:r>
              <a:rPr lang="hu-HU" altLang="hu-HU" dirty="0" smtClean="0"/>
              <a:t>A vezetőség céljai</a:t>
            </a:r>
          </a:p>
          <a:p>
            <a:r>
              <a:rPr lang="hu-HU" altLang="hu-HU" dirty="0" smtClean="0"/>
              <a:t>A társaság céljai</a:t>
            </a:r>
            <a:endParaRPr lang="hu-HU" altLang="hu-HU" dirty="0" smtClean="0">
              <a:latin typeface="Arial" charset="0"/>
            </a:endParaRPr>
          </a:p>
          <a:p>
            <a:pPr eaLnBrk="1" hangingPunct="1"/>
            <a:endParaRPr lang="hu-HU" altLang="hu-HU" dirty="0" smtClean="0">
              <a:latin typeface="Arial" charset="0"/>
            </a:endParaRPr>
          </a:p>
          <a:p>
            <a:pPr eaLnBrk="1" hangingPunct="1"/>
            <a:endParaRPr lang="hu-HU" altLang="hu-HU" dirty="0" smtClean="0">
              <a:latin typeface="Arial" charset="0"/>
            </a:endParaRPr>
          </a:p>
          <a:p>
            <a:pPr eaLnBrk="1" hangingPunct="1"/>
            <a:endParaRPr lang="hu-HU" altLang="hu-HU" dirty="0" smtClean="0">
              <a:latin typeface="Arial" charset="0"/>
            </a:endParaRPr>
          </a:p>
          <a:p>
            <a:pPr eaLnBrk="1" hangingPunct="1"/>
            <a:endParaRPr lang="hu-HU" altLang="hu-HU" dirty="0" smtClean="0">
              <a:latin typeface="Arial" charset="0"/>
            </a:endParaRPr>
          </a:p>
          <a:p>
            <a:pPr eaLnBrk="1" hangingPunct="1"/>
            <a:endParaRPr lang="hu-HU" altLang="hu-HU" dirty="0" smtClean="0">
              <a:latin typeface="Arial" charset="0"/>
            </a:endParaRPr>
          </a:p>
          <a:p>
            <a:pPr lvl="1" eaLnBrk="1" hangingPunct="1">
              <a:buFont typeface="Wingdings 2" pitchFamily="18" charset="2"/>
              <a:buNone/>
            </a:pPr>
            <a:endParaRPr lang="hu-HU" altLang="hu-HU" dirty="0" smtClean="0"/>
          </a:p>
          <a:p>
            <a:pPr eaLnBrk="1" hangingPunct="1"/>
            <a:endParaRPr lang="hu-HU" altLang="hu-HU" dirty="0" smtClean="0"/>
          </a:p>
        </p:txBody>
      </p:sp>
      <p:sp>
        <p:nvSpPr>
          <p:cNvPr id="2" name="Jobb oldali kapcsos zárójel 1"/>
          <p:cNvSpPr/>
          <p:nvPr/>
        </p:nvSpPr>
        <p:spPr>
          <a:xfrm>
            <a:off x="3890211" y="4363453"/>
            <a:ext cx="360947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Szamárfül 2"/>
          <p:cNvSpPr/>
          <p:nvPr/>
        </p:nvSpPr>
        <p:spPr>
          <a:xfrm>
            <a:off x="4507832" y="4363453"/>
            <a:ext cx="2181726" cy="753979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CSALÁSI KOCKÁZAT</a:t>
            </a:r>
          </a:p>
          <a:p>
            <a:pPr algn="ctr"/>
            <a:r>
              <a:rPr lang="hu-HU" dirty="0" smtClean="0"/>
              <a:t>MEGHATÁROZÁSA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140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>
          <a:xfrm>
            <a:off x="609600" y="704850"/>
            <a:ext cx="11201400" cy="1143000"/>
          </a:xfrm>
        </p:spPr>
        <p:txBody>
          <a:bodyPr>
            <a:normAutofit fontScale="90000"/>
          </a:bodyPr>
          <a:lstStyle/>
          <a:p>
            <a:r>
              <a:rPr lang="hu-HU" altLang="hu-HU" sz="5400" dirty="0"/>
              <a:t>Társasági forma, tulajdonosi struktúra, pénzügyi- és földrajzi szervezettség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>
          <a:xfrm>
            <a:off x="625642" y="1965157"/>
            <a:ext cx="10728158" cy="4211805"/>
          </a:xfrm>
        </p:spPr>
        <p:txBody>
          <a:bodyPr>
            <a:normAutofit/>
          </a:bodyPr>
          <a:lstStyle/>
          <a:p>
            <a:pPr eaLnBrk="1" hangingPunct="1"/>
            <a:endParaRPr lang="hu-HU" altLang="hu-HU" b="1" dirty="0" smtClean="0"/>
          </a:p>
          <a:p>
            <a:r>
              <a:rPr lang="hu-HU" altLang="hu-HU" dirty="0" smtClean="0"/>
              <a:t>Azonosítani kell: </a:t>
            </a:r>
          </a:p>
          <a:p>
            <a:pPr lvl="1"/>
            <a:r>
              <a:rPr lang="hu-HU" altLang="hu-HU" dirty="0"/>
              <a:t>tulajdonosi </a:t>
            </a:r>
            <a:r>
              <a:rPr lang="hu-HU" altLang="hu-HU" dirty="0" smtClean="0"/>
              <a:t>struktúrát, a </a:t>
            </a:r>
            <a:r>
              <a:rPr lang="hu-HU" altLang="hu-HU" dirty="0"/>
              <a:t>kapcsolatot a társaság vezetősége és tulajdonosai között, </a:t>
            </a:r>
            <a:endParaRPr lang="hu-HU" altLang="hu-HU" dirty="0" smtClean="0"/>
          </a:p>
          <a:p>
            <a:pPr lvl="1"/>
            <a:r>
              <a:rPr lang="hu-HU" altLang="hu-HU" dirty="0" smtClean="0"/>
              <a:t>a kapcsolt vállalkozásokat</a:t>
            </a:r>
            <a:r>
              <a:rPr lang="hu-HU" altLang="hu-HU" dirty="0"/>
              <a:t>, valamint a velük folytatott </a:t>
            </a:r>
            <a:r>
              <a:rPr lang="hu-HU" altLang="hu-HU" dirty="0" smtClean="0"/>
              <a:t>tranzakciókat</a:t>
            </a:r>
          </a:p>
          <a:p>
            <a:pPr lvl="1"/>
            <a:r>
              <a:rPr lang="hu-HU" altLang="hu-HU" dirty="0">
                <a:latin typeface="Arial" charset="0"/>
              </a:rPr>
              <a:t>pénzügyi és földrajzi függések </a:t>
            </a:r>
            <a:r>
              <a:rPr lang="hu-HU" altLang="hu-HU" dirty="0" smtClean="0">
                <a:latin typeface="Arial" charset="0"/>
              </a:rPr>
              <a:t>felmérése: mi az üzleti modell?</a:t>
            </a:r>
          </a:p>
          <a:p>
            <a:pPr lvl="1"/>
            <a:endParaRPr lang="hu-HU" altLang="hu-HU" dirty="0" smtClean="0">
              <a:latin typeface="Arial" charset="0"/>
            </a:endParaRPr>
          </a:p>
          <a:p>
            <a:pPr marL="0" indent="0">
              <a:buNone/>
            </a:pPr>
            <a:r>
              <a:rPr lang="hu-HU" altLang="hu-HU" dirty="0">
                <a:latin typeface="Arial" charset="0"/>
              </a:rPr>
              <a:t>Kockázat: milyen ügyletek jöttek létre </a:t>
            </a:r>
            <a:r>
              <a:rPr lang="hu-HU" altLang="hu-HU" dirty="0" smtClean="0">
                <a:latin typeface="Arial" charset="0"/>
              </a:rPr>
              <a:t>a </a:t>
            </a:r>
            <a:r>
              <a:rPr lang="hu-HU" altLang="hu-HU" b="1" dirty="0" smtClean="0">
                <a:latin typeface="Arial" charset="0"/>
              </a:rPr>
              <a:t>gazdálkodó</a:t>
            </a:r>
            <a:r>
              <a:rPr lang="hu-HU" altLang="hu-HU" dirty="0" smtClean="0">
                <a:latin typeface="Arial" charset="0"/>
              </a:rPr>
              <a:t> és </a:t>
            </a:r>
            <a:r>
              <a:rPr lang="hu-HU" altLang="hu-HU" dirty="0">
                <a:latin typeface="Arial" charset="0"/>
              </a:rPr>
              <a:t>a </a:t>
            </a:r>
            <a:r>
              <a:rPr lang="hu-HU" altLang="hu-HU" b="1" dirty="0">
                <a:latin typeface="Arial" charset="0"/>
              </a:rPr>
              <a:t>tulajdonos-ügyvezetők</a:t>
            </a:r>
            <a:r>
              <a:rPr lang="hu-HU" altLang="hu-HU" dirty="0">
                <a:latin typeface="Arial" charset="0"/>
              </a:rPr>
              <a:t> </a:t>
            </a:r>
            <a:r>
              <a:rPr lang="hu-HU" altLang="hu-HU" dirty="0" smtClean="0">
                <a:latin typeface="Arial" charset="0"/>
              </a:rPr>
              <a:t>között?</a:t>
            </a:r>
          </a:p>
          <a:p>
            <a:pPr eaLnBrk="1" hangingPunct="1"/>
            <a:endParaRPr lang="hu-HU" altLang="hu-HU" dirty="0" smtClean="0">
              <a:latin typeface="Arial" charset="0"/>
            </a:endParaRPr>
          </a:p>
          <a:p>
            <a:pPr eaLnBrk="1" hangingPunct="1"/>
            <a:endParaRPr lang="hu-HU" altLang="hu-HU" dirty="0" smtClean="0">
              <a:latin typeface="Arial" charset="0"/>
            </a:endParaRPr>
          </a:p>
          <a:p>
            <a:pPr eaLnBrk="1" hangingPunct="1"/>
            <a:endParaRPr lang="hu-HU" altLang="hu-HU" dirty="0" smtClean="0">
              <a:latin typeface="Arial" charset="0"/>
            </a:endParaRPr>
          </a:p>
          <a:p>
            <a:pPr eaLnBrk="1" hangingPunct="1"/>
            <a:endParaRPr lang="hu-HU" altLang="hu-HU" dirty="0" smtClean="0">
              <a:latin typeface="Arial" charset="0"/>
            </a:endParaRPr>
          </a:p>
          <a:p>
            <a:pPr lvl="1" eaLnBrk="1" hangingPunct="1">
              <a:buFont typeface="Wingdings 2" pitchFamily="18" charset="2"/>
              <a:buNone/>
            </a:pPr>
            <a:endParaRPr lang="hu-HU" altLang="hu-HU" dirty="0" smtClean="0"/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68842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</TotalTime>
  <Words>1303</Words>
  <Application>Microsoft Office PowerPoint</Application>
  <PresentationFormat>Egyéni</PresentationFormat>
  <Paragraphs>243</Paragraphs>
  <Slides>29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29</vt:i4>
      </vt:variant>
    </vt:vector>
  </HeadingPairs>
  <TitlesOfParts>
    <vt:vector size="30" baseType="lpstr">
      <vt:lpstr>Office-téma</vt:lpstr>
      <vt:lpstr>     Kockázatfelmérés, különös tekintettel a csalás kockázatára. Kritikus és lényeges audit területek </vt:lpstr>
      <vt:lpstr>Tartalom</vt:lpstr>
      <vt:lpstr>Kockázatfelmérés a könyvvizsgálat során</vt:lpstr>
      <vt:lpstr>Kockázat alapú megközelítés</vt:lpstr>
      <vt:lpstr>Kockázat alapú megközelítés</vt:lpstr>
      <vt:lpstr>Kockázatfelmérés a könyvvizsgálat során Példa</vt:lpstr>
      <vt:lpstr>Kockázatfelmérés a könyvvizsgálat során Példa</vt:lpstr>
      <vt:lpstr>Területek kockázatfelmérésnél </vt:lpstr>
      <vt:lpstr>Társasági forma, tulajdonosi struktúra, pénzügyi- és földrajzi szervezettség</vt:lpstr>
      <vt:lpstr>Termékek, szolgáltatások</vt:lpstr>
      <vt:lpstr>A társaság környezete</vt:lpstr>
      <vt:lpstr>A társaság környezete</vt:lpstr>
      <vt:lpstr>Értékhordozók</vt:lpstr>
      <vt:lpstr>Állítások</vt:lpstr>
      <vt:lpstr> A PÉNZÜGYI KIMUTATÁSOK SZINTJÉN FENNÁLLÓ LÉNYEGES HIBÁS ÁLLÍTÁSOK</vt:lpstr>
      <vt:lpstr> A PÉNZÜGYI KIMUTATÁSOK SZINTJÉN FENNÁLLÓ LÉNYEGES HIBÁS ÁLLÍTÁSOK KOCKÁZATA</vt:lpstr>
      <vt:lpstr> AZ ÁLLÍTÁSOK SZINTJÉN FENNÁLLÓ LÉNYEGES HIBÁS ÁLLÍTÁSOK KOCKÁZATA</vt:lpstr>
      <vt:lpstr> AZ ÁLLÍTÁSOK - EREDMÉNYKIMUTATÁS</vt:lpstr>
      <vt:lpstr> AZ ÁLLÍTÁSOK - MÉRLEG</vt:lpstr>
      <vt:lpstr> AZ ÁLLÍTÁSOK – BEMUTATÁS ÉS KÖZZÉTÉTEL</vt:lpstr>
      <vt:lpstr>CSALÁS VAGY HIBA az állítások szintjén?</vt:lpstr>
      <vt:lpstr>ISA 240 – Csalás  Mi a könyvvizsgáló célja a csalás vizsgálata során?   </vt:lpstr>
      <vt:lpstr> VEZETÉS ÉS AZ IRÁNYÍTÁSSAL MEGBÍZOTTAK FELELŐSSÉGE</vt:lpstr>
      <vt:lpstr> A CSALÁSI HÁROMSZÖG</vt:lpstr>
      <vt:lpstr> A CSALÁS TÍPUSAI</vt:lpstr>
      <vt:lpstr> A VEZETÉS ÁLTALI KONTROLLOK FELÜLÍRÁSA</vt:lpstr>
      <vt:lpstr> ESZKÖZÖK ELSIKKASZTÁSA</vt:lpstr>
      <vt:lpstr> SZAKMAI SZKEPTICIZMUS</vt:lpstr>
      <vt:lpstr> CSALÁS ELFEDÉSE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IFRSs in Hungary</dc:title>
  <dc:creator>jbiro</dc:creator>
  <cp:lastModifiedBy>Tolnai Krisztián Ádám</cp:lastModifiedBy>
  <cp:revision>52</cp:revision>
  <dcterms:created xsi:type="dcterms:W3CDTF">2018-09-10T18:21:34Z</dcterms:created>
  <dcterms:modified xsi:type="dcterms:W3CDTF">2018-10-09T10:59:14Z</dcterms:modified>
</cp:coreProperties>
</file>