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sldIdLst>
    <p:sldId id="274" r:id="rId2"/>
    <p:sldId id="275" r:id="rId3"/>
    <p:sldId id="276" r:id="rId4"/>
    <p:sldId id="278" r:id="rId5"/>
    <p:sldId id="277" r:id="rId6"/>
    <p:sldId id="279" r:id="rId7"/>
    <p:sldId id="282" r:id="rId8"/>
    <p:sldId id="280" r:id="rId9"/>
    <p:sldId id="288" r:id="rId10"/>
    <p:sldId id="290" r:id="rId11"/>
    <p:sldId id="292" r:id="rId12"/>
    <p:sldId id="293" r:id="rId13"/>
    <p:sldId id="296" r:id="rId14"/>
    <p:sldId id="298" r:id="rId15"/>
    <p:sldId id="299" r:id="rId16"/>
    <p:sldId id="301" r:id="rId17"/>
    <p:sldId id="333" r:id="rId18"/>
    <p:sldId id="334" r:id="rId19"/>
    <p:sldId id="303" r:id="rId20"/>
    <p:sldId id="304" r:id="rId21"/>
    <p:sldId id="305" r:id="rId22"/>
    <p:sldId id="335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36" r:id="rId34"/>
    <p:sldId id="317" r:id="rId35"/>
    <p:sldId id="319" r:id="rId36"/>
    <p:sldId id="320" r:id="rId37"/>
    <p:sldId id="321" r:id="rId38"/>
    <p:sldId id="322" r:id="rId39"/>
    <p:sldId id="323" r:id="rId40"/>
    <p:sldId id="324" r:id="rId41"/>
    <p:sldId id="329" r:id="rId42"/>
    <p:sldId id="330" r:id="rId43"/>
    <p:sldId id="332" r:id="rId4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585E1-90BD-42D1-92E4-482653E1DB4D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3F9B6-EAC4-46ED-BFCA-B50B115961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73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F41A-E6C6-40D1-BF94-27AD1DD548E1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25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046-CACF-43FB-9ECC-A5FB42FB9682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32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8F04-5744-4DE7-8599-F89ED359B321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278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5A22-F496-41AD-8484-DA546EF63C28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5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43D1-9F6C-47B9-8DBC-82BEC74C2B0E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994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AD7E-FE52-4268-944B-67A63C7D6A7B}" type="datetime1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3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DD5-0253-493A-B1E2-11D698A8E5D3}" type="datetime1">
              <a:rPr lang="hu-HU" smtClean="0"/>
              <a:t>2018.10.09.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6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8C7E-93E3-4FD4-A334-E018999CB769}" type="datetime1">
              <a:rPr lang="hu-HU" smtClean="0"/>
              <a:t>2018.10.09.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9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D40-1FFE-4069-B8DF-26782202C7D9}" type="datetime1">
              <a:rPr lang="hu-HU" smtClean="0"/>
              <a:t>2018.10.09.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81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51F0-067C-4E7D-A8F0-E58EBC853ADA}" type="datetime1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87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0788-56EC-4747-A4DB-0A02ACB2B9A1}" type="datetime1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0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7914-CAD4-4DDD-BA6E-8ABD0C8DA362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4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1" y="2328672"/>
            <a:ext cx="10515600" cy="2233803"/>
          </a:xfrm>
        </p:spPr>
        <p:txBody>
          <a:bodyPr/>
          <a:lstStyle/>
          <a:p>
            <a:r>
              <a:rPr lang="hu-HU" dirty="0" smtClean="0"/>
              <a:t>A MEGBÍZÁS ELFOGADÁSA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Könyvvizsgálók továbbképzése</a:t>
            </a:r>
            <a:br>
              <a:rPr lang="hu-HU" dirty="0"/>
            </a:br>
            <a:r>
              <a:rPr lang="hu-HU" dirty="0"/>
              <a:t>Budapest, 2018. október 9-10.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@TOLNAI KRISZTIÁN ÁDÁM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12" y="71628"/>
            <a:ext cx="2029968" cy="170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3803904" y="1705356"/>
            <a:ext cx="442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PÉNZÜGYMINISZTÉRIUM</a:t>
            </a:r>
          </a:p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KÖNYVVIZSGÁLÓI KÖZFELÜGYELET</a:t>
            </a:r>
          </a:p>
        </p:txBody>
      </p:sp>
    </p:spTree>
    <p:extLst>
      <p:ext uri="{BB962C8B-B14F-4D97-AF65-F5344CB8AC3E}">
        <p14:creationId xmlns:p14="http://schemas.microsoft.com/office/powerpoint/2010/main" val="14392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200" b="1" dirty="0" smtClean="0"/>
              <a:t>ETIKAI </a:t>
            </a:r>
            <a:r>
              <a:rPr lang="hu-HU" altLang="hu-HU" sz="3200" b="1" dirty="0"/>
              <a:t>ALAPELVEK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IESBA kódex szerinti alapelvek </a:t>
            </a:r>
            <a:endParaRPr lang="hu-HU" altLang="hu-HU" sz="2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dirty="0" smtClean="0"/>
              <a:t> </a:t>
            </a:r>
            <a:r>
              <a:rPr lang="hu-HU" sz="2000" dirty="0" smtClean="0"/>
              <a:t>A </a:t>
            </a:r>
            <a:r>
              <a:rPr lang="hu-HU" sz="2000" dirty="0"/>
              <a:t>könyvvizsgálói titoktartási kötelezettség alól – eltérő törvényi rendelkezés hiányában – csak az ügyfél, és csak </a:t>
            </a:r>
            <a:r>
              <a:rPr lang="hu-HU" sz="2000" dirty="0" smtClean="0"/>
              <a:t>írásban </a:t>
            </a:r>
            <a:r>
              <a:rPr lang="hu-HU" sz="2000" dirty="0"/>
              <a:t>adhat előzetesen </a:t>
            </a:r>
            <a:r>
              <a:rPr lang="hu-HU" sz="2000" dirty="0" smtClean="0"/>
              <a:t>felmentést</a:t>
            </a:r>
          </a:p>
          <a:p>
            <a:pPr>
              <a:buFontTx/>
              <a:buChar char="-"/>
              <a:defRPr/>
            </a:pPr>
            <a:r>
              <a:rPr lang="hu-HU" sz="2000" dirty="0" smtClean="0"/>
              <a:t>Mentesülés a titoktartási kötelezettség alól: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1600" dirty="0" err="1" smtClean="0"/>
              <a:t>Pmt</a:t>
            </a:r>
            <a:r>
              <a:rPr lang="hu-HU" sz="1600" dirty="0" smtClean="0"/>
              <a:t>. Alapján indított eljárás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1600" dirty="0" smtClean="0"/>
              <a:t>Kamarai és közfelügyeleti ellenőrzések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1600" dirty="0" smtClean="0"/>
              <a:t>Felügyeleti jogkörében eljáró MNB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1600" dirty="0" smtClean="0"/>
              <a:t>„utód” könyvvizsgáló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1600" dirty="0" smtClean="0"/>
              <a:t>Csoportkönyvvizsgáló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sz="2000" b="1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b="1" dirty="0" smtClean="0"/>
              <a:t>Hivatáshoz </a:t>
            </a:r>
            <a:r>
              <a:rPr lang="hu-HU" sz="2400" b="1" dirty="0"/>
              <a:t>méltó magatartás </a:t>
            </a:r>
            <a:endParaRPr lang="hu-HU" sz="24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hu-HU" sz="1600" dirty="0"/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EACC0AF-C392-48F4-AB39-BC85209EF0D0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10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7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609600" y="-242888"/>
            <a:ext cx="10972800" cy="1660526"/>
          </a:xfrm>
        </p:spPr>
        <p:txBody>
          <a:bodyPr/>
          <a:lstStyle/>
          <a:p>
            <a:r>
              <a:rPr lang="hu-HU" altLang="hu-HU" sz="3200" b="1" dirty="0" smtClean="0"/>
              <a:t/>
            </a:r>
            <a:br>
              <a:rPr lang="hu-HU" altLang="hu-HU" sz="3200" b="1" dirty="0" smtClean="0"/>
            </a:br>
            <a:r>
              <a:rPr lang="hu-HU" altLang="hu-HU" sz="3200" b="1" dirty="0" smtClean="0"/>
              <a:t>ETIKAI ALAPELVEK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Egyéb etikai követelmények az etikai szabályzatból</a:t>
            </a:r>
            <a:endParaRPr lang="hu-HU" altLang="hu-HU" sz="2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68413"/>
            <a:ext cx="10972800" cy="5256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hu-HU" sz="2400" b="1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b="1" dirty="0" smtClean="0"/>
              <a:t>Megbízási </a:t>
            </a:r>
            <a:r>
              <a:rPr lang="hu-HU" sz="2400" b="1" dirty="0"/>
              <a:t>szerződéssel kapcsolatos előírások </a:t>
            </a:r>
            <a:endParaRPr lang="hu-HU" sz="2400" b="1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400" b="1" dirty="0"/>
              <a:t> </a:t>
            </a:r>
            <a:r>
              <a:rPr lang="hu-HU" sz="2000" b="1" dirty="0" smtClean="0"/>
              <a:t>-</a:t>
            </a:r>
            <a:r>
              <a:rPr lang="hu-HU" sz="2000" dirty="0"/>
              <a:t> Tilos a szerződésben olyan feltételt elfogadni, amely a díjazást a </a:t>
            </a:r>
            <a:r>
              <a:rPr lang="hu-HU" sz="2000" dirty="0" smtClean="0"/>
              <a:t>    könyvvizsgálói </a:t>
            </a:r>
            <a:r>
              <a:rPr lang="hu-HU" sz="2000" dirty="0"/>
              <a:t>jelentés tartalmához </a:t>
            </a:r>
            <a:r>
              <a:rPr lang="hu-HU" sz="2000" dirty="0" smtClean="0"/>
              <a:t>köti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000" dirty="0"/>
              <a:t> </a:t>
            </a:r>
            <a:r>
              <a:rPr lang="hu-HU" sz="2000" dirty="0" smtClean="0"/>
              <a:t>-</a:t>
            </a:r>
            <a:r>
              <a:rPr lang="hu-HU" sz="2000" dirty="0"/>
              <a:t> A szerződéses díjakon kívül a könyvvizsgáló ügyfelétől </a:t>
            </a:r>
            <a:r>
              <a:rPr lang="hu-HU" sz="2000" dirty="0" smtClean="0"/>
              <a:t>más – a szokásos mértéket meghaladó értékű - juttatást nem fogadhat el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sz="2000" dirty="0"/>
          </a:p>
          <a:p>
            <a:pPr marL="0" indent="0">
              <a:buNone/>
              <a:defRPr/>
            </a:pPr>
            <a:r>
              <a:rPr lang="hu-HU" sz="2000" dirty="0"/>
              <a:t>Akkor is a könyvvizsgáló, </a:t>
            </a:r>
            <a:r>
              <a:rPr lang="hu-HU" sz="2000" dirty="0" err="1"/>
              <a:t>könyvvizsgáló</a:t>
            </a:r>
            <a:r>
              <a:rPr lang="hu-HU" sz="2000" dirty="0"/>
              <a:t> cég a felelős az általa elvégzett könyvvizsgálói tevékenységért, ha annak elvégzéséhez más könyvvizsgálót vagy könyvvizsgáló jelöltet, más szakma szakértőjét vagy bármilyen más közreműködőt vesz igénybe.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sz="2000" dirty="0"/>
          </a:p>
        </p:txBody>
      </p:sp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93BF92A-46DD-4200-BCA8-7A49B7E961AA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11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6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1008063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/>
              <a:t>ETIKAI ALAPELVEK</a:t>
            </a:r>
            <a:br>
              <a:rPr lang="hu-HU" altLang="hu-HU" sz="2800" b="1" dirty="0" smtClean="0"/>
            </a:br>
            <a:r>
              <a:rPr lang="hu-HU" altLang="hu-HU" sz="2800" b="1" dirty="0" smtClean="0"/>
              <a:t>Példa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endParaRPr lang="hu-HU" altLang="hu-HU" sz="2800" dirty="0" smtClean="0"/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>
          <a:xfrm>
            <a:off x="609600" y="1846263"/>
            <a:ext cx="10972800" cy="4279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/>
              <a:t>Kérdés:</a:t>
            </a:r>
            <a:r>
              <a:rPr lang="hu-HU" altLang="hu-HU" sz="2000" i="1" dirty="0" smtClean="0"/>
              <a:t> mi minősül szokásos mértékűnek? 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 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Válasz:</a:t>
            </a:r>
            <a:r>
              <a:rPr lang="hu-HU" altLang="hu-HU" sz="2000" i="1" dirty="0" smtClean="0"/>
              <a:t> ezt az etikai szabályzat illetve egyéb jogszabály nem definiálja összegszerűen. Minden esetben mérlegelendő az összes körülmény </a:t>
            </a:r>
          </a:p>
          <a:p>
            <a:pPr marL="0" indent="0">
              <a:buNone/>
            </a:pPr>
            <a:r>
              <a:rPr lang="hu-HU" altLang="hu-HU" sz="2000" i="1" dirty="0" smtClean="0"/>
              <a:t>például.:</a:t>
            </a:r>
          </a:p>
          <a:p>
            <a:r>
              <a:rPr lang="hu-HU" altLang="hu-HU" sz="2000" i="1" dirty="0" smtClean="0"/>
              <a:t> az ajándék mértéke, </a:t>
            </a:r>
          </a:p>
          <a:p>
            <a:r>
              <a:rPr lang="hu-HU" altLang="hu-HU" sz="2000" i="1" dirty="0" smtClean="0"/>
              <a:t>a megbízási díj mértéke, mi a mögöttes szándéka az ajándékozónak, befolyással lesz-e az ajándék a könyvvizsgálói függetlenségre és véleményalkotásra, </a:t>
            </a:r>
          </a:p>
          <a:p>
            <a:r>
              <a:rPr lang="hu-HU" altLang="hu-HU" sz="2000" i="1" dirty="0" smtClean="0"/>
              <a:t>milyen látszatot kelt a dolog az ügyfél – könyvvizsgáló kapcsolatában illetve külső felek felé.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	</a:t>
            </a:r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284B265-0AFC-4915-B5DB-FEF6DF340842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12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55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1008063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/>
              <a:t/>
            </a:r>
            <a:br>
              <a:rPr lang="hu-HU" altLang="hu-HU" sz="2800" b="1" dirty="0" smtClean="0"/>
            </a:br>
            <a:r>
              <a:rPr lang="hu-HU" altLang="hu-HU" sz="2800" b="1" dirty="0"/>
              <a:t>ETIKAI ALAPELVEK</a:t>
            </a:r>
            <a:br>
              <a:rPr lang="hu-HU" altLang="hu-HU" sz="2800" b="1" dirty="0"/>
            </a:br>
            <a:r>
              <a:rPr lang="hu-HU" altLang="hu-HU" sz="2800" b="1" dirty="0"/>
              <a:t>Példa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endParaRPr lang="hu-HU" altLang="hu-HU" sz="2800" dirty="0" smtClean="0"/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609600" y="1846263"/>
            <a:ext cx="10972800" cy="4279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hu-HU" altLang="hu-HU" sz="2000" b="1" i="1" dirty="0" smtClean="0"/>
              <a:t>Kérdés: </a:t>
            </a:r>
            <a:r>
              <a:rPr lang="hu-HU" altLang="hu-HU" sz="2000" i="1" dirty="0" smtClean="0"/>
              <a:t>Az ügyfél meghív a cég fennállásának 10. évfordulójára szervezett vacsorára ahol az összes üzleti partnere részt vesz. Elfogadhatom-e a meghívást?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 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Válasz:</a:t>
            </a:r>
            <a:r>
              <a:rPr lang="hu-HU" altLang="hu-HU" sz="2000" i="1" dirty="0" smtClean="0"/>
              <a:t> Igen, ez egy egyszeri esemény, értéke  valószínűsíthetően nem jelentős és mivel </a:t>
            </a:r>
            <a:r>
              <a:rPr lang="hu-HU" altLang="hu-HU" sz="2000" b="1" i="1" dirty="0" smtClean="0"/>
              <a:t>a többi partnerét is meghívja </a:t>
            </a:r>
            <a:r>
              <a:rPr lang="hu-HU" altLang="hu-HU" sz="2000" i="1" dirty="0" smtClean="0"/>
              <a:t>ez </a:t>
            </a:r>
            <a:r>
              <a:rPr lang="hu-HU" altLang="hu-HU" sz="2000" b="1" i="1" dirty="0" smtClean="0"/>
              <a:t>nem jelent </a:t>
            </a:r>
            <a:r>
              <a:rPr lang="hu-HU" altLang="hu-HU" sz="2000" i="1" dirty="0" smtClean="0"/>
              <a:t>a könyvvizsgáló irányába semmilyen </a:t>
            </a:r>
            <a:r>
              <a:rPr lang="hu-HU" altLang="hu-HU" sz="2000" b="1" i="1" dirty="0" smtClean="0"/>
              <a:t>„kivételezést”, </a:t>
            </a:r>
            <a:r>
              <a:rPr lang="hu-HU" altLang="hu-HU" sz="2000" i="1" dirty="0" smtClean="0"/>
              <a:t>illetve külső szemmel nézve sem tűnik úgy hogy ezzel a könyvvizsgálót befolyásolni próbálnák.</a:t>
            </a:r>
          </a:p>
        </p:txBody>
      </p:sp>
      <p:sp>
        <p:nvSpPr>
          <p:cNvPr id="143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0AF2DD5-4ADC-4290-AA58-D31AE744F740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13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4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1008063"/>
          </a:xfrm>
        </p:spPr>
        <p:txBody>
          <a:bodyPr>
            <a:normAutofit/>
          </a:bodyPr>
          <a:lstStyle/>
          <a:p>
            <a:r>
              <a:rPr lang="hu-HU" altLang="hu-HU" sz="2800" b="1" dirty="0" smtClean="0"/>
              <a:t>ETIKAI </a:t>
            </a:r>
            <a:r>
              <a:rPr lang="hu-HU" altLang="hu-HU" sz="2800" b="1" dirty="0"/>
              <a:t>ALAPELVEK</a:t>
            </a:r>
            <a:br>
              <a:rPr lang="hu-HU" altLang="hu-HU" sz="2800" b="1" dirty="0"/>
            </a:br>
            <a:r>
              <a:rPr lang="hu-HU" altLang="hu-HU" sz="2800" b="1" dirty="0"/>
              <a:t>Példa</a:t>
            </a:r>
            <a:endParaRPr lang="hu-HU" altLang="hu-HU" sz="2800" dirty="0" smtClean="0"/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>
          <a:xfrm>
            <a:off x="609600" y="1846263"/>
            <a:ext cx="10972800" cy="4279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hu-HU" altLang="hu-HU" sz="2000" b="1" i="1" dirty="0" smtClean="0"/>
              <a:t>Kérdés:</a:t>
            </a:r>
            <a:r>
              <a:rPr lang="hu-HU" altLang="hu-HU" sz="2000" i="1" dirty="0" smtClean="0"/>
              <a:t> az ügyfél könyveiben egy jelentős ingatlan piaci értéken van kimutatva, melynek értékelését az ügyvezető testvére készítette, aki értékbecslő. Támaszkodhatok-e erre az értékelésre a könyvvizsgálat során?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 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Válasz:</a:t>
            </a:r>
            <a:r>
              <a:rPr lang="hu-HU" altLang="hu-HU" sz="2000" i="1" dirty="0" smtClean="0"/>
              <a:t> nem, mert az értékelés nem tekinthető függetlennek, hiszen azt egy közeli hozzátartozó készítette.  A gyakorlatban fontos, hogy előre tisztázzuk az ügyféllel, hogy milyen feltételek között tudunk támaszkodni egy külső szakértő munkájára, elkerülendő a későbbi problémát illetve plusz munkát és költséget.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</p:txBody>
      </p:sp>
      <p:sp>
        <p:nvSpPr>
          <p:cNvPr id="163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4A85596-361B-43D1-8BE8-D8171B8290DA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14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06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1008063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/>
              <a:t/>
            </a:r>
            <a:br>
              <a:rPr lang="hu-HU" altLang="hu-HU" sz="2800" b="1" dirty="0" smtClean="0"/>
            </a:br>
            <a:r>
              <a:rPr lang="hu-HU" altLang="hu-HU" sz="2800" b="1" dirty="0"/>
              <a:t>ETIKAI ALAPELVEK</a:t>
            </a:r>
            <a:br>
              <a:rPr lang="hu-HU" altLang="hu-HU" sz="2800" b="1" dirty="0"/>
            </a:br>
            <a:r>
              <a:rPr lang="hu-HU" altLang="hu-HU" sz="2800" b="1" dirty="0"/>
              <a:t>Példa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endParaRPr lang="hu-HU" altLang="hu-HU" sz="2800" dirty="0" smtClean="0"/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609600" y="1846263"/>
            <a:ext cx="10972800" cy="4279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hu-HU" altLang="hu-HU" sz="2000" b="1" i="1" dirty="0" smtClean="0"/>
              <a:t>Kérdés:</a:t>
            </a:r>
            <a:r>
              <a:rPr lang="hu-HU" altLang="hu-HU" sz="2000" i="1" dirty="0" smtClean="0"/>
              <a:t> az ügyfél megbízott egy külső szakértőt az ingatlan értékelésével, az erről szóló jelentést átadta a könyvvizsgáló számára. A jelentés meglehetősen rövid, az érték vonatkozásában egy sávot határoz meg, illetve nem derül ki belőle, hogy a szakértő hogyan, milyen módszerrel végezte az értékelést. Elfogadható-e az anyag a könyvvizsgálat szempontjából?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 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Válasz:</a:t>
            </a:r>
            <a:r>
              <a:rPr lang="hu-HU" altLang="hu-HU" sz="2000" i="1" dirty="0" smtClean="0"/>
              <a:t> nem, mert megfelelő információk hiányában a könyvvizsgáló nem tud arról meggyőződni, hogy a szakértő a rá vonatkozó standardok és módszertan szerint végezte a munkáját. 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</p:txBody>
      </p:sp>
      <p:sp>
        <p:nvSpPr>
          <p:cNvPr id="174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9AC18E6-2315-4419-9E5A-739D2799E949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15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7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609600" y="333376"/>
            <a:ext cx="10972800" cy="1084263"/>
          </a:xfrm>
        </p:spPr>
        <p:txBody>
          <a:bodyPr/>
          <a:lstStyle/>
          <a:p>
            <a:r>
              <a:rPr lang="hu-HU" altLang="hu-HU" sz="3200" b="1" dirty="0" smtClean="0"/>
              <a:t>ETIKAI ALAPELVEK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endParaRPr lang="hu-HU" altLang="hu-HU" sz="2800" dirty="0" smtClean="0"/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u-HU" sz="2400" b="1" dirty="0"/>
              <a:t>Együttműködés a könyvvizsgálók között </a:t>
            </a:r>
            <a:endParaRPr lang="hu-HU" sz="2400" dirty="0"/>
          </a:p>
          <a:p>
            <a:pPr marL="0" indent="0">
              <a:buNone/>
              <a:defRPr/>
            </a:pPr>
            <a:r>
              <a:rPr lang="hu-HU" sz="2000" dirty="0"/>
              <a:t> - Korrekt, kollegiális kapcsolat</a:t>
            </a:r>
          </a:p>
          <a:p>
            <a:pPr marL="0" indent="0">
              <a:buNone/>
              <a:defRPr/>
            </a:pPr>
            <a:r>
              <a:rPr lang="hu-HU" sz="2000" dirty="0"/>
              <a:t> - Nem vállalhat jogszabályi kötelezettségen alapuló könyvvizsgálói tevékenységet a könyvvizsgáló, a </a:t>
            </a:r>
            <a:r>
              <a:rPr lang="hu-HU" sz="2000" dirty="0" smtClean="0"/>
              <a:t>könyvvizsgáló </a:t>
            </a:r>
            <a:r>
              <a:rPr lang="hu-HU" sz="2000" dirty="0"/>
              <a:t>cég ugyanazon időszakra vonatkozóan az éves beszámoló hitelesítésére, ha már van a társaságnál érvényes szerződéssel rendelkező könyvvizsgáló, </a:t>
            </a:r>
            <a:r>
              <a:rPr lang="hu-HU" sz="2000" dirty="0" err="1"/>
              <a:t>könyvvizsgáló</a:t>
            </a:r>
            <a:r>
              <a:rPr lang="hu-HU" sz="2000" dirty="0"/>
              <a:t> cég. </a:t>
            </a:r>
            <a:endParaRPr lang="hu-HU" altLang="hu-HU" sz="2000" b="1" dirty="0" smtClean="0"/>
          </a:p>
          <a:p>
            <a:pPr>
              <a:buFontTx/>
              <a:buChar char="-"/>
            </a:pPr>
            <a:endParaRPr lang="hu-HU" altLang="hu-HU" sz="2000" dirty="0"/>
          </a:p>
          <a:p>
            <a:pPr>
              <a:buFontTx/>
              <a:buChar char="-"/>
            </a:pPr>
            <a:r>
              <a:rPr lang="hu-HU" altLang="hu-HU" sz="2000" dirty="0" smtClean="0"/>
              <a:t>Minden olyan esetben, amikor egy másik könyvvizsgálót, illetve könyvvizsgáló céget bíznak meg vagy választanak meg, köteles együttműködni az új könyvvizsgálóval</a:t>
            </a:r>
          </a:p>
          <a:p>
            <a:pPr>
              <a:buFontTx/>
              <a:buChar char="-"/>
            </a:pPr>
            <a:r>
              <a:rPr lang="hu-HU" altLang="hu-HU" sz="2000" dirty="0" smtClean="0"/>
              <a:t>Nem megengedett, hogy a könyvvizsgáló cégnél betöltött munkaviszonyának, tagsági viszonyának vagy egyéb munkavégzésre irányuló jogviszonyának megszűnése után 2 évig a korábbi munkaadója, megbízója, társasága ügyfelével a könyvvizsgáló vagy a közreműködésével tevékenykedő könyvvizsgáló cég könyvvizsgálói szerződést kössön, amennyiben a korábbi munkaadója, megbízója, társasága és ügyfele közötti könyvvizsgálói szerződés még fennáll, vagy azt a korábbi munkaadójának, megbízójának, társaságának az ügyfele mondta fel. Ez alól kivétel, ha a volt munkáltatója, megbízója, társasága erre írásban engedélyt ad.</a:t>
            </a:r>
          </a:p>
          <a:p>
            <a:pPr>
              <a:buFontTx/>
              <a:buChar char="-"/>
            </a:pPr>
            <a:endParaRPr lang="hu-HU" altLang="hu-HU" sz="2000" dirty="0" smtClean="0"/>
          </a:p>
        </p:txBody>
      </p:sp>
      <p:sp>
        <p:nvSpPr>
          <p:cNvPr id="194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A098DFF-0841-4AD1-ACC3-82C5B0EC1E88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16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32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ISA 510 </a:t>
            </a:r>
            <a:r>
              <a:rPr lang="hu-HU" b="1" i="1" dirty="0"/>
              <a:t>- Első könyvvizsgálati megbízások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hu-HU" dirty="0"/>
          </a:p>
          <a:p>
            <a:pPr algn="just"/>
            <a:r>
              <a:rPr lang="hu-HU" dirty="0"/>
              <a:t>A könyvvizsgálónak a nyitóegyenlegek szempontjából releváns információ megszerzése érdekében, beleértve a közzétételeket is, el kell olvasnia a legutolsó pénzügyi kimutatásokat, ha vannak ilyenek, és az előző könyvvizsgálónak ezen pénzügyi kimutatásokról készült jelentését, ha van ilyen. </a:t>
            </a:r>
          </a:p>
          <a:p>
            <a:pPr algn="just"/>
            <a:r>
              <a:rPr lang="hu-HU" dirty="0" smtClean="0"/>
              <a:t>A </a:t>
            </a:r>
            <a:r>
              <a:rPr lang="hu-HU" dirty="0"/>
              <a:t>könyvvizsgálónak elegendő és megfelelő könyvvizsgálati bizonyítékot kell szereznie arról, hogy a nyitóegyenlegek tartalmaznak-e olyan hibás állításokat, amelyek lényegesen befolyásolják a tárgyidőszaki pénzügyi kimutatásokat, azáltal, hogy (hiv.: A1–A2. bekezdés): </a:t>
            </a:r>
            <a:endParaRPr lang="hu-HU" dirty="0" smtClean="0"/>
          </a:p>
          <a:p>
            <a:pPr marL="457200" lvl="1" indent="0" algn="just">
              <a:buNone/>
            </a:pPr>
            <a:r>
              <a:rPr lang="hu-HU" dirty="0"/>
              <a:t>(a) megállapítja, hogy az előző időszak </a:t>
            </a:r>
            <a:r>
              <a:rPr lang="hu-HU" dirty="0" err="1"/>
              <a:t>záróegyenlegeit</a:t>
            </a:r>
            <a:r>
              <a:rPr lang="hu-HU" dirty="0"/>
              <a:t> helyesen hozták-e át a tárgyidőszakra vagy adott esetben újra megállapították-e; </a:t>
            </a:r>
          </a:p>
          <a:p>
            <a:pPr marL="457200" lvl="1" indent="0" algn="just">
              <a:buNone/>
            </a:pPr>
            <a:r>
              <a:rPr lang="hu-HU" dirty="0"/>
              <a:t>(b) megállapítja, hogy a nyitóegyenlegek megfelelő számviteli politikák alkalmazását tükrözik-e; és </a:t>
            </a:r>
          </a:p>
          <a:p>
            <a:pPr marL="457200" lvl="1" indent="0" algn="just">
              <a:buNone/>
            </a:pPr>
            <a:r>
              <a:rPr lang="hu-HU" dirty="0"/>
              <a:t>(c) végrehajt az alábbiak közül egy vagy több eljárást (hiv.: A3–A7. bekezdés): </a:t>
            </a:r>
          </a:p>
          <a:p>
            <a:pPr algn="just"/>
            <a:endParaRPr lang="hu-HU" dirty="0"/>
          </a:p>
          <a:p>
            <a:pPr marL="914400" lvl="2" indent="0" algn="just">
              <a:buNone/>
            </a:pPr>
            <a:r>
              <a:rPr lang="hu-HU" dirty="0"/>
              <a:t>(i) azokban az esetekben, ha az előző évi pénzügyi kimutatásokat </a:t>
            </a:r>
            <a:r>
              <a:rPr lang="hu-HU" dirty="0" err="1"/>
              <a:t>könyvvizsgálták</a:t>
            </a:r>
            <a:r>
              <a:rPr lang="hu-HU" dirty="0"/>
              <a:t>, az előző könyvvizsgáló munkapapírjainak áttekintése a nyitóegyenlegekre vonatkozó bizonyíték megszerzése érdekében; </a:t>
            </a:r>
          </a:p>
          <a:p>
            <a:pPr marL="914400" lvl="2" indent="0" algn="just">
              <a:buNone/>
            </a:pPr>
            <a:r>
              <a:rPr lang="hu-HU" dirty="0" smtClean="0"/>
              <a:t>(</a:t>
            </a:r>
            <a:r>
              <a:rPr lang="hu-HU" dirty="0" err="1" smtClean="0"/>
              <a:t>ii</a:t>
            </a:r>
            <a:r>
              <a:rPr lang="hu-HU" dirty="0"/>
              <a:t>) annak értékelése, hogy a tárgyidőszakban végrehajtott könyvvizsgálati eljárások a nyitóegyenlegek szempontjából releváns bizonyítékot nyújtanak-e; vagy </a:t>
            </a:r>
          </a:p>
          <a:p>
            <a:pPr marL="914400" lvl="2" indent="0" algn="just">
              <a:buNone/>
            </a:pPr>
            <a:r>
              <a:rPr lang="hu-HU" dirty="0"/>
              <a:t>(</a:t>
            </a:r>
            <a:r>
              <a:rPr lang="hu-HU" dirty="0" err="1"/>
              <a:t>iii</a:t>
            </a:r>
            <a:r>
              <a:rPr lang="hu-HU" dirty="0"/>
              <a:t>) konkrét könyvvizsgálati eljárások végrehajtása a nyitóegyenlegekre vonatkozó bizonyíték megszerzése érdekében.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50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EU audit reform rendelet 18 cikk: </a:t>
            </a:r>
            <a:r>
              <a:rPr lang="hu-HU" b="1" i="1" dirty="0"/>
              <a:t>Első könyvvizsgálati </a:t>
            </a:r>
            <a:r>
              <a:rPr lang="hu-HU" b="1" i="1" dirty="0" smtClean="0"/>
              <a:t>megbízások (PIE megbízásokra)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könyvvizsgálónak </a:t>
            </a:r>
            <a:r>
              <a:rPr lang="hu-HU" dirty="0"/>
              <a:t>vagy könyvvizsgáló cégnek hozzáférést kell biztosítania </a:t>
            </a:r>
            <a:r>
              <a:rPr lang="hu-HU" dirty="0" smtClean="0"/>
              <a:t>a dokumentációhoz.</a:t>
            </a:r>
          </a:p>
          <a:p>
            <a:r>
              <a:rPr lang="hu-HU" dirty="0"/>
              <a:t>A </a:t>
            </a:r>
            <a:r>
              <a:rPr lang="hu-HU" dirty="0" smtClean="0"/>
              <a:t>korábbi könyvvizsgálónak </a:t>
            </a:r>
            <a:r>
              <a:rPr lang="hu-HU" dirty="0"/>
              <a:t>vagy könyvvizsgáló cégnek igazolnia kell tudni az illetékes hatóságnak, hogy az új, </a:t>
            </a:r>
            <a:r>
              <a:rPr lang="hu-HU" dirty="0" smtClean="0"/>
              <a:t>könyvvizsgáló </a:t>
            </a:r>
            <a:r>
              <a:rPr lang="hu-HU" dirty="0"/>
              <a:t>vagy könyvvizsgáló cég </a:t>
            </a:r>
            <a:r>
              <a:rPr lang="hu-HU" dirty="0" smtClean="0"/>
              <a:t>megkapta-e </a:t>
            </a:r>
            <a:r>
              <a:rPr lang="hu-HU" dirty="0"/>
              <a:t>az említett információkat.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04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609601" y="623888"/>
            <a:ext cx="11343217" cy="793750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Általános előírás</a:t>
            </a:r>
            <a:endParaRPr lang="hu-HU" altLang="hu-HU" sz="2800" dirty="0" smtClean="0"/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hu-HU" altLang="hu-HU" sz="2000" dirty="0" smtClean="0"/>
              <a:t>A kamarai tag könyvvizsgáló, a könyvvizsgáló cég köteles: </a:t>
            </a:r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a) </a:t>
            </a:r>
            <a:r>
              <a:rPr lang="hu-HU" altLang="hu-HU" sz="2000" dirty="0" err="1" smtClean="0"/>
              <a:t>a</a:t>
            </a:r>
            <a:r>
              <a:rPr lang="hu-HU" altLang="hu-HU" sz="2000" dirty="0" smtClean="0"/>
              <a:t> függetlenségét megőrizni, </a:t>
            </a:r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b) </a:t>
            </a:r>
            <a:r>
              <a:rPr lang="hu-HU" altLang="hu-HU" sz="2000" dirty="0" smtClean="0"/>
              <a:t>objektív, pártatlan véleményt formálni</a:t>
            </a:r>
          </a:p>
          <a:p>
            <a:pPr marL="0" indent="0" algn="ctr">
              <a:buFont typeface="Arial" charset="0"/>
              <a:buNone/>
            </a:pPr>
            <a:endParaRPr lang="hu-HU" altLang="hu-HU" sz="2000" dirty="0" smtClean="0"/>
          </a:p>
          <a:p>
            <a:pPr marL="0" indent="0" algn="ctr">
              <a:buFont typeface="Arial" charset="0"/>
              <a:buNone/>
            </a:pPr>
            <a:r>
              <a:rPr lang="hu-HU" altLang="hu-HU" sz="2000" dirty="0" smtClean="0"/>
              <a:t>Nem utasítható és senki által nem befolyásolható</a:t>
            </a:r>
          </a:p>
          <a:p>
            <a:pPr marL="0" indent="0">
              <a:buFont typeface="Arial" charset="0"/>
              <a:buNone/>
            </a:pP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dirty="0" smtClean="0"/>
              <a:t>Ha a kamarai tag könyvvizsgáló, a könyvvizsgáló cég a függetlenségét fenyegető veszélyeket észlel, meg kell tennie a szükséges intézkedéseket a veszély elhárítására vagy elfogadható szintre való csökkentésére. Ha ez nem lehetséges, a jogszabályi kötelezettségen alapuló könyvvizsgálói tevékenység nem végezhető el. </a:t>
            </a:r>
            <a:endParaRPr lang="hu-HU" altLang="hu-HU" sz="2000" dirty="0" smtClean="0"/>
          </a:p>
        </p:txBody>
      </p:sp>
      <p:sp>
        <p:nvSpPr>
          <p:cNvPr id="215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83F07C8-50F6-44FA-B57C-7E6C62462797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19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8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előző könyvvizsgálóval történő kapcsolatfelvétel szabályai</a:t>
            </a:r>
          </a:p>
          <a:p>
            <a:r>
              <a:rPr lang="hu-HU" dirty="0" smtClean="0"/>
              <a:t>Hogyan vizsgáljuk a függetlenséget?</a:t>
            </a:r>
          </a:p>
          <a:p>
            <a:r>
              <a:rPr lang="hu-HU" dirty="0" smtClean="0"/>
              <a:t>Hogyan vizsgáljuk a vezetés tisztességét?</a:t>
            </a:r>
          </a:p>
          <a:p>
            <a:r>
              <a:rPr lang="hu-HU" dirty="0" smtClean="0"/>
              <a:t>Az etikai szabályok be nem tartásának előforduló esetei</a:t>
            </a:r>
          </a:p>
          <a:p>
            <a:pPr lvl="1"/>
            <a:r>
              <a:rPr lang="hu-HU" dirty="0" smtClean="0"/>
              <a:t>A könyvvizsgálói díjak</a:t>
            </a:r>
          </a:p>
          <a:p>
            <a:pPr lvl="1"/>
            <a:r>
              <a:rPr lang="hu-HU" dirty="0" smtClean="0"/>
              <a:t>A nem könyvvizsgálói szolgáltatások nyújtása</a:t>
            </a:r>
          </a:p>
          <a:p>
            <a:pPr lvl="1"/>
            <a:r>
              <a:rPr lang="hu-HU" dirty="0" smtClean="0"/>
              <a:t>Ellenőrzési tapasztalatok, tipikus hibák, hiányosságok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3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609600" y="623888"/>
            <a:ext cx="10972800" cy="793750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Általános előírás</a:t>
            </a:r>
            <a:endParaRPr lang="hu-HU" altLang="hu-HU" sz="2800" dirty="0" smtClean="0"/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hu-HU" altLang="hu-HU" sz="2000" smtClean="0"/>
          </a:p>
          <a:p>
            <a:pPr>
              <a:buFontTx/>
              <a:buChar char="-"/>
            </a:pPr>
            <a:r>
              <a:rPr lang="hu-HU" altLang="hu-HU" sz="2000" smtClean="0"/>
              <a:t>A kamarai tag könyvvizsgálónak, a könyvvizsgáló cégnek a függetlenségét ért veszélyeket és az elhárításukra tett intézkedéseket a könyvvizsgálati dokumentációban dokumentálnia kell.</a:t>
            </a:r>
          </a:p>
          <a:p>
            <a:pPr>
              <a:buFontTx/>
              <a:buChar char="-"/>
            </a:pPr>
            <a:r>
              <a:rPr lang="hu-HU" altLang="hu-HU" sz="2000" smtClean="0"/>
              <a:t>Vannak körülmények, amelyek minden esetben veszélyeztetik a könyvvizsgáló függetlenségét és nincs olyan intézkedés amivel ezeket el lehet hárítani. Ilyenkor nem vállalható el a könyvvizsgálati megbízás</a:t>
            </a:r>
          </a:p>
        </p:txBody>
      </p:sp>
      <p:sp>
        <p:nvSpPr>
          <p:cNvPr id="225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5D7E234-E916-489F-983F-DD2185AEC609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20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8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609600" y="623888"/>
            <a:ext cx="10972800" cy="793750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Általános előírás</a:t>
            </a:r>
            <a:endParaRPr lang="hu-HU" altLang="hu-HU" sz="2800" dirty="0" smtClean="0"/>
          </a:p>
        </p:txBody>
      </p:sp>
      <p:sp>
        <p:nvSpPr>
          <p:cNvPr id="2355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hu-HU" altLang="hu-HU" sz="2000" smtClean="0"/>
          </a:p>
          <a:p>
            <a:pPr marL="0" indent="0">
              <a:buFont typeface="Arial" charset="0"/>
              <a:buNone/>
            </a:pPr>
            <a:r>
              <a:rPr lang="hu-HU" altLang="hu-HU" sz="2000" smtClean="0"/>
              <a:t>Kkt.  - Etikai szabályzat – IESBA Kódex </a:t>
            </a:r>
          </a:p>
          <a:p>
            <a:pPr marL="0" indent="0">
              <a:buFont typeface="Arial" charset="0"/>
              <a:buNone/>
            </a:pPr>
            <a:endParaRPr lang="hu-HU" altLang="hu-HU" sz="2000" smtClean="0"/>
          </a:p>
          <a:p>
            <a:pPr marL="0" indent="0">
              <a:buFont typeface="Arial" charset="0"/>
              <a:buNone/>
            </a:pPr>
            <a:r>
              <a:rPr lang="hu-HU" altLang="hu-HU" sz="2000" smtClean="0"/>
              <a:t>Mindhárom megközelítése azonos atekintetben, hogy a függetlenség kérdésében értékelni kell a fennálló veszélyeket és meg kell tenni a szükséges intézkedéseket azok elhárítására vagy elfogadható szintre csökkentésére.</a:t>
            </a:r>
          </a:p>
          <a:p>
            <a:pPr marL="0" indent="0">
              <a:buFont typeface="Arial" charset="0"/>
              <a:buNone/>
            </a:pPr>
            <a:endParaRPr lang="hu-HU" altLang="hu-HU" sz="2000" smtClean="0"/>
          </a:p>
          <a:p>
            <a:pPr marL="0" indent="0">
              <a:buFont typeface="Arial" charset="0"/>
              <a:buNone/>
            </a:pPr>
            <a:r>
              <a:rPr lang="hu-HU" altLang="hu-HU" sz="2000" smtClean="0"/>
              <a:t>Az IESBA Kódex sokkal részletesebb előírásokat tartalmaz.  Van ami nem szerepel a Kkt.-ben vagy az etikai szabályzatban. Ilyenkor az IESBA Kódex az irányadó.</a:t>
            </a:r>
          </a:p>
        </p:txBody>
      </p:sp>
      <p:sp>
        <p:nvSpPr>
          <p:cNvPr id="235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49A5D06-F640-4B1E-B50F-B4B87EF2431C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21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könyvvizsgálói feladatkörrel (hivatással) összeegyeztethetetlen tevékenységek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</a:t>
            </a:r>
            <a:r>
              <a:rPr lang="hu-HU" dirty="0" smtClean="0"/>
              <a:t>könyvvizsgáló</a:t>
            </a:r>
            <a:r>
              <a:rPr lang="hu-HU" dirty="0"/>
              <a:t>, a könyvvizsgáló cég </a:t>
            </a:r>
            <a:r>
              <a:rPr lang="hu-HU" dirty="0" smtClean="0"/>
              <a:t>a könyvvizsgálói </a:t>
            </a:r>
            <a:r>
              <a:rPr lang="hu-HU" dirty="0"/>
              <a:t>tevékenység ellátása mellett </a:t>
            </a:r>
            <a:r>
              <a:rPr lang="hu-HU" b="1" dirty="0"/>
              <a:t>nem vehet részt </a:t>
            </a:r>
            <a:r>
              <a:rPr lang="hu-HU" dirty="0"/>
              <a:t>olyan tevékenységben, </a:t>
            </a:r>
            <a:r>
              <a:rPr lang="hu-HU" dirty="0" smtClean="0"/>
              <a:t>amely:</a:t>
            </a:r>
          </a:p>
          <a:p>
            <a:pPr marL="0" indent="0">
              <a:buNone/>
            </a:pPr>
            <a:r>
              <a:rPr lang="hu-HU" dirty="0" smtClean="0"/>
              <a:t>	- </a:t>
            </a:r>
            <a:r>
              <a:rPr lang="hu-HU" dirty="0"/>
              <a:t>csorbítja, vagy csorbíthatja feddhetetlenségét, objektivitását, </a:t>
            </a:r>
            <a:r>
              <a:rPr lang="hu-HU" dirty="0" smtClean="0"/>
              <a:t>	függetlenségét </a:t>
            </a:r>
            <a:r>
              <a:rPr lang="hu-HU" dirty="0"/>
              <a:t>vagy a szakma jó </a:t>
            </a:r>
            <a:r>
              <a:rPr lang="hu-HU" dirty="0" smtClean="0"/>
              <a:t>hírnevét. </a:t>
            </a:r>
          </a:p>
          <a:p>
            <a:pPr marL="0" indent="0">
              <a:buNone/>
            </a:pPr>
            <a:r>
              <a:rPr lang="hu-HU" dirty="0"/>
              <a:t>A könyvvizsgálói feladatkörrel (hivatással) </a:t>
            </a:r>
            <a:r>
              <a:rPr lang="hu-HU" b="1" dirty="0" smtClean="0">
                <a:solidFill>
                  <a:srgbClr val="FF0000"/>
                </a:solidFill>
              </a:rPr>
              <a:t>összeegyeztethetetlen:</a:t>
            </a:r>
            <a:endParaRPr lang="hu-H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dirty="0" smtClean="0"/>
              <a:t>	a</a:t>
            </a:r>
            <a:r>
              <a:rPr lang="hu-HU" dirty="0"/>
              <a:t>) bármely szakmai szolgáltatás nyújtása, valamint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b</a:t>
            </a:r>
            <a:r>
              <a:rPr lang="hu-HU" dirty="0"/>
              <a:t>) a szakmai szolgáltatásokhoz nem kapcsolódó bármely egyéb tevékenység </a:t>
            </a:r>
            <a:r>
              <a:rPr lang="hu-HU" dirty="0" smtClean="0"/>
              <a:t>	ellátása</a:t>
            </a:r>
            <a:r>
              <a:rPr lang="hu-HU" dirty="0"/>
              <a:t>,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ha annak hatására a </a:t>
            </a:r>
            <a:r>
              <a:rPr lang="hu-HU" dirty="0" smtClean="0"/>
              <a:t>könyvvizsgáló</a:t>
            </a:r>
            <a:r>
              <a:rPr lang="hu-HU" dirty="0"/>
              <a:t>, a könyvvizsgáló cég </a:t>
            </a:r>
            <a:r>
              <a:rPr lang="hu-HU" b="1" dirty="0"/>
              <a:t>nem képes </a:t>
            </a:r>
            <a:r>
              <a:rPr lang="hu-HU" dirty="0"/>
              <a:t>a </a:t>
            </a:r>
            <a:r>
              <a:rPr lang="hu-HU" dirty="0" smtClean="0"/>
              <a:t>könyvvizsgálói </a:t>
            </a:r>
            <a:r>
              <a:rPr lang="hu-HU" dirty="0"/>
              <a:t>tevékenységet megfelelően ellátni.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365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>
          <a:xfrm>
            <a:off x="609600" y="623888"/>
            <a:ext cx="10972800" cy="793750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Veszélyek – IESBA Kódex</a:t>
            </a:r>
            <a:endParaRPr lang="hu-HU" altLang="hu-HU" sz="2800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hu-HU" sz="20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000" b="1" dirty="0" smtClean="0"/>
              <a:t>Önérdek</a:t>
            </a:r>
            <a:r>
              <a:rPr lang="hu-HU" sz="2000" dirty="0" smtClean="0"/>
              <a:t> - </a:t>
            </a:r>
            <a:r>
              <a:rPr lang="hu-HU" sz="2000" dirty="0"/>
              <a:t>annak a veszélye, hogy egy pénzügyi vagy egyéb érdekeltség nem helyénvaló módon </a:t>
            </a:r>
            <a:r>
              <a:rPr lang="hu-HU" sz="2000" b="1" dirty="0"/>
              <a:t>befolyásolja </a:t>
            </a:r>
            <a:r>
              <a:rPr lang="hu-HU" sz="2000" dirty="0"/>
              <a:t>a kamarai tag könyvvizsgáló </a:t>
            </a:r>
            <a:r>
              <a:rPr lang="hu-HU" sz="2000" b="1" dirty="0"/>
              <a:t>megítélését</a:t>
            </a:r>
            <a:r>
              <a:rPr lang="hu-HU" sz="2000" dirty="0"/>
              <a:t> vagy viselkedését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000" b="1" dirty="0" smtClean="0"/>
              <a:t>Önellenőrzés</a:t>
            </a:r>
            <a:r>
              <a:rPr lang="hu-HU" altLang="hu-HU" sz="2000" dirty="0" smtClean="0"/>
              <a:t> - </a:t>
            </a:r>
            <a:r>
              <a:rPr lang="hu-HU" sz="2000" dirty="0"/>
              <a:t>annak a </a:t>
            </a:r>
            <a:r>
              <a:rPr lang="hu-HU" sz="2000" b="1" dirty="0"/>
              <a:t>veszélye, hogy </a:t>
            </a:r>
            <a:r>
              <a:rPr lang="hu-HU" sz="2000" dirty="0"/>
              <a:t>egy kamarai tag könyvvizsgáló </a:t>
            </a:r>
            <a:r>
              <a:rPr lang="hu-HU" sz="2000" b="1" dirty="0"/>
              <a:t>nem megfelelően értékeli </a:t>
            </a:r>
            <a:r>
              <a:rPr lang="hu-HU" sz="2000" dirty="0"/>
              <a:t>majd az általa vagy a társaságán vagy munkáltató szervezetén belüli másik személy </a:t>
            </a:r>
            <a:r>
              <a:rPr lang="hu-HU" sz="2000" b="1" dirty="0"/>
              <a:t>által hozott korábbi döntés vagy végzett szolgáltatás eredményeit</a:t>
            </a:r>
            <a:r>
              <a:rPr lang="hu-HU" sz="2000" dirty="0"/>
              <a:t>, amelyekre támaszkodik, amikor véleményt formál az aktuális szolgáltatásnyújtás részeként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000" b="1" dirty="0" smtClean="0"/>
              <a:t>Elfogultság</a:t>
            </a:r>
            <a:r>
              <a:rPr lang="hu-HU" altLang="hu-HU" sz="2000" dirty="0" smtClean="0"/>
              <a:t> - </a:t>
            </a:r>
            <a:r>
              <a:rPr lang="hu-HU" sz="2000" dirty="0"/>
              <a:t>annak a </a:t>
            </a:r>
            <a:r>
              <a:rPr lang="hu-HU" sz="2000" b="1" dirty="0"/>
              <a:t>veszélye</a:t>
            </a:r>
            <a:r>
              <a:rPr lang="hu-HU" sz="2000" dirty="0"/>
              <a:t>, hogy egy kamarai tag könyvvizsgáló olyan mértékig </a:t>
            </a:r>
            <a:r>
              <a:rPr lang="hu-HU" sz="2000" b="1" dirty="0"/>
              <a:t>támogatja majd egy ügyfél vagy munkáltató álláspontját, </a:t>
            </a:r>
            <a:r>
              <a:rPr lang="hu-HU" sz="2000" dirty="0"/>
              <a:t>hogy az </a:t>
            </a:r>
            <a:r>
              <a:rPr lang="hu-HU" sz="2000" b="1" dirty="0"/>
              <a:t>veszélyezteti </a:t>
            </a:r>
            <a:r>
              <a:rPr lang="hu-HU" sz="2000" dirty="0"/>
              <a:t>a kamarai tag könyvvizsgáló </a:t>
            </a:r>
            <a:r>
              <a:rPr lang="hu-HU" sz="2000" b="1" dirty="0" smtClean="0"/>
              <a:t>objektivitását</a:t>
            </a:r>
            <a:endParaRPr lang="hu-HU" altLang="hu-HU" sz="2000" b="1" dirty="0" smtClean="0"/>
          </a:p>
        </p:txBody>
      </p:sp>
      <p:sp>
        <p:nvSpPr>
          <p:cNvPr id="256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636AF2F-CA6D-41F8-B371-ACB2653458B5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23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>
          <a:xfrm>
            <a:off x="609600" y="623888"/>
            <a:ext cx="10972800" cy="793750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Veszélyek – IESBA Kódex</a:t>
            </a:r>
            <a:endParaRPr lang="hu-HU" altLang="hu-HU" sz="2800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hu-HU" altLang="hu-HU" sz="20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000" b="1" dirty="0" smtClean="0"/>
              <a:t>Magánjellegű kapcsolat </a:t>
            </a:r>
            <a:r>
              <a:rPr lang="hu-HU" altLang="hu-HU" sz="2000" dirty="0" smtClean="0"/>
              <a:t>- </a:t>
            </a:r>
            <a:r>
              <a:rPr lang="hu-HU" sz="2000" dirty="0"/>
              <a:t>annak a veszélye, hogy egy ügyféllel vagy munkavállalóval fennálló hosszú vagy szoros kapcsolat miatt a kamarai tag könyvvizsgáló </a:t>
            </a:r>
            <a:r>
              <a:rPr lang="hu-HU" sz="2000" b="1" dirty="0"/>
              <a:t>túl megértő </a:t>
            </a:r>
            <a:r>
              <a:rPr lang="hu-HU" sz="2000" dirty="0"/>
              <a:t>azok érdekeivel szemben vagy </a:t>
            </a:r>
            <a:r>
              <a:rPr lang="hu-HU" sz="2000" b="1" dirty="0"/>
              <a:t>túlságosan elfogult </a:t>
            </a:r>
            <a:r>
              <a:rPr lang="hu-HU" sz="2000" dirty="0"/>
              <a:t>a munkájukkal </a:t>
            </a:r>
            <a:r>
              <a:rPr lang="hu-HU" sz="2000" dirty="0" smtClean="0"/>
              <a:t>kapcsolatban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0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000" b="1" dirty="0" smtClean="0"/>
              <a:t>Fenyegetés</a:t>
            </a:r>
            <a:r>
              <a:rPr lang="hu-HU" altLang="hu-HU" sz="2000" dirty="0" smtClean="0"/>
              <a:t> - </a:t>
            </a:r>
            <a:r>
              <a:rPr lang="hu-HU" sz="2000" dirty="0"/>
              <a:t>annak a veszélye, hogy a kamarai tag könyvvizsgálót </a:t>
            </a:r>
            <a:r>
              <a:rPr lang="hu-HU" sz="2000" b="1" dirty="0"/>
              <a:t>tényleges vagy vélt nyomás</a:t>
            </a:r>
            <a:r>
              <a:rPr lang="hu-HU" sz="2000" dirty="0"/>
              <a:t>, beleértve az arra tett kísérletet, hogy indokolatlan befolyást gyakoroljanak rá, megakadályozza majd abban, hogy </a:t>
            </a:r>
            <a:r>
              <a:rPr lang="hu-HU" sz="2000" b="1" dirty="0"/>
              <a:t>objektív módon járjon el</a:t>
            </a:r>
            <a:r>
              <a:rPr lang="hu-HU" sz="2000" dirty="0"/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000" dirty="0" smtClean="0"/>
          </a:p>
        </p:txBody>
      </p:sp>
      <p:sp>
        <p:nvSpPr>
          <p:cNvPr id="266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8FA3840-580D-4113-9A8A-968F61153738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24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>
          <a:xfrm>
            <a:off x="609600" y="765176"/>
            <a:ext cx="10972800" cy="652463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Mikortól és meddig kell függetlennek lenni?</a:t>
            </a:r>
            <a:endParaRPr lang="hu-HU" altLang="hu-HU" sz="2800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0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000" dirty="0" smtClean="0"/>
          </a:p>
          <a:p>
            <a:pPr>
              <a:buFontTx/>
              <a:buChar char="-"/>
              <a:defRPr/>
            </a:pPr>
            <a:r>
              <a:rPr lang="hu-HU" sz="2000" dirty="0"/>
              <a:t>A</a:t>
            </a:r>
            <a:r>
              <a:rPr lang="hu-HU" sz="2000" dirty="0" smtClean="0"/>
              <a:t>zon </a:t>
            </a:r>
            <a:r>
              <a:rPr lang="hu-HU" sz="2000" dirty="0"/>
              <a:t>üzleti év első napjától, amelyre a könyvvizsgálat </a:t>
            </a:r>
            <a:r>
              <a:rPr lang="hu-HU" sz="2000" dirty="0" smtClean="0"/>
              <a:t>vonatkozik</a:t>
            </a:r>
          </a:p>
          <a:p>
            <a:pPr>
              <a:buFontTx/>
              <a:buChar char="-"/>
              <a:defRPr/>
            </a:pPr>
            <a:r>
              <a:rPr lang="hu-HU" sz="2000" dirty="0" smtClean="0"/>
              <a:t>A könyvvizsgálói </a:t>
            </a:r>
            <a:r>
              <a:rPr lang="hu-HU" sz="2000" dirty="0"/>
              <a:t>feladatok teljesítéséig kell fennállnia.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000" dirty="0" smtClean="0"/>
          </a:p>
        </p:txBody>
      </p:sp>
      <p:sp>
        <p:nvSpPr>
          <p:cNvPr id="276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C44A192-A7AC-4EBD-91A5-C313B8B2571E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25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55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>
          <a:xfrm>
            <a:off x="609600" y="841376"/>
            <a:ext cx="10972800" cy="576263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Kire vonatkoznak a függetlenségi előírások ?</a:t>
            </a:r>
            <a:endParaRPr lang="hu-HU" altLang="hu-HU" sz="2800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endParaRPr lang="hu-HU" altLang="hu-HU" sz="20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000" dirty="0" smtClean="0"/>
          </a:p>
          <a:p>
            <a:pPr>
              <a:buFontTx/>
              <a:buChar char="-"/>
              <a:defRPr/>
            </a:pPr>
            <a:r>
              <a:rPr lang="hu-HU" altLang="hu-HU" sz="2000" dirty="0" smtClean="0"/>
              <a:t>Könyvvizsgáló cég esetében az </a:t>
            </a:r>
            <a:r>
              <a:rPr lang="hu-HU" sz="2000" dirty="0" smtClean="0"/>
              <a:t>összes </a:t>
            </a:r>
            <a:r>
              <a:rPr lang="hu-HU" sz="2000" dirty="0"/>
              <a:t>kamarai tag könyvvizsgálóra </a:t>
            </a:r>
            <a:endParaRPr lang="hu-HU" sz="2000" dirty="0" smtClean="0"/>
          </a:p>
          <a:p>
            <a:pPr>
              <a:buFontTx/>
              <a:buChar char="-"/>
              <a:defRPr/>
            </a:pPr>
            <a:r>
              <a:rPr lang="hu-HU" sz="2000" dirty="0"/>
              <a:t>Bármely kamarai tag könyvvizsgáló függetlenségének veszélyeztetése egyben a könyvvizsgáló cég függetlensége veszélyeztetésének minősül.</a:t>
            </a:r>
          </a:p>
          <a:p>
            <a:pPr>
              <a:buFontTx/>
              <a:buChar char="-"/>
              <a:defRPr/>
            </a:pPr>
            <a:r>
              <a:rPr lang="hu-HU" sz="2000" dirty="0"/>
              <a:t>A</a:t>
            </a:r>
            <a:r>
              <a:rPr lang="hu-HU" sz="2000" dirty="0" smtClean="0"/>
              <a:t> </a:t>
            </a:r>
            <a:r>
              <a:rPr lang="hu-HU" sz="2000" dirty="0"/>
              <a:t>könyvvizsgáló cég legfőbb szervének, legfőbb irányító (vezető) szervének és felügyelő testületének összes tagjára, valamint a vezető állású munkavállalóira is alkalmazni kell.</a:t>
            </a:r>
          </a:p>
          <a:p>
            <a:pPr>
              <a:buFontTx/>
              <a:buChar char="-"/>
              <a:defRPr/>
            </a:pPr>
            <a:endParaRPr lang="hu-HU" altLang="hu-HU" sz="2000" dirty="0" smtClean="0"/>
          </a:p>
        </p:txBody>
      </p:sp>
      <p:sp>
        <p:nvSpPr>
          <p:cNvPr id="2867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024EC96-6B36-4BBE-8E37-9BCAEC5F993B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26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609600" y="841376"/>
            <a:ext cx="10972800" cy="576263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Személyekre vonatkozó függetlenségi előírások</a:t>
            </a:r>
            <a:endParaRPr lang="hu-HU" altLang="hu-HU" sz="28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>
          <a:xfrm>
            <a:off x="609600" y="1773239"/>
            <a:ext cx="10972800" cy="43529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hu-HU" altLang="hu-HU" sz="2000" dirty="0" smtClean="0"/>
              <a:t>Az alábbi </a:t>
            </a:r>
            <a:r>
              <a:rPr lang="hu-HU" altLang="hu-HU" sz="2000" b="1" dirty="0" smtClean="0"/>
              <a:t>személyek és a megbízó között nem állhat fenn </a:t>
            </a:r>
            <a:r>
              <a:rPr lang="hu-HU" altLang="hu-HU" sz="2000" dirty="0" smtClean="0"/>
              <a:t>olyan </a:t>
            </a:r>
            <a:r>
              <a:rPr lang="hu-HU" altLang="hu-HU" sz="2000" b="1" dirty="0" smtClean="0"/>
              <a:t>közvetlen vagy közvetett vagyoni</a:t>
            </a:r>
            <a:r>
              <a:rPr lang="hu-HU" altLang="hu-HU" sz="2000" dirty="0" smtClean="0"/>
              <a:t>, </a:t>
            </a:r>
            <a:r>
              <a:rPr lang="hu-HU" altLang="hu-HU" sz="2000" b="1" dirty="0" smtClean="0"/>
              <a:t>pénzügyi, munkavégzésre irányuló, üzleti vagy egyéb kapcsolat</a:t>
            </a:r>
            <a:r>
              <a:rPr lang="hu-HU" altLang="hu-HU" sz="2000" dirty="0" smtClean="0"/>
              <a:t>, amely a kamarai tag könyvvizsgáló, a könyvvizsgáló cég függetlenségét </a:t>
            </a:r>
            <a:r>
              <a:rPr lang="hu-HU" altLang="hu-HU" sz="2000" b="1" dirty="0" smtClean="0">
                <a:solidFill>
                  <a:srgbClr val="FF0000"/>
                </a:solidFill>
              </a:rPr>
              <a:t>veszélyezteti:</a:t>
            </a:r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a) </a:t>
            </a:r>
            <a:r>
              <a:rPr lang="hu-HU" altLang="hu-HU" sz="2000" dirty="0" err="1" smtClean="0"/>
              <a:t>a</a:t>
            </a:r>
            <a:r>
              <a:rPr lang="hu-HU" altLang="hu-HU" sz="2000" dirty="0" smtClean="0"/>
              <a:t> kamarai tag könyvvizsgáló, a könyvvizsgáló cég,</a:t>
            </a:r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b) </a:t>
            </a:r>
            <a:r>
              <a:rPr lang="hu-HU" altLang="hu-HU" sz="2000" dirty="0" smtClean="0"/>
              <a:t>a könyvvizsgáló cég hálózata, vezető tisztségviselői, munkavállalói, munkaviszony jellegű jogviszonyban foglalkoztatott személyek,</a:t>
            </a:r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c) </a:t>
            </a:r>
            <a:r>
              <a:rPr lang="hu-HU" altLang="hu-HU" sz="2000" dirty="0" smtClean="0"/>
              <a:t>olyan egyéb személyek, akinek a szolgáltatásai a kamarai tag könyvvizsgáló vagy a könyvvizsgáló cég rendelkezésére vagy ellenőrzése alatt állnak,</a:t>
            </a:r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d) </a:t>
            </a:r>
            <a:r>
              <a:rPr lang="hu-HU" altLang="hu-HU" sz="2000" dirty="0" smtClean="0"/>
              <a:t>a kamarai tag könyvvizsgálóhoz, könyvvizsgáló céghez ellenőrzés folytán közvetlenül vagy közvetetten kapcsolódó személyek.</a:t>
            </a:r>
          </a:p>
          <a:p>
            <a:pPr marL="0" indent="0">
              <a:buFont typeface="Arial" charset="0"/>
              <a:buNone/>
            </a:pPr>
            <a:endParaRPr lang="hu-HU" altLang="hu-HU" sz="2000" dirty="0" smtClean="0"/>
          </a:p>
        </p:txBody>
      </p:sp>
      <p:sp>
        <p:nvSpPr>
          <p:cNvPr id="297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4D13B2-AB6D-47E0-A9F7-9496B8547BAA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27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71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609600" y="841376"/>
            <a:ext cx="10972800" cy="576263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Személyekre vonatkozó függetlenségi előírások</a:t>
            </a:r>
            <a:endParaRPr lang="hu-HU" altLang="hu-HU" sz="2800" dirty="0" smtClean="0"/>
          </a:p>
        </p:txBody>
      </p:sp>
      <p:sp>
        <p:nvSpPr>
          <p:cNvPr id="307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dirty="0" smtClean="0"/>
              <a:t>A kamarai tag könyvvizsgáló, a könyvvizsgáló cég </a:t>
            </a:r>
            <a:r>
              <a:rPr lang="hu-HU" altLang="hu-HU" sz="2000" b="1" dirty="0" smtClean="0">
                <a:solidFill>
                  <a:srgbClr val="FF0000"/>
                </a:solidFill>
              </a:rPr>
              <a:t>függetlenségét veszélyeztetheti</a:t>
            </a:r>
            <a:r>
              <a:rPr lang="hu-HU" altLang="hu-HU" sz="2000" dirty="0" smtClean="0"/>
              <a:t>, ha: </a:t>
            </a:r>
          </a:p>
          <a:p>
            <a:pPr marL="0" indent="0">
              <a:buFont typeface="Arial" charset="0"/>
              <a:buNone/>
            </a:pP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a) </a:t>
            </a:r>
            <a:r>
              <a:rPr lang="hu-HU" altLang="hu-HU" sz="2000" dirty="0" err="1" smtClean="0"/>
              <a:t>a</a:t>
            </a:r>
            <a:r>
              <a:rPr lang="hu-HU" altLang="hu-HU" sz="2000" dirty="0" smtClean="0"/>
              <a:t> </a:t>
            </a:r>
            <a:r>
              <a:rPr lang="hu-HU" altLang="hu-HU" sz="2000" b="1" dirty="0" smtClean="0"/>
              <a:t>megbízó vezető tisztségviselője </a:t>
            </a:r>
            <a:r>
              <a:rPr lang="hu-HU" altLang="hu-HU" sz="2000" dirty="0" smtClean="0"/>
              <a:t>vagy vezető állású munkavállalója a kamarai tag könyvvizsgáló közeli hozzátartozója,</a:t>
            </a:r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b) </a:t>
            </a:r>
            <a:r>
              <a:rPr lang="hu-HU" altLang="hu-HU" sz="2000" dirty="0" smtClean="0"/>
              <a:t>olyan gazdálkodó tekintetében lát el jogszabályi kötelezettségen alapuló könyvvizsgálói tevékenységet, amelynél </a:t>
            </a:r>
            <a:r>
              <a:rPr lang="hu-HU" altLang="hu-HU" sz="2000" b="1" dirty="0" smtClean="0"/>
              <a:t>saját maga </a:t>
            </a:r>
            <a:r>
              <a:rPr lang="hu-HU" altLang="hu-HU" sz="2000" dirty="0" smtClean="0"/>
              <a:t>vagy </a:t>
            </a:r>
            <a:r>
              <a:rPr lang="hu-HU" altLang="hu-HU" sz="2000" b="1" dirty="0" smtClean="0"/>
              <a:t>közeli hozzátartozója </a:t>
            </a:r>
            <a:r>
              <a:rPr lang="hu-HU" altLang="hu-HU" sz="2000" dirty="0" smtClean="0"/>
              <a:t>a megbízását megelőző két éven belül a </a:t>
            </a:r>
            <a:r>
              <a:rPr lang="hu-HU" altLang="hu-HU" sz="2000" b="1" dirty="0" smtClean="0"/>
              <a:t>legfőbb irányító (vezető) szervnek vagy a felügyelő testületnek a tagja volt </a:t>
            </a:r>
            <a:r>
              <a:rPr lang="hu-HU" altLang="hu-HU" sz="2000" dirty="0" smtClean="0"/>
              <a:t>vagy a megbízás időtartama alatt is tagja</a:t>
            </a:r>
          </a:p>
        </p:txBody>
      </p:sp>
      <p:sp>
        <p:nvSpPr>
          <p:cNvPr id="307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A83A445-EA0A-46C8-B4F7-9705E81CD055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28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6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>
          <a:xfrm>
            <a:off x="609600" y="765176"/>
            <a:ext cx="10972800" cy="652463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Személyekre vonatkozó függetlenségi előírások</a:t>
            </a:r>
            <a:endParaRPr lang="hu-HU" altLang="hu-HU" sz="2800" dirty="0" smtClean="0"/>
          </a:p>
        </p:txBody>
      </p:sp>
      <p:sp>
        <p:nvSpPr>
          <p:cNvPr id="317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c) </a:t>
            </a:r>
            <a:r>
              <a:rPr lang="hu-HU" altLang="hu-HU" sz="2000" dirty="0" smtClean="0"/>
              <a:t>a megbízásért felelős könyvvizsgálati </a:t>
            </a:r>
            <a:r>
              <a:rPr lang="hu-HU" altLang="hu-HU" sz="2000" b="1" dirty="0" smtClean="0"/>
              <a:t>munkacsoport tagja</a:t>
            </a:r>
            <a:r>
              <a:rPr lang="hu-HU" altLang="hu-HU" sz="2000" dirty="0" smtClean="0"/>
              <a:t>, vagy </a:t>
            </a:r>
            <a:r>
              <a:rPr lang="hu-HU" altLang="hu-HU" sz="2000" b="1" dirty="0" smtClean="0"/>
              <a:t>annak közeli hozzátartozója munkaviszonyban</a:t>
            </a:r>
            <a:r>
              <a:rPr lang="hu-HU" altLang="hu-HU" sz="2000" dirty="0" smtClean="0"/>
              <a:t> vagy munkaviszony jellegű jogviszonyban áll </a:t>
            </a:r>
            <a:r>
              <a:rPr lang="hu-HU" altLang="hu-HU" sz="2000" b="1" dirty="0" smtClean="0"/>
              <a:t>azzal az államháztartási szervezettel </a:t>
            </a:r>
            <a:r>
              <a:rPr lang="hu-HU" altLang="hu-HU" sz="2000" dirty="0" smtClean="0"/>
              <a:t>(ideértve különösen az önkormányzatokat is), amelynek intézményétől, vállalkozásától a könyvvizsgáló, </a:t>
            </a:r>
            <a:r>
              <a:rPr lang="hu-HU" altLang="hu-HU" sz="2000" dirty="0" err="1" smtClean="0"/>
              <a:t>könyvvizsgáló</a:t>
            </a:r>
            <a:r>
              <a:rPr lang="hu-HU" altLang="hu-HU" sz="2000" dirty="0" smtClean="0"/>
              <a:t> cég a jogszabályi kötelezettségen alapuló könyvvizsgálói tevékenységre megbízást kap(na).</a:t>
            </a:r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d) </a:t>
            </a:r>
            <a:r>
              <a:rPr lang="hu-HU" altLang="hu-HU" sz="2000" dirty="0" smtClean="0"/>
              <a:t>A megbízásért felelős könyvvizsgálati </a:t>
            </a:r>
            <a:r>
              <a:rPr lang="hu-HU" altLang="hu-HU" sz="2000" b="1" dirty="0" smtClean="0"/>
              <a:t>munkacsoport tagja</a:t>
            </a:r>
            <a:r>
              <a:rPr lang="hu-HU" altLang="hu-HU" sz="2000" dirty="0" smtClean="0"/>
              <a:t>, vagy </a:t>
            </a:r>
            <a:r>
              <a:rPr lang="hu-HU" altLang="hu-HU" sz="2000" b="1" dirty="0" smtClean="0"/>
              <a:t>annak közeli hozzátartozója képviselő, bizottsági tag </a:t>
            </a:r>
            <a:r>
              <a:rPr lang="hu-HU" altLang="hu-HU" sz="2000" dirty="0" smtClean="0"/>
              <a:t>(együtt: tisztségviselő) annál az </a:t>
            </a:r>
            <a:r>
              <a:rPr lang="hu-HU" altLang="hu-HU" sz="2000" b="1" dirty="0" smtClean="0"/>
              <a:t>önkormányzatnál</a:t>
            </a:r>
            <a:r>
              <a:rPr lang="hu-HU" altLang="hu-HU" sz="2000" dirty="0" smtClean="0"/>
              <a:t>, amelytől, illetve amelynek intézményétől, vállalkozásától a könyvvizsgáló, </a:t>
            </a:r>
            <a:r>
              <a:rPr lang="hu-HU" altLang="hu-HU" sz="2000" dirty="0" err="1" smtClean="0"/>
              <a:t>könyvvizsgáló</a:t>
            </a:r>
            <a:r>
              <a:rPr lang="hu-HU" altLang="hu-HU" sz="2000" dirty="0" smtClean="0"/>
              <a:t> cég a jogszabályi kötelezettségen alapuló könyvvizsgálói tevékenységre megbízást kap(na). </a:t>
            </a:r>
          </a:p>
          <a:p>
            <a:pPr marL="0" indent="0">
              <a:buFont typeface="Arial" charset="0"/>
              <a:buNone/>
            </a:pP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dirty="0" smtClean="0"/>
          </a:p>
        </p:txBody>
      </p:sp>
      <p:sp>
        <p:nvSpPr>
          <p:cNvPr id="3175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A24493A-BAEB-42AD-99DE-D890FB5FF35B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29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3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Keretrendszer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Polgári törvénykönyv (</a:t>
            </a:r>
            <a:r>
              <a:rPr lang="hu-HU" b="1" i="1" dirty="0"/>
              <a:t>2013. évi V. </a:t>
            </a:r>
            <a:r>
              <a:rPr lang="hu-HU" b="1" i="1" dirty="0" smtClean="0"/>
              <a:t>törvény)</a:t>
            </a:r>
            <a:endParaRPr lang="hu-HU" i="1" dirty="0"/>
          </a:p>
          <a:p>
            <a:r>
              <a:rPr lang="hu-HU" dirty="0" smtClean="0"/>
              <a:t>Könyvvizsgálói törvény (</a:t>
            </a:r>
            <a:r>
              <a:rPr lang="hu-HU" b="1" i="1" dirty="0"/>
              <a:t>2007. évi LXXV. </a:t>
            </a:r>
            <a:r>
              <a:rPr lang="hu-HU" b="1" i="1" dirty="0" smtClean="0"/>
              <a:t>Törvény)</a:t>
            </a:r>
            <a:endParaRPr lang="hu-HU" i="1" dirty="0"/>
          </a:p>
          <a:p>
            <a:r>
              <a:rPr lang="hu-HU" dirty="0" smtClean="0"/>
              <a:t>Magyar nemzeti könyvvizsgálati standard (MNKS)</a:t>
            </a:r>
          </a:p>
          <a:p>
            <a:r>
              <a:rPr lang="hu-HU" dirty="0" smtClean="0"/>
              <a:t>ISQC1</a:t>
            </a:r>
          </a:p>
          <a:p>
            <a:r>
              <a:rPr lang="hu-HU" dirty="0" err="1" smtClean="0"/>
              <a:t>ISA-k</a:t>
            </a:r>
            <a:r>
              <a:rPr lang="hu-HU" dirty="0" smtClean="0"/>
              <a:t>, különösen: </a:t>
            </a:r>
            <a:r>
              <a:rPr lang="hu-HU" i="1" dirty="0" smtClean="0"/>
              <a:t>ISA 210 - </a:t>
            </a:r>
            <a:r>
              <a:rPr lang="hu-HU" i="1" dirty="0"/>
              <a:t>Megegyezés a könyvvizsgálati megbízások </a:t>
            </a:r>
            <a:r>
              <a:rPr lang="hu-HU" i="1" dirty="0" smtClean="0"/>
              <a:t>feltételeiről; ISA 510 - </a:t>
            </a:r>
            <a:r>
              <a:rPr lang="hu-HU" i="1" dirty="0"/>
              <a:t>Első könyvvizsgálati megbízások – </a:t>
            </a:r>
            <a:r>
              <a:rPr lang="hu-HU" i="1" dirty="0" smtClean="0"/>
              <a:t>Nyitóegyenlegek.</a:t>
            </a:r>
          </a:p>
          <a:p>
            <a:r>
              <a:rPr lang="hu-HU" dirty="0" smtClean="0"/>
              <a:t>EU audit reform rendelet</a:t>
            </a:r>
          </a:p>
          <a:p>
            <a:r>
              <a:rPr lang="hu-HU" dirty="0" smtClean="0"/>
              <a:t>„</a:t>
            </a:r>
            <a:r>
              <a:rPr lang="hu-HU" dirty="0"/>
              <a:t>NOCLAR</a:t>
            </a:r>
            <a:r>
              <a:rPr lang="hu-HU" dirty="0" smtClean="0"/>
              <a:t>” és a kamara etikai szabályzata</a:t>
            </a:r>
          </a:p>
          <a:p>
            <a:r>
              <a:rPr lang="hu-HU" dirty="0" smtClean="0"/>
              <a:t>Ágazati törvények 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26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1008063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/>
              <a:t/>
            </a:r>
            <a:br>
              <a:rPr lang="hu-HU" altLang="hu-HU" sz="2800" b="1" dirty="0" smtClean="0"/>
            </a:br>
            <a:r>
              <a:rPr lang="hu-HU" altLang="hu-HU" sz="2800" b="1" dirty="0" smtClean="0"/>
              <a:t>ÖSSZEFÉRHETETLENSÉG / FÜGGETLENSÉG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r>
              <a:rPr lang="hu-HU" altLang="hu-HU" sz="2800" b="1" dirty="0" smtClean="0"/>
              <a:t> 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endParaRPr lang="hu-HU" altLang="hu-HU" sz="2800" dirty="0" smtClean="0"/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>
          <a:xfrm>
            <a:off x="607484" y="1346284"/>
            <a:ext cx="10972800" cy="4279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/>
              <a:t>Kérdés:</a:t>
            </a:r>
            <a:r>
              <a:rPr lang="hu-HU" altLang="hu-HU" sz="2000" i="1" dirty="0" smtClean="0"/>
              <a:t> Lehetek-e könyvvizsgálója a testvérem tulajdonában álló </a:t>
            </a:r>
            <a:r>
              <a:rPr lang="hu-HU" altLang="hu-HU" sz="2000" i="1" dirty="0" err="1" smtClean="0"/>
              <a:t>Kft.-nek</a:t>
            </a:r>
            <a:r>
              <a:rPr lang="hu-HU" altLang="hu-HU" sz="2000" i="1" dirty="0" smtClean="0"/>
              <a:t>, ahol ő az ügyvezető?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Válasz:</a:t>
            </a:r>
            <a:r>
              <a:rPr lang="hu-HU" altLang="hu-HU" sz="2000" i="1" dirty="0" smtClean="0"/>
              <a:t> Nem, lásd Kkt. 63 (1). 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</p:txBody>
      </p:sp>
      <p:sp>
        <p:nvSpPr>
          <p:cNvPr id="327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D241D2F-6C2D-4DD4-B98E-9BA697C627A9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30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77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1008063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/>
              <a:t/>
            </a:r>
            <a:br>
              <a:rPr lang="hu-HU" altLang="hu-HU" sz="2800" b="1" dirty="0" smtClean="0"/>
            </a:br>
            <a:r>
              <a:rPr lang="hu-HU" altLang="hu-HU" sz="2800" b="1" dirty="0" smtClean="0"/>
              <a:t>ÖSSZEFÉRHETETLENSÉG / FÜGGETLENSÉG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r>
              <a:rPr lang="hu-HU" altLang="hu-HU" sz="2800" b="1" dirty="0" smtClean="0"/>
              <a:t> 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endParaRPr lang="hu-HU" altLang="hu-HU" sz="2800" dirty="0" smtClean="0"/>
          </a:p>
        </p:txBody>
      </p:sp>
      <p:sp>
        <p:nvSpPr>
          <p:cNvPr id="33795" name="Content Placeholder 4"/>
          <p:cNvSpPr>
            <a:spLocks noGrp="1"/>
          </p:cNvSpPr>
          <p:nvPr>
            <p:ph idx="1"/>
          </p:nvPr>
        </p:nvSpPr>
        <p:spPr>
          <a:xfrm>
            <a:off x="607484" y="1338263"/>
            <a:ext cx="10972800" cy="4279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/>
              <a:t>Kérdés: </a:t>
            </a:r>
            <a:r>
              <a:rPr lang="hu-HU" altLang="hu-HU" sz="2000" i="1" dirty="0" smtClean="0"/>
              <a:t>Lehetek-e a könyvvizsgálója 2017-től annak a társaságnak ahol a férjem felügyelőbizottsági tag volt 2015-ben és tagsága a 2015-ös beszámoló elfogadását követően megszűnt?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Válasz: </a:t>
            </a:r>
            <a:r>
              <a:rPr lang="hu-HU" altLang="hu-HU" sz="2000" i="1" dirty="0" smtClean="0"/>
              <a:t>bár a vizsgálandó időszakban a férj már nem felügyelőbizottsági tag, a megelőző két évben az volt, így ez nem lehetséges. Lásd Kkt. 63 (1). 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</p:txBody>
      </p:sp>
      <p:sp>
        <p:nvSpPr>
          <p:cNvPr id="337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BC8BE11-37A5-4481-A778-3898EBD7248C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31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609600" y="1196976"/>
            <a:ext cx="10972800" cy="220663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A könyvvizsgáló pénzügyi érdekeltségeire vonatkozó előírások</a:t>
            </a:r>
            <a:endParaRPr lang="hu-HU" altLang="hu-HU" sz="2800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000" b="1" dirty="0" smtClean="0"/>
              <a:t>Kire vonatkozik?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000" dirty="0" smtClean="0"/>
              <a:t>A </a:t>
            </a:r>
            <a:r>
              <a:rPr lang="hu-HU" sz="2000" dirty="0"/>
              <a:t>kamarai tag könyvvizsgáló, </a:t>
            </a:r>
            <a:r>
              <a:rPr lang="hu-HU" sz="2000" dirty="0" err="1"/>
              <a:t>könyvvizsgáló</a:t>
            </a:r>
            <a:r>
              <a:rPr lang="hu-HU" sz="2000" dirty="0"/>
              <a:t> </a:t>
            </a:r>
            <a:r>
              <a:rPr lang="hu-HU" sz="2000" dirty="0" smtClean="0"/>
              <a:t>cég (ideértve tagjai, munkavállalói, egyéb személyek, akik részt vesznek a könyvvizsgálatban)</a:t>
            </a:r>
          </a:p>
          <a:p>
            <a:pPr>
              <a:buFontTx/>
              <a:buChar char="-"/>
              <a:defRPr/>
            </a:pPr>
            <a:r>
              <a:rPr lang="hu-HU" sz="2000" dirty="0" smtClean="0"/>
              <a:t>birtokában </a:t>
            </a:r>
            <a:r>
              <a:rPr lang="hu-HU" sz="2000" dirty="0"/>
              <a:t>vagy a </a:t>
            </a:r>
            <a:r>
              <a:rPr lang="hu-HU" sz="2000" b="1" dirty="0"/>
              <a:t>tulajdonában nem lehet </a:t>
            </a:r>
            <a:r>
              <a:rPr lang="hu-HU" sz="2000" dirty="0"/>
              <a:t>a jogszabályi kötelezettségen alapuló könyvvizsgálói tevékenységük körében vizsgált valamely </a:t>
            </a:r>
            <a:r>
              <a:rPr lang="hu-HU" sz="2000" b="1" dirty="0"/>
              <a:t>gazdálkodó által kibocsátott, garantált </a:t>
            </a:r>
            <a:r>
              <a:rPr lang="hu-HU" sz="2000" dirty="0"/>
              <a:t>vagy egyéb módon támogatott </a:t>
            </a:r>
            <a:r>
              <a:rPr lang="hu-HU" sz="2000" b="1" dirty="0"/>
              <a:t>pénzügyi eszköz</a:t>
            </a:r>
            <a:r>
              <a:rPr lang="hu-HU" sz="2000" dirty="0"/>
              <a:t>, továbbá nem vehetnek részt ilyen eszközökkel végrehajtott </a:t>
            </a:r>
            <a:r>
              <a:rPr lang="hu-HU" sz="2000" dirty="0" smtClean="0"/>
              <a:t>ügyletekben</a:t>
            </a:r>
          </a:p>
          <a:p>
            <a:pPr>
              <a:buFontTx/>
              <a:buChar char="-"/>
              <a:defRPr/>
            </a:pPr>
            <a:r>
              <a:rPr lang="hu-HU" sz="2000" dirty="0"/>
              <a:t>kivételt jelent a diverzifikált kollektív befektetési formákban közvetett módon fennálló érdekeltség</a:t>
            </a:r>
            <a:endParaRPr lang="hu-HU" sz="2000" dirty="0" smtClean="0"/>
          </a:p>
          <a:p>
            <a:pPr>
              <a:buFontTx/>
              <a:buChar char="-"/>
              <a:defRPr/>
            </a:pPr>
            <a:r>
              <a:rPr lang="hu-HU" sz="2000" b="1" dirty="0"/>
              <a:t>nem fogadhatnak el ajándékot vagy ingyenes szolgáltatást </a:t>
            </a:r>
            <a:r>
              <a:rPr lang="hu-HU" sz="2000" dirty="0"/>
              <a:t>a vizsgált gazdálkodótól vagy valamely hozzá kapcsolódó szervezettől, kivéve, ha az </a:t>
            </a:r>
            <a:r>
              <a:rPr lang="hu-HU" sz="2000" b="1" dirty="0"/>
              <a:t>jelentéktelen értékűnek minősül</a:t>
            </a:r>
            <a:r>
              <a:rPr lang="hu-HU" sz="2000" dirty="0"/>
              <a:t>.</a:t>
            </a:r>
          </a:p>
          <a:p>
            <a:pPr>
              <a:buFontTx/>
              <a:buChar char="-"/>
              <a:defRPr/>
            </a:pPr>
            <a:endParaRPr lang="hu-HU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000" dirty="0" smtClean="0"/>
          </a:p>
        </p:txBody>
      </p:sp>
      <p:sp>
        <p:nvSpPr>
          <p:cNvPr id="348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A4BAB92-58BB-41A1-B5DA-881F9A85E531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32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1008063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/>
              <a:t/>
            </a:r>
            <a:br>
              <a:rPr lang="hu-HU" altLang="hu-HU" sz="2800" b="1" dirty="0" smtClean="0"/>
            </a:br>
            <a:r>
              <a:rPr lang="hu-HU" altLang="hu-HU" sz="2800" b="1" dirty="0"/>
              <a:t>ETIKAI ALAPELVEK</a:t>
            </a:r>
            <a:br>
              <a:rPr lang="hu-HU" altLang="hu-HU" sz="2800" b="1" dirty="0"/>
            </a:br>
            <a:r>
              <a:rPr lang="hu-HU" altLang="hu-HU" sz="2800" b="1" dirty="0"/>
              <a:t>Példa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endParaRPr lang="hu-HU" altLang="hu-HU" sz="2800" dirty="0" smtClean="0"/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>
          <a:xfrm>
            <a:off x="609600" y="1846263"/>
            <a:ext cx="10972800" cy="4279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hu-HU" altLang="hu-HU" sz="2000" b="1" i="1" dirty="0" smtClean="0"/>
              <a:t>Kérdés:  </a:t>
            </a:r>
            <a:r>
              <a:rPr lang="hu-HU" altLang="hu-HU" sz="2000" i="1" dirty="0" smtClean="0"/>
              <a:t>Könyvvizsgálóként ügyfelem egy utazási iroda. Az ügyfél felajánlott egy hét ingyenes tartózkodást 2 fő részére a horvát tengerparton. Elfogadhatom-e az ajánlatot?</a:t>
            </a:r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Válasz:</a:t>
            </a:r>
            <a:r>
              <a:rPr lang="hu-HU" altLang="hu-HU" sz="2000" i="1" dirty="0" smtClean="0"/>
              <a:t> Nem, mert ez nem tekinthető jelentéktelen ajándéknak.</a:t>
            </a:r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i="1" dirty="0" smtClean="0"/>
              <a:t>	</a:t>
            </a:r>
            <a:endParaRPr lang="hu-HU" altLang="hu-HU" sz="2000" dirty="0" smtClean="0"/>
          </a:p>
        </p:txBody>
      </p:sp>
      <p:sp>
        <p:nvSpPr>
          <p:cNvPr id="122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E700617-AB2F-4CE9-865B-B12E5CDD5D22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33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66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>
          <a:xfrm>
            <a:off x="609600" y="1196976"/>
            <a:ext cx="10972800" cy="220663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A könyvvizsgáló pénzügyi érdekeltségeire vonatkozó előírások</a:t>
            </a:r>
            <a:endParaRPr lang="hu-HU" altLang="hu-HU" sz="2800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12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12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altLang="hu-HU" sz="2000" dirty="0" smtClean="0"/>
              <a:t>Közvetlen </a:t>
            </a:r>
            <a:r>
              <a:rPr lang="hu-HU" altLang="hu-HU" sz="2000" b="1" dirty="0" smtClean="0">
                <a:solidFill>
                  <a:srgbClr val="FF0000"/>
                </a:solidFill>
              </a:rPr>
              <a:t>veszélyt</a:t>
            </a:r>
            <a:r>
              <a:rPr lang="hu-HU" altLang="hu-HU" sz="2000" dirty="0" smtClean="0"/>
              <a:t> jelent a függetlenségre:</a:t>
            </a:r>
          </a:p>
          <a:p>
            <a:pPr>
              <a:buFontTx/>
              <a:buChar char="-"/>
              <a:defRPr/>
            </a:pPr>
            <a:r>
              <a:rPr lang="hu-HU" sz="2000" dirty="0" smtClean="0"/>
              <a:t>a </a:t>
            </a:r>
            <a:r>
              <a:rPr lang="hu-HU" sz="2000" dirty="0"/>
              <a:t>megbízásért felelős </a:t>
            </a:r>
            <a:r>
              <a:rPr lang="hu-HU" sz="2000" b="1" dirty="0"/>
              <a:t>könyvvizsgálati munkacsoport tagja</a:t>
            </a:r>
            <a:r>
              <a:rPr lang="hu-HU" sz="2000" dirty="0"/>
              <a:t>, vagy annak </a:t>
            </a:r>
            <a:r>
              <a:rPr lang="hu-HU" sz="2000" b="1" dirty="0"/>
              <a:t>közeli hozzátartozója </a:t>
            </a:r>
            <a:r>
              <a:rPr lang="hu-HU" sz="2000" b="1" dirty="0" err="1"/>
              <a:t>adósi</a:t>
            </a:r>
            <a:r>
              <a:rPr lang="hu-HU" sz="2000" b="1" dirty="0"/>
              <a:t>, hitelezői, kezesi jogviszonyban </a:t>
            </a:r>
            <a:r>
              <a:rPr lang="hu-HU" sz="2000" b="1" dirty="0" smtClean="0"/>
              <a:t>áll </a:t>
            </a:r>
            <a:r>
              <a:rPr lang="hu-HU" sz="2000" dirty="0" smtClean="0"/>
              <a:t>megbízójával. (</a:t>
            </a:r>
            <a:r>
              <a:rPr lang="hu-HU" sz="2000" b="1" dirty="0" smtClean="0"/>
              <a:t>kivéve</a:t>
            </a:r>
            <a:r>
              <a:rPr lang="hu-HU" sz="2000" dirty="0" smtClean="0"/>
              <a:t> a hitelintézet által </a:t>
            </a:r>
            <a:r>
              <a:rPr lang="hu-HU" sz="2000" dirty="0"/>
              <a:t>általános szerződési feltételekkel biztosított </a:t>
            </a:r>
            <a:r>
              <a:rPr lang="hu-HU" sz="2000" b="1" dirty="0" smtClean="0"/>
              <a:t>hitel</a:t>
            </a:r>
            <a:r>
              <a:rPr lang="hu-HU" sz="2000" dirty="0" smtClean="0"/>
              <a:t>re)</a:t>
            </a:r>
          </a:p>
          <a:p>
            <a:pPr>
              <a:buFontTx/>
              <a:buChar char="-"/>
              <a:defRPr/>
            </a:pPr>
            <a:r>
              <a:rPr lang="hu-HU" sz="2000" dirty="0"/>
              <a:t>a könyvvizsgáló cég, a </a:t>
            </a:r>
            <a:r>
              <a:rPr lang="hu-HU" sz="2000" b="1" dirty="0"/>
              <a:t>könyvvizsgálati munkacsoport tagja </a:t>
            </a:r>
            <a:r>
              <a:rPr lang="hu-HU" sz="2000" dirty="0"/>
              <a:t>vagy </a:t>
            </a:r>
            <a:r>
              <a:rPr lang="hu-HU" sz="2000" b="1" dirty="0"/>
              <a:t>közvetlen családtagja </a:t>
            </a:r>
            <a:r>
              <a:rPr lang="hu-HU" sz="2000" dirty="0"/>
              <a:t>nem rendelkezhet </a:t>
            </a:r>
            <a:r>
              <a:rPr lang="hu-HU" sz="2000" b="1" dirty="0"/>
              <a:t>közvetlen vagy jelentős közvetett pénzügyi érdekeltséggel </a:t>
            </a:r>
            <a:r>
              <a:rPr lang="hu-HU" sz="2000" dirty="0"/>
              <a:t>a </a:t>
            </a:r>
            <a:r>
              <a:rPr lang="hu-HU" sz="2000" dirty="0" smtClean="0"/>
              <a:t>megbízóban</a:t>
            </a:r>
            <a:endParaRPr lang="hu-HU" altLang="hu-HU" sz="2000" dirty="0" smtClean="0"/>
          </a:p>
        </p:txBody>
      </p:sp>
      <p:sp>
        <p:nvSpPr>
          <p:cNvPr id="358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35193E1-5B43-48A6-9977-9782426B3404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34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19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1008063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/>
              <a:t/>
            </a:r>
            <a:br>
              <a:rPr lang="hu-HU" altLang="hu-HU" sz="2800" b="1" dirty="0" smtClean="0"/>
            </a:br>
            <a:r>
              <a:rPr lang="hu-HU" altLang="hu-HU" sz="2800" b="1" dirty="0" smtClean="0"/>
              <a:t>ÖSSZEFÉRHETETLENSÉG / FÜGGETLENSÉG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r>
              <a:rPr lang="hu-HU" altLang="hu-HU" sz="2800" b="1" dirty="0" smtClean="0"/>
              <a:t> 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endParaRPr lang="hu-HU" altLang="hu-HU" sz="2800" dirty="0" smtClean="0"/>
          </a:p>
        </p:txBody>
      </p:sp>
      <p:sp>
        <p:nvSpPr>
          <p:cNvPr id="37891" name="Content Placeholder 4"/>
          <p:cNvSpPr>
            <a:spLocks noGrp="1"/>
          </p:cNvSpPr>
          <p:nvPr>
            <p:ph idx="1"/>
          </p:nvPr>
        </p:nvSpPr>
        <p:spPr>
          <a:xfrm>
            <a:off x="607484" y="1338263"/>
            <a:ext cx="10972800" cy="4279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/>
              <a:t>Kérdés: </a:t>
            </a:r>
            <a:r>
              <a:rPr lang="hu-HU" altLang="hu-HU" sz="2000" i="1" dirty="0" smtClean="0"/>
              <a:t>A könyvvizsgáló társaság 3 bejegyzett könyvvizsgálót foglalkoztat munkavállalóként. Egyikük felesége 10%-os üzletrészt örökölt az XY </a:t>
            </a:r>
            <a:r>
              <a:rPr lang="hu-HU" altLang="hu-HU" sz="2000" i="1" dirty="0" err="1" smtClean="0"/>
              <a:t>Kft.-ben</a:t>
            </a:r>
            <a:r>
              <a:rPr lang="hu-HU" altLang="hu-HU" sz="2000" i="1" dirty="0" smtClean="0"/>
              <a:t> ami a könyvvizsgáló társaság audit ügyfele, de a könyvvizsgáló nem dolgozik a megbízáson. Okoz-e ez függetlenségi problémát a könyvvizsgáló társaság számára? Változtat-e a konklúzión ha a feleség 51%-ban tulajdonos?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Válasz:</a:t>
            </a:r>
            <a:r>
              <a:rPr lang="hu-HU" altLang="hu-HU" sz="2000" i="1" dirty="0" smtClean="0"/>
              <a:t> Nem, mert a könyvvizsgáló nem a munkacsoport tagja.  A tulajdon mértéke nem változtat a konklúzión.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</p:txBody>
      </p:sp>
      <p:sp>
        <p:nvSpPr>
          <p:cNvPr id="378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1B27F4D-459A-4296-996E-995B1E19E77C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35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8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>
          <a:xfrm>
            <a:off x="609600" y="841376"/>
            <a:ext cx="10972800" cy="576263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Díjazásra vonatkozó előírások</a:t>
            </a:r>
            <a:endParaRPr lang="hu-HU" altLang="hu-HU" sz="2800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endParaRPr lang="hu-HU" altLang="hu-HU" sz="2000" dirty="0" smtClean="0"/>
          </a:p>
          <a:p>
            <a:pPr>
              <a:buFontTx/>
              <a:buChar char="-"/>
              <a:defRPr/>
            </a:pPr>
            <a:endParaRPr lang="hu-HU" altLang="hu-HU" sz="2000" dirty="0"/>
          </a:p>
          <a:p>
            <a:pPr>
              <a:buFontTx/>
              <a:buChar char="-"/>
              <a:defRPr/>
            </a:pPr>
            <a:r>
              <a:rPr lang="hu-HU" altLang="hu-HU" sz="2000" dirty="0" smtClean="0"/>
              <a:t>A </a:t>
            </a:r>
            <a:r>
              <a:rPr lang="hu-HU" sz="2000" dirty="0"/>
              <a:t>könyvvizsgálói tevékenység díjának függetlennek kell lennie a megbízónak nyújtott egyéb szolgáltatásoktól, azok semmilyen módon nem befolyásolhatják a </a:t>
            </a:r>
            <a:r>
              <a:rPr lang="hu-HU" sz="2000" dirty="0" smtClean="0"/>
              <a:t>díjat</a:t>
            </a:r>
          </a:p>
          <a:p>
            <a:pPr>
              <a:buFontTx/>
              <a:buChar char="-"/>
              <a:defRPr/>
            </a:pPr>
            <a:r>
              <a:rPr lang="hu-HU" sz="2000" dirty="0" smtClean="0"/>
              <a:t>A </a:t>
            </a:r>
            <a:r>
              <a:rPr lang="hu-HU" sz="2000" dirty="0"/>
              <a:t>könyvvizsgálói tevékenység díjazásának megállapítása nem alapulhat </a:t>
            </a:r>
            <a:r>
              <a:rPr lang="hu-HU" sz="2000" dirty="0" smtClean="0"/>
              <a:t>feltételeken</a:t>
            </a:r>
            <a:endParaRPr lang="hu-HU" sz="2000" dirty="0"/>
          </a:p>
          <a:p>
            <a:pPr>
              <a:buFontTx/>
              <a:buChar char="-"/>
              <a:defRPr/>
            </a:pPr>
            <a:r>
              <a:rPr lang="hu-HU" sz="2000" dirty="0"/>
              <a:t>A kamarai tag könyvvizsgáló, a könyvvizsgáló cég nem fizethet jutalékot ügyfélszerzésért, és nem kaphat jutalékot azért, hogy harmadik félnek ügyfelet </a:t>
            </a:r>
            <a:r>
              <a:rPr lang="hu-HU" sz="2000" dirty="0" smtClean="0"/>
              <a:t>ajánljon</a:t>
            </a:r>
            <a:endParaRPr lang="hu-HU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dirty="0" smtClean="0"/>
          </a:p>
        </p:txBody>
      </p:sp>
      <p:sp>
        <p:nvSpPr>
          <p:cNvPr id="389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697B60B-961F-4AAB-8CA9-5159EBBE4CDC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36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1008063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/>
              <a:t/>
            </a:r>
            <a:br>
              <a:rPr lang="hu-HU" altLang="hu-HU" sz="2800" b="1" dirty="0" smtClean="0"/>
            </a:br>
            <a:r>
              <a:rPr lang="hu-HU" altLang="hu-HU" sz="2800" b="1" dirty="0" smtClean="0"/>
              <a:t>ÖSSZEFÉRHETETLENSÉG / FÜGGETLENSÉG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r>
              <a:rPr lang="hu-HU" altLang="hu-HU" sz="2800" b="1" dirty="0" smtClean="0"/>
              <a:t> 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endParaRPr lang="hu-HU" altLang="hu-HU" sz="2800" dirty="0" smtClean="0"/>
          </a:p>
        </p:txBody>
      </p:sp>
      <p:sp>
        <p:nvSpPr>
          <p:cNvPr id="39939" name="Content Placeholder 4"/>
          <p:cNvSpPr>
            <a:spLocks noGrp="1"/>
          </p:cNvSpPr>
          <p:nvPr>
            <p:ph idx="1"/>
          </p:nvPr>
        </p:nvSpPr>
        <p:spPr>
          <a:xfrm>
            <a:off x="607484" y="1338263"/>
            <a:ext cx="10972800" cy="4279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/>
              <a:t>Kérdés:</a:t>
            </a:r>
            <a:r>
              <a:rPr lang="hu-HU" altLang="hu-HU" sz="2000" i="1" dirty="0" smtClean="0"/>
              <a:t> az ügyfelemnek van egy vitás ügye az adóhatósággal, melyben tanácsot kér. Mivel az ügy elég bonyolult és a vita  kimenetele is kétséges ezért abban állapodnánk meg hogy a tanácsadás értékét a megállapodott óradíj alapján kifizeti és ezen felül sikeres kimenetel esetén a  vitás ügy értékének 10%-át. Köthetek-e ilyen megállapodást az ügyféllel?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Válasz:</a:t>
            </a:r>
            <a:r>
              <a:rPr lang="hu-HU" altLang="hu-HU" sz="2000" i="1" dirty="0" smtClean="0"/>
              <a:t> az adott helyzet körülményeinek függvényében lehet eldönteni hogy sérül-e a könyvvizsgáló függetlensége. Mérlegelendő pl. hogy  az ügynek mi a hatása a beszámolóra, mennyire jelentős, mennyi a tanácsadói díj és a sikerdíj a könyvvizsgálói díjhoz képest.  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</p:txBody>
      </p:sp>
      <p:sp>
        <p:nvSpPr>
          <p:cNvPr id="399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6DFB5D9-56BD-4463-B96A-94DF81E7D54C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37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>
          <a:xfrm>
            <a:off x="609600" y="841376"/>
            <a:ext cx="10972800" cy="576263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Egyéb szolgáltatásokra vonatkozó előírások</a:t>
            </a:r>
            <a:endParaRPr lang="hu-HU" altLang="hu-HU" sz="2800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000" dirty="0"/>
              <a:t>A kamarai tag könyvvizsgáló, a könyvvizsgáló cég nem vehet részt megbízója döntéseinek meghozatalában</a:t>
            </a:r>
            <a:r>
              <a:rPr lang="hu-HU" sz="20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sz="20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000" dirty="0" smtClean="0"/>
              <a:t>Vezetői </a:t>
            </a:r>
            <a:r>
              <a:rPr lang="hu-HU" sz="2000" dirty="0"/>
              <a:t>döntés / feladat </a:t>
            </a:r>
            <a:r>
              <a:rPr lang="hu-HU" sz="2000" dirty="0" err="1" smtClean="0"/>
              <a:t>pl</a:t>
            </a:r>
            <a:r>
              <a:rPr lang="hu-HU" sz="2000" dirty="0" smtClean="0"/>
              <a:t>: </a:t>
            </a:r>
            <a:endParaRPr lang="hu-HU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stratégia meghatározása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tranzakciók jóváhagyása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a munkavállalók tevékenységének az irányítása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különböző alternatívák, javaslatok közül a megfelelő kiválasztása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beszámoló készítés</a:t>
            </a:r>
            <a:endParaRPr lang="hu-HU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belső ellenőrzési rendszer, kontrollkörnyezet megtervezése, bevezetése és fenntartása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dirty="0" smtClean="0"/>
          </a:p>
        </p:txBody>
      </p:sp>
      <p:sp>
        <p:nvSpPr>
          <p:cNvPr id="409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95A3197-4DF5-4261-BD8A-A50B8CFCD6E3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38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8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>
          <a:xfrm>
            <a:off x="609600" y="841376"/>
            <a:ext cx="10972800" cy="576263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Egyéb szolgáltatásokra vonatkozó előírások</a:t>
            </a:r>
            <a:endParaRPr lang="hu-HU" altLang="hu-HU" sz="2800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altLang="hu-HU" sz="2000" dirty="0" smtClean="0"/>
              <a:t>Érdekellentét: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A jogszabályi kötelezettségen alapuló könyvvizsgálói tevékenység ellátása mellett ugyanazon ügyfélnél, ugyanazon időszakra a könyvelést, illetve a könyvek vezetését 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hu-HU" sz="2000" dirty="0" smtClean="0"/>
              <a:t>a</a:t>
            </a:r>
            <a:r>
              <a:rPr lang="hu-HU" sz="2000" dirty="0"/>
              <a:t>) a könyvvizsgáló cég, 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hu-HU" sz="2000" dirty="0" smtClean="0"/>
              <a:t>b</a:t>
            </a:r>
            <a:r>
              <a:rPr lang="hu-HU" sz="2000" dirty="0"/>
              <a:t>) azon könyvvizsgálói hálózat más tagja, amelyhez a könyvvizsgáló, </a:t>
            </a:r>
            <a:r>
              <a:rPr lang="hu-HU" sz="2000" dirty="0" err="1"/>
              <a:t>könyvvizsgáló</a:t>
            </a:r>
            <a:r>
              <a:rPr lang="hu-HU" sz="2000" dirty="0"/>
              <a:t> cég tartozik, 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hu-HU" sz="2000" dirty="0" smtClean="0"/>
              <a:t>c</a:t>
            </a:r>
            <a:r>
              <a:rPr lang="hu-HU" sz="2000" dirty="0"/>
              <a:t>) a megbízásért felelős könyvvizsgálati munkacsoport tagja, annak közeli hozzátartozója, 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hu-HU" sz="2000" dirty="0" smtClean="0"/>
              <a:t>d</a:t>
            </a:r>
            <a:r>
              <a:rPr lang="hu-HU" sz="2000" dirty="0"/>
              <a:t>) vagy olyan gazdálkodó látja el, amelyben az előbbiek befolyással, jelentős tulajdoni részesedéssel rendelkeznek, látja el. </a:t>
            </a:r>
          </a:p>
          <a:p>
            <a:pPr marL="0" indent="0">
              <a:buNone/>
              <a:defRPr/>
            </a:pPr>
            <a:r>
              <a:rPr lang="hu-HU" dirty="0"/>
              <a:t> </a:t>
            </a:r>
            <a:endParaRPr lang="hu-HU" sz="3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000" dirty="0" smtClean="0"/>
          </a:p>
        </p:txBody>
      </p:sp>
      <p:sp>
        <p:nvSpPr>
          <p:cNvPr id="419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BE3BF81-2EAC-487B-813D-F427CFA53C06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39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1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megbízás elfogadása (Ptk., ISA 210)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4</a:t>
            </a:fld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2342149" y="2791330"/>
            <a:ext cx="2277979" cy="842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Könyvvizsgáló</a:t>
            </a:r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7202905" y="2771276"/>
            <a:ext cx="2277979" cy="842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Gazdálkodó legfőbb szerve</a:t>
            </a:r>
            <a:endParaRPr lang="hu-HU" dirty="0"/>
          </a:p>
        </p:txBody>
      </p:sp>
      <p:sp>
        <p:nvSpPr>
          <p:cNvPr id="16" name="Ellipszis 15"/>
          <p:cNvSpPr/>
          <p:nvPr/>
        </p:nvSpPr>
        <p:spPr>
          <a:xfrm>
            <a:off x="5109412" y="3637547"/>
            <a:ext cx="1684421" cy="733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Elfogadó nyilatkozat</a:t>
            </a:r>
            <a:endParaRPr lang="hu-HU" dirty="0"/>
          </a:p>
        </p:txBody>
      </p:sp>
      <p:sp>
        <p:nvSpPr>
          <p:cNvPr id="17" name="Jobbra nyíl 16"/>
          <p:cNvSpPr/>
          <p:nvPr/>
        </p:nvSpPr>
        <p:spPr>
          <a:xfrm rot="1647058">
            <a:off x="4728183" y="3310932"/>
            <a:ext cx="577516" cy="401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Jobbra nyíl 20"/>
          <p:cNvSpPr/>
          <p:nvPr/>
        </p:nvSpPr>
        <p:spPr>
          <a:xfrm rot="19981191">
            <a:off x="6581886" y="3321611"/>
            <a:ext cx="577516" cy="401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Lekerekített téglalap 21"/>
          <p:cNvSpPr/>
          <p:nvPr/>
        </p:nvSpPr>
        <p:spPr>
          <a:xfrm>
            <a:off x="6071938" y="4535905"/>
            <a:ext cx="1949116" cy="906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Megbízási szerződés</a:t>
            </a:r>
            <a:endParaRPr lang="hu-HU" dirty="0"/>
          </a:p>
        </p:txBody>
      </p:sp>
      <p:cxnSp>
        <p:nvCxnSpPr>
          <p:cNvPr id="35" name="Görbe összekötő 34"/>
          <p:cNvCxnSpPr/>
          <p:nvPr/>
        </p:nvCxnSpPr>
        <p:spPr>
          <a:xfrm>
            <a:off x="3617495" y="3822525"/>
            <a:ext cx="2045368" cy="1238763"/>
          </a:xfrm>
          <a:prstGeom prst="curvedConnector3">
            <a:avLst>
              <a:gd name="adj1" fmla="val -13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örbe összekötő 38"/>
          <p:cNvCxnSpPr/>
          <p:nvPr/>
        </p:nvCxnSpPr>
        <p:spPr>
          <a:xfrm rot="5400000">
            <a:off x="8062161" y="4316329"/>
            <a:ext cx="1128964" cy="393032"/>
          </a:xfrm>
          <a:prstGeom prst="curvedConnector3">
            <a:avLst>
              <a:gd name="adj1" fmla="val 9902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elhő 40"/>
          <p:cNvSpPr/>
          <p:nvPr/>
        </p:nvSpPr>
        <p:spPr>
          <a:xfrm>
            <a:off x="8823160" y="4708362"/>
            <a:ext cx="2606843" cy="134753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90 napon belül</a:t>
            </a:r>
            <a:r>
              <a:rPr lang="hu-HU" dirty="0" smtClean="0"/>
              <a:t>, azon túl érvénytelen a megbízás!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9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>
          <a:xfrm>
            <a:off x="609600" y="841376"/>
            <a:ext cx="10972800" cy="576263"/>
          </a:xfrm>
        </p:spPr>
        <p:txBody>
          <a:bodyPr>
            <a:normAutofit fontScale="90000"/>
          </a:bodyPr>
          <a:lstStyle/>
          <a:p>
            <a:r>
              <a:rPr lang="hu-HU" altLang="hu-HU" sz="3200" b="1" dirty="0" smtClean="0"/>
              <a:t>ÖSSZEFÉRHETETLENSÉG / FÜGGETLENSÉG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sz="2800" b="1" u="sng" dirty="0" smtClean="0"/>
              <a:t>Egyéb szolgáltatásokra vonatkozó előírások</a:t>
            </a:r>
            <a:endParaRPr lang="hu-HU" altLang="hu-HU" sz="2800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hu-HU" sz="20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A közérdeklődésre </a:t>
            </a:r>
            <a:r>
              <a:rPr lang="hu-HU" sz="2000" dirty="0"/>
              <a:t>számot tartó gazdálkodó ügyfél részére nyújtható egyéb szakmai szolgáltatás tekintetében az  573/2014/EU rendeletben rögzítettek megfelelően </a:t>
            </a:r>
            <a:r>
              <a:rPr lang="hu-HU" sz="2000" dirty="0" smtClean="0"/>
              <a:t>irányadók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A könyvvizsgáló, illetve könyvvizsgáló cég, aki/amely gazdálkodó(k) átalakuláskor, egyesüléskor, szétváláskor a vagyonmérleg-tervezetet, a vagyonleltár-tervezetet, illetve a végleges átalakulási vagyonmérleget, a vagyonleltárt hitelesítette, az átalakulás nyilvántartásba vételétől számított 3 üzleti évig nem lehet jogszabályi kötelezettségen alapuló könyvvizsgálói tevékenységet ellátó könyvvizsgálója a jogutód </a:t>
            </a:r>
            <a:r>
              <a:rPr lang="hu-HU" sz="2000" dirty="0" smtClean="0"/>
              <a:t>gazdálkodónak</a:t>
            </a:r>
            <a:endParaRPr lang="hu-HU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altLang="hu-HU" dirty="0" smtClean="0"/>
          </a:p>
        </p:txBody>
      </p:sp>
      <p:sp>
        <p:nvSpPr>
          <p:cNvPr id="430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847FAE6-D3E6-4147-96FF-4D36F73CE84F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40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3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1008063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/>
              <a:t/>
            </a:r>
            <a:br>
              <a:rPr lang="hu-HU" altLang="hu-HU" sz="2800" b="1" dirty="0" smtClean="0"/>
            </a:br>
            <a:r>
              <a:rPr lang="hu-HU" altLang="hu-HU" sz="2800" b="1" dirty="0" smtClean="0"/>
              <a:t>ÖSSZEFÉRHETETLENSÉG / FÜGGETLENSÉG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r>
              <a:rPr lang="hu-HU" altLang="hu-HU" sz="2800" b="1" dirty="0" smtClean="0"/>
              <a:t> 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endParaRPr lang="hu-HU" altLang="hu-HU" sz="2800" dirty="0" smtClean="0"/>
          </a:p>
        </p:txBody>
      </p:sp>
      <p:sp>
        <p:nvSpPr>
          <p:cNvPr id="48131" name="Content Placeholder 4"/>
          <p:cNvSpPr>
            <a:spLocks noGrp="1"/>
          </p:cNvSpPr>
          <p:nvPr>
            <p:ph idx="1"/>
          </p:nvPr>
        </p:nvSpPr>
        <p:spPr>
          <a:xfrm>
            <a:off x="607484" y="1338263"/>
            <a:ext cx="10972800" cy="4279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/>
              <a:t>Kérdés:</a:t>
            </a:r>
            <a:r>
              <a:rPr lang="hu-HU" altLang="hu-HU" sz="2000" i="1" dirty="0" smtClean="0"/>
              <a:t> Könyvvizsgálati ügyfelünk, a </a:t>
            </a:r>
            <a:r>
              <a:rPr lang="hu-HU" altLang="hu-HU" sz="2000" i="1" dirty="0" err="1" smtClean="0"/>
              <a:t>Szab-Varr</a:t>
            </a:r>
            <a:r>
              <a:rPr lang="hu-HU" altLang="hu-HU" sz="2000" i="1" dirty="0" smtClean="0"/>
              <a:t> Kft. azzal keresett meg, hogy egy jelentős vitás ügye van az adóhatósággal, melyben segítséget kér. Úgy gondolja, hogy mint könyvvizsgálók nagyon jól ismerjük a Kft. működését, ezért leginkább alkalmasak vagyunk arra, hogy őket a már folyó eljárásban képviseljük, annál is inkább, mert náluk nincs az ügy bonyolultságához mért szakértelem. Elvállalható-e a megbízás?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Válasz: </a:t>
            </a:r>
            <a:r>
              <a:rPr lang="hu-HU" altLang="hu-HU" sz="2000" i="1" dirty="0" smtClean="0"/>
              <a:t>Nem, mert jelentős ügyben nem képviselheti a könyvvizsgáló az ügyfelet, továbbá az ügyfélnél nincs megfelelő szakértelem, így a könyvvizsgáló a vezetés felelősségi körébe tartozó feladatot is átvállalna. 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</p:txBody>
      </p:sp>
      <p:sp>
        <p:nvSpPr>
          <p:cNvPr id="481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BC9B9AC-19CF-450C-B120-ACC144859A78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41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3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1008063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/>
              <a:t/>
            </a:r>
            <a:br>
              <a:rPr lang="hu-HU" altLang="hu-HU" sz="2800" b="1" dirty="0" smtClean="0"/>
            </a:br>
            <a:r>
              <a:rPr lang="hu-HU" altLang="hu-HU" sz="2800" b="1" dirty="0" smtClean="0"/>
              <a:t>ÖSSZEFÉRHETETLENSÉG / FÜGGETLENSÉG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r>
              <a:rPr lang="hu-HU" altLang="hu-HU" sz="2800" b="1" dirty="0" smtClean="0"/>
              <a:t> 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endParaRPr lang="hu-HU" altLang="hu-HU" sz="2800" dirty="0" smtClean="0"/>
          </a:p>
        </p:txBody>
      </p:sp>
      <p:sp>
        <p:nvSpPr>
          <p:cNvPr id="49155" name="Content Placeholder 4"/>
          <p:cNvSpPr>
            <a:spLocks noGrp="1"/>
          </p:cNvSpPr>
          <p:nvPr>
            <p:ph idx="1"/>
          </p:nvPr>
        </p:nvSpPr>
        <p:spPr>
          <a:xfrm>
            <a:off x="607484" y="1338263"/>
            <a:ext cx="10972800" cy="4279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/>
              <a:t>Kérdés:</a:t>
            </a:r>
            <a:r>
              <a:rPr lang="hu-HU" altLang="hu-HU" sz="2000" i="1" dirty="0" smtClean="0"/>
              <a:t> A tulajdonomban van egy könyvvizsgáló és egy könyvelő cég is.  Lehetek-e az	 ügyfél könyvvizsgálója, ha a társaság könyvelését a tulajdonomban lévő könyvelőcég végzi?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Válasz:</a:t>
            </a:r>
            <a:r>
              <a:rPr lang="hu-HU" altLang="hu-HU" sz="2000" i="1" dirty="0" smtClean="0"/>
              <a:t> Nem, ez összeférhetetlen. 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</p:txBody>
      </p:sp>
      <p:sp>
        <p:nvSpPr>
          <p:cNvPr id="491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AFB13AF-2B46-4639-81F1-3734EC1F3C09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42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5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3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1008063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/>
              <a:t/>
            </a:r>
            <a:br>
              <a:rPr lang="hu-HU" altLang="hu-HU" sz="2800" b="1" dirty="0" smtClean="0"/>
            </a:br>
            <a:r>
              <a:rPr lang="hu-HU" altLang="hu-HU" sz="2800" b="1" dirty="0" smtClean="0"/>
              <a:t>ÖSSZEFÉRHETETLENSÉG / FÜGGETLENSÉG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r>
              <a:rPr lang="hu-HU" altLang="hu-HU" sz="2800" b="1" dirty="0" smtClean="0"/>
              <a:t> 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endParaRPr lang="hu-HU" altLang="hu-HU" sz="2800" dirty="0" smtClean="0"/>
          </a:p>
        </p:txBody>
      </p:sp>
      <p:sp>
        <p:nvSpPr>
          <p:cNvPr id="51203" name="Content Placeholder 4"/>
          <p:cNvSpPr>
            <a:spLocks noGrp="1"/>
          </p:cNvSpPr>
          <p:nvPr>
            <p:ph idx="1"/>
          </p:nvPr>
        </p:nvSpPr>
        <p:spPr>
          <a:xfrm>
            <a:off x="607484" y="1338263"/>
            <a:ext cx="10972800" cy="4279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hu-HU" altLang="hu-HU" sz="2000" b="1" i="1" dirty="0" smtClean="0"/>
              <a:t>Kérdés:</a:t>
            </a:r>
            <a:r>
              <a:rPr lang="hu-HU" altLang="hu-HU" sz="2000" i="1" dirty="0" smtClean="0"/>
              <a:t> Lehetek-e a könyvvizsgálója annak az ügyfélnek, amelynek a bérszámfejtését a lányom cége végzi?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  <a:p>
            <a:pPr marL="0" indent="0">
              <a:buFont typeface="Arial" charset="0"/>
              <a:buNone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Válasz:</a:t>
            </a:r>
            <a:r>
              <a:rPr lang="hu-HU" altLang="hu-HU" sz="2000" i="1" dirty="0" smtClean="0"/>
              <a:t> Nem, ez összeférhetetlen. </a:t>
            </a:r>
            <a:endParaRPr lang="hu-HU" altLang="hu-HU" sz="2000" dirty="0" smtClean="0"/>
          </a:p>
          <a:p>
            <a:pPr marL="0" indent="0">
              <a:buFont typeface="Arial" charset="0"/>
              <a:buNone/>
            </a:pPr>
            <a:endParaRPr lang="hu-HU" altLang="hu-HU" sz="2000" i="1" dirty="0" smtClean="0"/>
          </a:p>
        </p:txBody>
      </p:sp>
      <p:sp>
        <p:nvSpPr>
          <p:cNvPr id="512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0CBE0CE-A21A-47C2-BD38-341F68FEA331}" type="slidenum">
              <a:rPr lang="hu-HU" altLang="hu-HU">
                <a:solidFill>
                  <a:srgbClr val="898989"/>
                </a:solidFill>
                <a:latin typeface="Calibri" pitchFamily="34" charset="0"/>
              </a:rPr>
              <a:pPr/>
              <a:t>43</a:t>
            </a:fld>
            <a:endParaRPr lang="hu-HU" altLang="hu-H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Megbízási szerződés speciális esetei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A </a:t>
            </a:r>
            <a:r>
              <a:rPr lang="hu-HU" dirty="0"/>
              <a:t>könyvvizsgálói szerződés az elfogadó nyilatkozathoz igazodva köthető dátum szerinti határozott időre,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A</a:t>
            </a:r>
            <a:r>
              <a:rPr lang="hu-HU" dirty="0" smtClean="0"/>
              <a:t> Ptk. alapján </a:t>
            </a:r>
            <a:r>
              <a:rPr lang="hu-HU" dirty="0"/>
              <a:t>nem minősül semmis kikötésnek a szerződés azon fordulata, mely szerint a szerződés határozott időtartamra, a megbízó beszámolót elfogadó legfőbb szervi ülésének napjáig/a beszámoló elfogadásáig, de legkésőbb dátum szerint meghatározott napig </a:t>
            </a:r>
            <a:r>
              <a:rPr lang="hu-HU" dirty="0" smtClean="0"/>
              <a:t>szól. </a:t>
            </a:r>
          </a:p>
          <a:p>
            <a:pPr marL="0" indent="0">
              <a:buNone/>
            </a:pPr>
            <a:r>
              <a:rPr lang="hu-HU" dirty="0" smtClean="0"/>
              <a:t>Alap esetben: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határozott időre kötött szerződés a határozott idő elteltével megszűnik, azt nem kell felmondani/megszüntetni, a közfelügyeleti hatóságnak </a:t>
            </a:r>
            <a:r>
              <a:rPr lang="hu-HU" dirty="0" smtClean="0"/>
              <a:t>bejelenteni.</a:t>
            </a:r>
            <a:endParaRPr lang="hu-HU" dirty="0"/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</a:rPr>
              <a:t>Mi történik, ha a </a:t>
            </a:r>
            <a:r>
              <a:rPr lang="hu-HU" b="1" dirty="0">
                <a:solidFill>
                  <a:srgbClr val="FF0000"/>
                </a:solidFill>
              </a:rPr>
              <a:t>megbízó a határozott idő lejártáig nem adja át a pénzügyi kimutatásokat és az azokat alátámasztó, a könyvvizsgálathoz szükséges </a:t>
            </a:r>
            <a:r>
              <a:rPr lang="hu-HU" b="1" dirty="0" smtClean="0">
                <a:solidFill>
                  <a:srgbClr val="FF0000"/>
                </a:solidFill>
              </a:rPr>
              <a:t>dokumentációt?</a:t>
            </a:r>
          </a:p>
          <a:p>
            <a:pPr marL="0" indent="0">
              <a:buNone/>
            </a:pPr>
            <a:r>
              <a:rPr lang="hu-HU" dirty="0" smtClean="0"/>
              <a:t>Nincs </a:t>
            </a:r>
            <a:r>
              <a:rPr lang="hu-HU" dirty="0"/>
              <a:t>további – akár évekig fennálló – rendelkezésre állási kötelezettsége a könyvvizsgáló szolgáltatónak; ha a megbízó a könyvvizsgálat elvégzéséhez szükséges iratokat, illetve az aláírt beszámolót a megbízási idő lejárta után bocsátja a könyvvizsgáló rendelkezésére, úgy a könyvvizsgáló szolgáltató a szerződés megszűnésére figyelemmel a könyvvizsgálat elvégzésére már nem köteles és nem kötelezhető.</a:t>
            </a:r>
          </a:p>
          <a:p>
            <a:pPr marL="0" indent="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						</a:t>
            </a:r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	</a:t>
            </a:r>
            <a:r>
              <a:rPr lang="hu-HU" b="1" dirty="0" smtClean="0">
                <a:solidFill>
                  <a:srgbClr val="FF0000"/>
                </a:solidFill>
              </a:rPr>
              <a:t>					</a:t>
            </a:r>
            <a:r>
              <a:rPr lang="hu-HU" sz="3200" b="1" dirty="0" smtClean="0">
                <a:solidFill>
                  <a:srgbClr val="FF0000"/>
                </a:solidFill>
              </a:rPr>
              <a:t>DE?! 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37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Megbízási szerződés </a:t>
            </a:r>
            <a:r>
              <a:rPr lang="hu-HU" dirty="0"/>
              <a:t>speciális esetei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Egy IM </a:t>
            </a:r>
            <a:r>
              <a:rPr lang="hu-HU" dirty="0"/>
              <a:t>állásfoglalás </a:t>
            </a:r>
            <a:r>
              <a:rPr lang="hu-HU" dirty="0" smtClean="0"/>
              <a:t>alapján:</a:t>
            </a:r>
          </a:p>
          <a:p>
            <a:pPr marL="0" indent="0">
              <a:buNone/>
            </a:pPr>
            <a:r>
              <a:rPr lang="hu-HU" dirty="0" smtClean="0"/>
              <a:t>Amennyiben </a:t>
            </a:r>
            <a:r>
              <a:rPr lang="hu-HU" dirty="0"/>
              <a:t>a megbízó </a:t>
            </a:r>
            <a:r>
              <a:rPr lang="hu-HU" b="1" u="sng" dirty="0"/>
              <a:t>késedelmesen, vagy hiányosan</a:t>
            </a:r>
            <a:r>
              <a:rPr lang="hu-HU" dirty="0"/>
              <a:t>, de még </a:t>
            </a:r>
            <a:r>
              <a:rPr lang="hu-HU" b="1" u="sng" dirty="0"/>
              <a:t>a szerződés lejárta előtti időpontban</a:t>
            </a:r>
            <a:r>
              <a:rPr lang="hu-HU" dirty="0"/>
              <a:t> adja át a pénzügyi kimutatásokat és az azokat alátámasztó, a könyvvizsgálathoz szükséges </a:t>
            </a:r>
            <a:r>
              <a:rPr lang="hu-HU" dirty="0" smtClean="0"/>
              <a:t>dokumentációt:</a:t>
            </a:r>
          </a:p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/>
              <a:t>állandó könyvvizsgáló – a korábbi kamarai gyakorlattal ellentétben – a könyvvizsgálói jelentés kiadásához még hátralévő, átmeneti időre történő </a:t>
            </a:r>
            <a:r>
              <a:rPr lang="hu-HU" b="1" dirty="0">
                <a:solidFill>
                  <a:srgbClr val="FF0000"/>
                </a:solidFill>
              </a:rPr>
              <a:t>újraválasztás</a:t>
            </a:r>
            <a:r>
              <a:rPr lang="hu-HU" sz="2900" b="1" dirty="0">
                <a:solidFill>
                  <a:srgbClr val="FF0000"/>
                </a:solidFill>
              </a:rPr>
              <a:t>a</a:t>
            </a:r>
            <a:r>
              <a:rPr lang="hu-HU" dirty="0"/>
              <a:t>, illetve a megbízási </a:t>
            </a:r>
            <a:r>
              <a:rPr lang="hu-HU" b="1" dirty="0">
                <a:solidFill>
                  <a:srgbClr val="FF0000"/>
                </a:solidFill>
              </a:rPr>
              <a:t>szerződés időtartamának meghosszabbítása nélkül </a:t>
            </a:r>
            <a:r>
              <a:rPr lang="hu-HU" b="1" u="sng" dirty="0"/>
              <a:t>kiadhatja</a:t>
            </a:r>
            <a:r>
              <a:rPr lang="hu-HU" dirty="0"/>
              <a:t> a könyvvizsgálati szerződés lejárta utáni időpontban a független könyvvizsgálói jelentést.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Előző </a:t>
            </a:r>
            <a:r>
              <a:rPr lang="hu-HU" dirty="0"/>
              <a:t>teljesítés a szerződés korábbi formális megszűnése ellenére a megbízás nélküli ügyvitel szabályainak alkalmazásával </a:t>
            </a:r>
            <a:r>
              <a:rPr lang="hu-HU" b="1" dirty="0"/>
              <a:t>jogszerűnek minősül</a:t>
            </a:r>
            <a:r>
              <a:rPr lang="hu-HU" dirty="0"/>
              <a:t>, és az állandó könyvvizsgálót </a:t>
            </a:r>
            <a:r>
              <a:rPr lang="hu-HU" b="1" dirty="0"/>
              <a:t>a késedelem jogkövetkezményei </a:t>
            </a:r>
            <a:r>
              <a:rPr lang="hu-HU" dirty="0"/>
              <a:t>ez esetben </a:t>
            </a:r>
            <a:r>
              <a:rPr lang="hu-HU" b="1" dirty="0"/>
              <a:t>nem terhelik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b="1" u="sng" dirty="0" smtClean="0"/>
              <a:t>Hangsúlyozandó: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független könyvvizsgálói jelentésnek a szerződés formális lejárta utáni időpontban való</a:t>
            </a:r>
            <a:r>
              <a:rPr lang="hu-HU" dirty="0" smtClean="0"/>
              <a:t>, történő kiadása </a:t>
            </a:r>
            <a:r>
              <a:rPr lang="hu-HU" dirty="0"/>
              <a:t>nem minden esetben kötelező: az állandó </a:t>
            </a:r>
            <a:r>
              <a:rPr lang="hu-HU" b="1" dirty="0"/>
              <a:t>könyvvizsgáló</a:t>
            </a:r>
            <a:r>
              <a:rPr lang="hu-HU" dirty="0"/>
              <a:t> a körülményeket mérlegelve a könyvvizsgálat határidő utáni </a:t>
            </a:r>
            <a:r>
              <a:rPr lang="hu-HU" b="1" dirty="0"/>
              <a:t>befejezése helyett dönthet </a:t>
            </a:r>
            <a:r>
              <a:rPr lang="hu-HU" dirty="0"/>
              <a:t>a könyvvizsgálói </a:t>
            </a:r>
            <a:r>
              <a:rPr lang="hu-HU" b="1" dirty="0"/>
              <a:t>szerződés felmondása</a:t>
            </a:r>
            <a:r>
              <a:rPr lang="hu-HU" dirty="0"/>
              <a:t>, vagy a </a:t>
            </a:r>
            <a:r>
              <a:rPr lang="hu-HU" b="1" dirty="0"/>
              <a:t>lehetetlenülés jogkövetkezményeinek </a:t>
            </a:r>
            <a:r>
              <a:rPr lang="hu-HU" dirty="0"/>
              <a:t>alkalmazása mellett is.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065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Előforduló hiányosságok a megbízás elfogadása során: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Nem történt kapcsolatfelvétel az előző könyvvizsgálóval.</a:t>
            </a:r>
          </a:p>
          <a:p>
            <a:r>
              <a:rPr lang="hu-HU" dirty="0"/>
              <a:t>A vezetés tisztessége nincs vizsgálva.</a:t>
            </a:r>
          </a:p>
          <a:p>
            <a:r>
              <a:rPr lang="hu-HU" dirty="0"/>
              <a:t>A könyvvizsgálói megbízási szerződés nem tartalmazza az összes megbízást, amit a könyvvizsgáló elvégzett pl. konszolidált beszámoló könyvvizsgálatát, a könyvvizsgáló azonban elvégezte annak vizsgálatát is és könyvvizsgálói jelentést is kibocsátott.</a:t>
            </a:r>
          </a:p>
          <a:p>
            <a:r>
              <a:rPr lang="hu-HU" dirty="0"/>
              <a:t>A könyvvizsgáló, vagy hozzátartozója a könyvvizsgálat mellett olyan tevékenységet végzett, amely összeférhetetlen a könyvvizsgálattal pl. ügyfél adóhatóság előtti képviselete, beszámoló összeállítása.</a:t>
            </a:r>
          </a:p>
          <a:p>
            <a:r>
              <a:rPr lang="hu-HU" dirty="0"/>
              <a:t>A könyvvizsgáló speciális minősítés, tapasztalat, specialistához való hozzáférés nélkül vállalt el speciális ügyfél, vagy megbízás könyvvizsgálatát pl. befektetési alap, pénzügyi vállalkozás, milliós tranzakció számmal dolgozó ügyfelek, IFRS beszámolók könyvvizsgálata esetén. Ha a könyvvizsgáló nincs bejegyezve a cégbíróságon, de különösen akkor, ha más könyvvizsgáló van </a:t>
            </a:r>
            <a:r>
              <a:rPr lang="hu-HU" dirty="0" smtClean="0"/>
              <a:t>bejegyezve:</a:t>
            </a:r>
          </a:p>
          <a:p>
            <a:pPr lvl="1"/>
            <a:r>
              <a:rPr lang="hu-HU" dirty="0" smtClean="0"/>
              <a:t>Tulajdonosi </a:t>
            </a:r>
            <a:r>
              <a:rPr lang="hu-HU" dirty="0"/>
              <a:t>határozat hiánya a megválasztásról.</a:t>
            </a:r>
          </a:p>
          <a:p>
            <a:pPr lvl="1"/>
            <a:r>
              <a:rPr lang="hu-HU" dirty="0" smtClean="0"/>
              <a:t>Nincs </a:t>
            </a:r>
            <a:r>
              <a:rPr lang="hu-HU" dirty="0"/>
              <a:t>dokumentált jelzés az ügyfél felé a bejegyzés megtörténte elmaradásának.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5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Előforduló hiányosságok a megbízás elfogadása során: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Dátumok összhangjának hiánya a szerződés és az elfogadó nyilatkozat között (PTK előírás), a szerződés hosszabb időre vonatkozik, mint az elfogadó nyilatkozat.</a:t>
            </a:r>
          </a:p>
          <a:p>
            <a:r>
              <a:rPr lang="hu-HU" dirty="0"/>
              <a:t>Több éve meglévő ügyfelek szerződéseinek módosítása csak a díjra korlátozódik pedig közben </a:t>
            </a:r>
            <a:r>
              <a:rPr lang="hu-HU" dirty="0" smtClean="0"/>
              <a:t>változtak a törvények, </a:t>
            </a:r>
            <a:r>
              <a:rPr lang="hu-HU" dirty="0"/>
              <a:t>standard.</a:t>
            </a:r>
          </a:p>
          <a:p>
            <a:r>
              <a:rPr lang="hu-HU" dirty="0"/>
              <a:t>Előző időszak beszámolójának, jelentésének áttekintése nincs dokumentálva.</a:t>
            </a:r>
          </a:p>
          <a:p>
            <a:r>
              <a:rPr lang="hu-HU" dirty="0"/>
              <a:t>Szinte teljesíthetetlen megbízás kerül elfogadásra dokumentálás nélkül pl. a határidő napján.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2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vizsgáljuk a függetlenséget? (háttér)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A függetlenség elengedhetetlen a könyvvizsgálat megfelelő végrehajtásához. </a:t>
            </a:r>
            <a:endParaRPr lang="hu-HU" i="1" dirty="0" smtClean="0"/>
          </a:p>
          <a:p>
            <a:r>
              <a:rPr lang="hu-HU" dirty="0" smtClean="0"/>
              <a:t>A </a:t>
            </a:r>
            <a:r>
              <a:rPr lang="hu-HU" b="1" dirty="0" smtClean="0"/>
              <a:t>kamara etikai </a:t>
            </a:r>
            <a:r>
              <a:rPr lang="hu-HU" b="1" dirty="0"/>
              <a:t>szabályzat</a:t>
            </a:r>
            <a:r>
              <a:rPr lang="hu-HU" dirty="0"/>
              <a:t>) 1. pontja ismerteti, hogy melyek azok a tényezők, melyek a könyvvizsgálók munkáját </a:t>
            </a:r>
            <a:r>
              <a:rPr lang="hu-HU" dirty="0" smtClean="0"/>
              <a:t>meghatározzák. </a:t>
            </a:r>
          </a:p>
          <a:p>
            <a:r>
              <a:rPr lang="hu-HU" dirty="0" smtClean="0"/>
              <a:t>A </a:t>
            </a:r>
            <a:r>
              <a:rPr lang="hu-HU" b="1" dirty="0"/>
              <a:t>kamarai törvény </a:t>
            </a:r>
            <a:r>
              <a:rPr lang="hu-HU" dirty="0"/>
              <a:t>egyértelműen </a:t>
            </a:r>
            <a:r>
              <a:rPr lang="hu-HU" b="1" u="sng" dirty="0">
                <a:solidFill>
                  <a:srgbClr val="FF0000"/>
                </a:solidFill>
              </a:rPr>
              <a:t>megköveteli</a:t>
            </a:r>
            <a:r>
              <a:rPr lang="hu-HU" dirty="0"/>
              <a:t> a függetlenséget, kimondja, hogy a könyvvizsgáló köteles a könyvvizsgálói tevékenysége során a függetlenségét megőrizni, és objektív, pártatlan véleményt formálni. </a:t>
            </a:r>
            <a:endParaRPr lang="hu-HU" dirty="0" smtClean="0"/>
          </a:p>
          <a:p>
            <a:pPr lvl="1"/>
            <a:r>
              <a:rPr lang="hu-HU" dirty="0" smtClean="0"/>
              <a:t>Megbízó </a:t>
            </a:r>
            <a:r>
              <a:rPr lang="hu-HU" dirty="0"/>
              <a:t>döntéseinek meghozatalában nem vehet </a:t>
            </a:r>
            <a:r>
              <a:rPr lang="hu-HU" dirty="0" smtClean="0"/>
              <a:t>részt a könyvvizsgáló.	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9</a:t>
            </a:fld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7210927" y="5743074"/>
            <a:ext cx="3136232" cy="593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munkacsoportra vonatkozóan kell érteni.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00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2881</Words>
  <Application>Microsoft Office PowerPoint</Application>
  <PresentationFormat>Egyéni</PresentationFormat>
  <Paragraphs>315</Paragraphs>
  <Slides>43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43</vt:i4>
      </vt:variant>
    </vt:vector>
  </HeadingPairs>
  <TitlesOfParts>
    <vt:vector size="44" baseType="lpstr">
      <vt:lpstr>Office-téma</vt:lpstr>
      <vt:lpstr>A MEGBÍZÁS ELFOGADÁSA </vt:lpstr>
      <vt:lpstr>Tartalom:</vt:lpstr>
      <vt:lpstr>Keretrendszer</vt:lpstr>
      <vt:lpstr>A megbízás elfogadása (Ptk., ISA 210)</vt:lpstr>
      <vt:lpstr>Megbízási szerződés speciális esetei</vt:lpstr>
      <vt:lpstr>Megbízási szerződés speciális esetei</vt:lpstr>
      <vt:lpstr>Előforduló hiányosságok a megbízás elfogadása során:</vt:lpstr>
      <vt:lpstr>Előforduló hiányosságok a megbízás elfogadása során:</vt:lpstr>
      <vt:lpstr>Hogyan vizsgáljuk a függetlenséget? (háttér)</vt:lpstr>
      <vt:lpstr>ETIKAI ALAPELVEK IESBA kódex szerinti alapelvek </vt:lpstr>
      <vt:lpstr> ETIKAI ALAPELVEK Egyéb etikai követelmények az etikai szabályzatból</vt:lpstr>
      <vt:lpstr>ETIKAI ALAPELVEK Példa </vt:lpstr>
      <vt:lpstr> ETIKAI ALAPELVEK Példa </vt:lpstr>
      <vt:lpstr>ETIKAI ALAPELVEK Példa</vt:lpstr>
      <vt:lpstr> ETIKAI ALAPELVEK Példa </vt:lpstr>
      <vt:lpstr>ETIKAI ALAPELVEK </vt:lpstr>
      <vt:lpstr>ISA 510 - Első könyvvizsgálati megbízások</vt:lpstr>
      <vt:lpstr>EU audit reform rendelet 18 cikk: Első könyvvizsgálati megbízások (PIE megbízásokra)</vt:lpstr>
      <vt:lpstr>ÖSSZEFÉRHETETLENSÉG / FÜGGETLENSÉG Általános előírás</vt:lpstr>
      <vt:lpstr>ÖSSZEFÉRHETETLENSÉG / FÜGGETLENSÉG Általános előírás</vt:lpstr>
      <vt:lpstr>ÖSSZEFÉRHETETLENSÉG / FÜGGETLENSÉG Általános előírás</vt:lpstr>
      <vt:lpstr>A könyvvizsgálói feladatkörrel (hivatással) összeegyeztethetetlen tevékenységek</vt:lpstr>
      <vt:lpstr>ÖSSZEFÉRHETETLENSÉG / FÜGGETLENSÉG Veszélyek – IESBA Kódex</vt:lpstr>
      <vt:lpstr>ÖSSZEFÉRHETETLENSÉG / FÜGGETLENSÉG Veszélyek – IESBA Kódex</vt:lpstr>
      <vt:lpstr>ÖSSZEFÉRHETETLENSÉG / FÜGGETLENSÉG Mikortól és meddig kell függetlennek lenni?</vt:lpstr>
      <vt:lpstr>ÖSSZEFÉRHETETLENSÉG / FÜGGETLENSÉG Kire vonatkoznak a függetlenségi előírások ?</vt:lpstr>
      <vt:lpstr>ÖSSZEFÉRHETETLENSÉG / FÜGGETLENSÉG Személyekre vonatkozó függetlenségi előírások</vt:lpstr>
      <vt:lpstr>ÖSSZEFÉRHETETLENSÉG / FÜGGETLENSÉG Személyekre vonatkozó függetlenségi előírások</vt:lpstr>
      <vt:lpstr>ÖSSZEFÉRHETETLENSÉG / FÜGGETLENSÉG Személyekre vonatkozó függetlenségi előírások</vt:lpstr>
      <vt:lpstr> ÖSSZEFÉRHETETLENSÉG / FÜGGETLENSÉG   </vt:lpstr>
      <vt:lpstr> ÖSSZEFÉRHETETLENSÉG / FÜGGETLENSÉG   </vt:lpstr>
      <vt:lpstr>ÖSSZEFÉRHETETLENSÉG / FÜGGETLENSÉG A könyvvizsgáló pénzügyi érdekeltségeire vonatkozó előírások</vt:lpstr>
      <vt:lpstr> ETIKAI ALAPELVEK Példa </vt:lpstr>
      <vt:lpstr>ÖSSZEFÉRHETETLENSÉG / FÜGGETLENSÉG A könyvvizsgáló pénzügyi érdekeltségeire vonatkozó előírások</vt:lpstr>
      <vt:lpstr> ÖSSZEFÉRHETETLENSÉG / FÜGGETLENSÉG   </vt:lpstr>
      <vt:lpstr>ÖSSZEFÉRHETETLENSÉG / FÜGGETLENSÉG Díjazásra vonatkozó előírások</vt:lpstr>
      <vt:lpstr> ÖSSZEFÉRHETETLENSÉG / FÜGGETLENSÉG   </vt:lpstr>
      <vt:lpstr>ÖSSZEFÉRHETETLENSÉG / FÜGGETLENSÉG Egyéb szolgáltatásokra vonatkozó előírások</vt:lpstr>
      <vt:lpstr>ÖSSZEFÉRHETETLENSÉG / FÜGGETLENSÉG Egyéb szolgáltatásokra vonatkozó előírások</vt:lpstr>
      <vt:lpstr>ÖSSZEFÉRHETETLENSÉG / FÜGGETLENSÉG Egyéb szolgáltatásokra vonatkozó előírások</vt:lpstr>
      <vt:lpstr> ÖSSZEFÉRHETETLENSÉG / FÜGGETLENSÉG   </vt:lpstr>
      <vt:lpstr> ÖSSZEFÉRHETETLENSÉG / FÜGGETLENSÉG   </vt:lpstr>
      <vt:lpstr> ÖSSZEFÉRHETETLENSÉG / FÜGGETLENSÉG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IFRSs in Hungary</dc:title>
  <dc:creator>jbiro</dc:creator>
  <cp:lastModifiedBy>Tolnai Krisztián Ádám</cp:lastModifiedBy>
  <cp:revision>65</cp:revision>
  <dcterms:created xsi:type="dcterms:W3CDTF">2018-09-10T18:21:34Z</dcterms:created>
  <dcterms:modified xsi:type="dcterms:W3CDTF">2018-10-09T09:32:20Z</dcterms:modified>
</cp:coreProperties>
</file>