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4" r:id="rId2"/>
    <p:sldId id="275" r:id="rId3"/>
    <p:sldId id="276" r:id="rId4"/>
    <p:sldId id="277" r:id="rId5"/>
    <p:sldId id="278" r:id="rId6"/>
    <p:sldId id="283" r:id="rId7"/>
    <p:sldId id="280" r:id="rId8"/>
    <p:sldId id="281" r:id="rId9"/>
    <p:sldId id="282" r:id="rId10"/>
    <p:sldId id="279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2018.10.09.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/>
          <a:lstStyle/>
          <a:p>
            <a:r>
              <a:rPr lang="hu-HU" dirty="0" smtClean="0"/>
              <a:t>Áttekintés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12" y="71628"/>
            <a:ext cx="202996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u="sng" dirty="0"/>
              <a:t>Az elemző eljárások eredményének értékelése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>
                <a:latin typeface="+mj-lt"/>
              </a:rPr>
              <a:t>A könyvvizsgálat </a:t>
            </a:r>
            <a:r>
              <a:rPr lang="hu-HU" dirty="0">
                <a:latin typeface="+mj-lt"/>
              </a:rPr>
              <a:t>végéhez közeli időpontban olyan elemző eljárásokat kell </a:t>
            </a:r>
            <a:r>
              <a:rPr lang="hu-HU" dirty="0" smtClean="0">
                <a:latin typeface="+mj-lt"/>
              </a:rPr>
              <a:t>megtervezni </a:t>
            </a:r>
            <a:r>
              <a:rPr lang="hu-HU" dirty="0">
                <a:latin typeface="+mj-lt"/>
              </a:rPr>
              <a:t>és </a:t>
            </a:r>
            <a:r>
              <a:rPr lang="hu-HU" dirty="0" smtClean="0">
                <a:latin typeface="+mj-lt"/>
              </a:rPr>
              <a:t>végrehajtani, </a:t>
            </a:r>
            <a:r>
              <a:rPr lang="hu-HU" dirty="0">
                <a:latin typeface="+mj-lt"/>
              </a:rPr>
              <a:t>amelyek segítséget nyújtanak </a:t>
            </a:r>
            <a:r>
              <a:rPr lang="hu-HU" dirty="0" smtClean="0">
                <a:latin typeface="+mj-lt"/>
              </a:rPr>
              <a:t>az átfogó </a:t>
            </a:r>
            <a:r>
              <a:rPr lang="hu-HU" dirty="0">
                <a:latin typeface="+mj-lt"/>
              </a:rPr>
              <a:t>következtetés kialakítása során, hogy a pénzügyi kimutatások összhangban vannak-e a könyvvizsgáló gazdálkodó egységről szerzett ismereteivel. </a:t>
            </a:r>
          </a:p>
          <a:p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elemző eljárások végrehajtásához különböző módszerek alkalmazhatók. </a:t>
            </a:r>
            <a:endParaRPr lang="hu-HU" dirty="0" smtClean="0">
              <a:latin typeface="+mj-lt"/>
            </a:endParaRPr>
          </a:p>
          <a:p>
            <a:pPr marL="0" indent="0">
              <a:buNone/>
            </a:pPr>
            <a:r>
              <a:rPr lang="hu-HU" dirty="0">
                <a:latin typeface="+mj-lt"/>
              </a:rPr>
              <a:t>	</a:t>
            </a:r>
            <a:r>
              <a:rPr lang="hu-HU" dirty="0" smtClean="0">
                <a:latin typeface="+mj-lt"/>
              </a:rPr>
              <a:t>- egyszerű összehasonlítások (terv–tény, bázis-tárgy)</a:t>
            </a:r>
          </a:p>
          <a:p>
            <a:r>
              <a:rPr lang="hu-HU" dirty="0" smtClean="0">
                <a:latin typeface="+mj-lt"/>
              </a:rPr>
              <a:t>Ha az elvárt értékektől eltérést állapít meg a könyvvizsgáló, további könyvvizsgálati eljárásokat kell végrehajtania (pl.: interjú a vezetéssel)  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>
                <a:latin typeface="+mj-lt"/>
              </a:rPr>
              <a:t>10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52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u="sng" dirty="0" smtClean="0"/>
              <a:t>Tartalom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lényeges hibák kijavításának ellenőrzése</a:t>
            </a:r>
          </a:p>
          <a:p>
            <a:pPr lvl="0"/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nem helyesbített hibás állítások lényegességének vizsgálata, következtetések levonása</a:t>
            </a:r>
          </a:p>
          <a:p>
            <a:pPr lvl="0"/>
            <a:r>
              <a:rPr lang="hu-HU" dirty="0" smtClean="0">
                <a:latin typeface="+mj-lt"/>
              </a:rPr>
              <a:t>Kapcsolt </a:t>
            </a:r>
            <a:r>
              <a:rPr lang="hu-HU" dirty="0">
                <a:latin typeface="+mj-lt"/>
              </a:rPr>
              <a:t>felekkel és a vállalkozás folytatása elvével összefüggő bizonyítékok áttekintése, a könyvvizsgálói jelentésre gyakorolt hatás értékelése, kapcsolat a mer szabályzattal</a:t>
            </a:r>
          </a:p>
          <a:p>
            <a:pPr lvl="0"/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elemző eljárások eredményének értékelése és a beszámoló számviteli törvénynek /</a:t>
            </a:r>
            <a:r>
              <a:rPr lang="hu-HU" dirty="0" err="1">
                <a:latin typeface="+mj-lt"/>
              </a:rPr>
              <a:t>IFRS-eknek</a:t>
            </a:r>
            <a:r>
              <a:rPr lang="hu-HU" dirty="0">
                <a:latin typeface="+mj-lt"/>
              </a:rPr>
              <a:t> és számviteli politikának való megfelelése</a:t>
            </a:r>
          </a:p>
          <a:p>
            <a:pPr lvl="0"/>
            <a:endParaRPr lang="hu-HU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>
                <a:latin typeface="+mj-lt"/>
              </a:rPr>
              <a:t>2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hu-HU" sz="3600" u="sng" dirty="0"/>
              <a:t>A lényeges hibák </a:t>
            </a:r>
            <a:r>
              <a:rPr lang="hu-HU" sz="3600" u="sng" dirty="0" smtClean="0"/>
              <a:t>összegyűjtése, </a:t>
            </a:r>
            <a:r>
              <a:rPr lang="hu-HU" sz="3600" u="sng" dirty="0" smtClean="0"/>
              <a:t>ellenőrzése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>
              <a:latin typeface="+mj-lt"/>
            </a:endParaRPr>
          </a:p>
          <a:p>
            <a:r>
              <a:rPr lang="hu-HU" sz="2400" dirty="0">
                <a:latin typeface="+mj-lt"/>
              </a:rPr>
              <a:t>A könyvvizsgálónak az egyértelműen elhanyagolhatókon kívül össze kell gyűjtenie a könyvvizsgálat során azonosított hibás állításokat.</a:t>
            </a:r>
          </a:p>
          <a:p>
            <a:endParaRPr lang="hu-HU" sz="2400" dirty="0">
              <a:latin typeface="+mj-lt"/>
            </a:endParaRPr>
          </a:p>
          <a:p>
            <a:r>
              <a:rPr lang="hu-HU" sz="2400" dirty="0">
                <a:latin typeface="+mj-lt"/>
              </a:rPr>
              <a:t>Mérlegelni szükséges, hogy az azonosított hibás állítások miatt szükséges-e módosítani az átfogó könyvvizsgálati stratégiát és a könyvvizsgálati tervet?</a:t>
            </a:r>
          </a:p>
          <a:p>
            <a:endParaRPr lang="hu-HU" sz="2400" dirty="0">
              <a:latin typeface="+mj-lt"/>
            </a:endParaRPr>
          </a:p>
          <a:p>
            <a:r>
              <a:rPr lang="hu-HU" sz="2400" dirty="0">
                <a:latin typeface="+mj-lt"/>
              </a:rPr>
              <a:t>Kommunikáció</a:t>
            </a:r>
          </a:p>
          <a:p>
            <a:endParaRPr lang="hu-HU" sz="2400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70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3575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u="sng" dirty="0" smtClean="0"/>
              <a:t/>
            </a:r>
            <a:br>
              <a:rPr lang="hu-HU" u="sng" dirty="0" smtClean="0"/>
            </a:br>
            <a:r>
              <a:rPr lang="hu-HU" sz="4000" u="sng" dirty="0" smtClean="0"/>
              <a:t>A </a:t>
            </a:r>
            <a:r>
              <a:rPr lang="hu-HU" sz="4000" u="sng" dirty="0"/>
              <a:t>nem helyesbített hibás állítások lényegességének vizsgálata, következtetések </a:t>
            </a:r>
            <a:r>
              <a:rPr lang="hu-HU" sz="4000" u="sng" dirty="0" smtClean="0"/>
              <a:t>levonása</a:t>
            </a:r>
            <a:r>
              <a:rPr lang="hu-HU" u="sng" dirty="0" smtClean="0"/>
              <a:t/>
            </a:r>
            <a:br>
              <a:rPr lang="hu-HU" u="sng" dirty="0" smtClean="0"/>
            </a:br>
            <a:r>
              <a:rPr lang="hu-HU" u="sng" dirty="0"/>
              <a:t/>
            </a:r>
            <a:br>
              <a:rPr lang="hu-HU" u="sng" dirty="0"/>
            </a:b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A </a:t>
            </a:r>
            <a:r>
              <a:rPr lang="hu-HU" sz="2400" dirty="0">
                <a:latin typeface="+mj-lt"/>
              </a:rPr>
              <a:t>nem helyesbített hibás állítások hatásának </a:t>
            </a:r>
            <a:r>
              <a:rPr lang="hu-HU" sz="2400" dirty="0" smtClean="0">
                <a:latin typeface="+mj-lt"/>
              </a:rPr>
              <a:t>értékelése </a:t>
            </a:r>
            <a:r>
              <a:rPr lang="hu-HU" sz="2400" dirty="0">
                <a:latin typeface="+mj-lt"/>
              </a:rPr>
              <a:t>és annak </a:t>
            </a:r>
            <a:r>
              <a:rPr lang="hu-HU" sz="2400" dirty="0" smtClean="0">
                <a:latin typeface="+mj-lt"/>
              </a:rPr>
              <a:t>dokumentálása</a:t>
            </a:r>
          </a:p>
          <a:p>
            <a:r>
              <a:rPr lang="hu-HU" sz="2400" b="1" dirty="0" smtClean="0">
                <a:latin typeface="+mj-lt"/>
              </a:rPr>
              <a:t>írásbeli nyilatkozat </a:t>
            </a:r>
            <a:r>
              <a:rPr lang="hu-HU" sz="2400" dirty="0">
                <a:latin typeface="+mj-lt"/>
              </a:rPr>
              <a:t>arra vonatkozóan, hogy meggyőződésük szerint a nem helyesbített hibás állítások hatásai önmagukban és együttesen lényegtelenek-e a pénzügyi kimutatások egésze szempontjából? (A teljességi nyilatkozat része.)</a:t>
            </a:r>
            <a:endParaRPr lang="hu-HU" sz="2400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>
                <a:latin typeface="+mj-lt"/>
              </a:rPr>
              <a:t>4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81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u="sng" dirty="0" smtClean="0"/>
              <a:t>A </a:t>
            </a:r>
            <a:r>
              <a:rPr lang="hu-HU" sz="3600" b="1" u="sng" dirty="0"/>
              <a:t>vállalkozás folytatása elvével összefüggő bizonyítékok áttekintése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+mj-lt"/>
              </a:rPr>
              <a:t>amikor </a:t>
            </a:r>
            <a:r>
              <a:rPr lang="hu-HU" sz="2400" dirty="0">
                <a:latin typeface="+mj-lt"/>
              </a:rPr>
              <a:t>a könyvvizsgáló a jelentésé­ben a vállalkozás folytatásával kapcsola­tos </a:t>
            </a:r>
            <a:r>
              <a:rPr lang="hu-HU" sz="2400" b="1" dirty="0">
                <a:latin typeface="+mj-lt"/>
              </a:rPr>
              <a:t>lényeges bizonytalanságra </a:t>
            </a:r>
            <a:r>
              <a:rPr lang="hu-HU" sz="2400" dirty="0">
                <a:latin typeface="+mj-lt"/>
              </a:rPr>
              <a:t>hívja fel a beszámoló felhasználóinak a figyelmét</a:t>
            </a:r>
            <a:r>
              <a:rPr lang="hu-HU" sz="2400" dirty="0" smtClean="0">
                <a:latin typeface="+mj-lt"/>
              </a:rPr>
              <a:t>,</a:t>
            </a:r>
          </a:p>
          <a:p>
            <a:pPr marL="0" indent="0" algn="just">
              <a:buNone/>
            </a:pPr>
            <a:endParaRPr lang="hu-HU" sz="2400" dirty="0">
              <a:latin typeface="+mj-lt"/>
            </a:endParaRPr>
          </a:p>
          <a:p>
            <a:pPr marL="0" indent="0" algn="just">
              <a:buNone/>
            </a:pPr>
            <a:r>
              <a:rPr lang="hu-HU" sz="2400" dirty="0" smtClean="0">
                <a:latin typeface="+mj-lt"/>
              </a:rPr>
              <a:t> </a:t>
            </a:r>
          </a:p>
          <a:p>
            <a:pPr marL="0" indent="0" algn="just">
              <a:buNone/>
            </a:pPr>
            <a:r>
              <a:rPr lang="hu-HU" sz="2400" dirty="0" smtClean="0">
                <a:latin typeface="+mj-lt"/>
              </a:rPr>
              <a:t>akkor </a:t>
            </a:r>
            <a:r>
              <a:rPr lang="hu-HU" sz="2400" dirty="0">
                <a:latin typeface="+mj-lt"/>
              </a:rPr>
              <a:t>azt </a:t>
            </a:r>
            <a:r>
              <a:rPr lang="hu-HU" sz="2400" b="1" dirty="0">
                <a:latin typeface="+mj-lt"/>
              </a:rPr>
              <a:t>az általános figyelemfelhívó be­kezdéstől elkülönülten</a:t>
            </a:r>
            <a:r>
              <a:rPr lang="hu-HU" sz="2400" dirty="0">
                <a:latin typeface="+mj-lt"/>
              </a:rPr>
              <a:t>, egy másik bekez­désben, </a:t>
            </a:r>
            <a:r>
              <a:rPr lang="hu-HU" sz="2400" dirty="0" smtClean="0">
                <a:latin typeface="+mj-lt"/>
              </a:rPr>
              <a:t>„</a:t>
            </a:r>
            <a:r>
              <a:rPr lang="hu-HU" sz="2400" dirty="0">
                <a:latin typeface="+mj-lt"/>
              </a:rPr>
              <a:t>A vállalkozás folytatására vo­natkozó lényeges bizonytalanság” alcím alatt kell szerepeltetnie a könyvvizsgálói </a:t>
            </a:r>
            <a:r>
              <a:rPr lang="hu-HU" sz="2400" dirty="0" smtClean="0">
                <a:latin typeface="+mj-lt"/>
              </a:rPr>
              <a:t>jelentésben.</a:t>
            </a:r>
          </a:p>
          <a:p>
            <a:pPr marL="0" indent="0">
              <a:buNone/>
            </a:pPr>
            <a:endParaRPr lang="hu-HU" sz="2400" dirty="0">
              <a:latin typeface="+mj-lt"/>
            </a:endParaRPr>
          </a:p>
          <a:p>
            <a:pPr marL="0" indent="0" algn="just">
              <a:buNone/>
            </a:pPr>
            <a:r>
              <a:rPr lang="hu-HU" sz="2400" dirty="0" smtClean="0">
                <a:latin typeface="+mj-lt"/>
              </a:rPr>
              <a:t>A </a:t>
            </a:r>
            <a:r>
              <a:rPr lang="hu-HU" sz="2400" dirty="0">
                <a:latin typeface="+mj-lt"/>
              </a:rPr>
              <a:t>vállalkozás folytatásával kapcsolat­ban az a követelmény nem változott, hogy a figyelemfelhívás a lényeges bizonytalan­ságra csak akkor helyénvaló, ha a vállal­kozás folytathatóságát illetően </a:t>
            </a:r>
            <a:r>
              <a:rPr lang="hu-HU" sz="2400" b="1" dirty="0">
                <a:latin typeface="+mj-lt"/>
              </a:rPr>
              <a:t>fennálló lényeges bizonytalanságot a gazdálkodó megfelelően közzétette </a:t>
            </a:r>
            <a:r>
              <a:rPr lang="hu-HU" sz="2400" dirty="0">
                <a:latin typeface="+mj-lt"/>
              </a:rPr>
              <a:t>az éves beszámo­lóban és a könyvvizsgáló egyébként arra a következtetésre jutott, hogy helyénvaló a vezetés részéről a vállalkozás folytatásá­nak elvén alapuló számvitel alkalmazása</a:t>
            </a:r>
            <a:r>
              <a:rPr lang="hu-HU" sz="2400" dirty="0" smtClean="0">
                <a:latin typeface="+mj-lt"/>
              </a:rPr>
              <a:t>.</a:t>
            </a:r>
            <a:endParaRPr lang="hu-HU" sz="2400" dirty="0" smtClean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z="2400" smtClean="0">
                <a:latin typeface="+mj-lt"/>
              </a:rPr>
              <a:t>5</a:t>
            </a:fld>
            <a:endParaRPr lang="hu-HU" sz="2400">
              <a:latin typeface="+mj-lt"/>
            </a:endParaRPr>
          </a:p>
        </p:txBody>
      </p:sp>
      <p:sp>
        <p:nvSpPr>
          <p:cNvPr id="7" name="Lefelé nyíl 6"/>
          <p:cNvSpPr/>
          <p:nvPr/>
        </p:nvSpPr>
        <p:spPr>
          <a:xfrm>
            <a:off x="5205664" y="2478505"/>
            <a:ext cx="553452" cy="601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98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u="sng" dirty="0" smtClean="0"/>
              <a:t>A </a:t>
            </a:r>
            <a:r>
              <a:rPr lang="hu-HU" sz="3600" b="1" u="sng" dirty="0"/>
              <a:t>vállalkozás folytatása elvével összefüggő bizonyítékok áttekintése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+mj-lt"/>
              </a:rPr>
              <a:t>Fontos </a:t>
            </a:r>
            <a:r>
              <a:rPr lang="hu-HU" sz="2400" dirty="0">
                <a:latin typeface="+mj-lt"/>
              </a:rPr>
              <a:t>ismételten hangsúlyozni, hogy a standard értelmében a </a:t>
            </a:r>
            <a:r>
              <a:rPr lang="hu-HU" sz="2400" b="1" dirty="0">
                <a:latin typeface="+mj-lt"/>
              </a:rPr>
              <a:t>könyvvizsgáló minden esetben felelős azért, hogy </a:t>
            </a:r>
            <a:r>
              <a:rPr lang="hu-HU" sz="2400" b="1" dirty="0">
                <a:solidFill>
                  <a:srgbClr val="FF0000"/>
                </a:solidFill>
                <a:latin typeface="+mj-lt"/>
              </a:rPr>
              <a:t>érté­kelje</a:t>
            </a:r>
            <a:r>
              <a:rPr lang="hu-HU" sz="2400" dirty="0">
                <a:latin typeface="+mj-lt"/>
              </a:rPr>
              <a:t>, vajon a vezetés helyesen járt-e el akkor, amikor a beszámolót </a:t>
            </a:r>
            <a:r>
              <a:rPr lang="hu-HU" sz="2400" b="1" dirty="0">
                <a:latin typeface="+mj-lt"/>
              </a:rPr>
              <a:t>a vállalko­zás folytatásának elvén alapuló számvi­tel</a:t>
            </a:r>
            <a:r>
              <a:rPr lang="hu-HU" sz="2400" dirty="0">
                <a:latin typeface="+mj-lt"/>
              </a:rPr>
              <a:t> alkalmazásával állította össze</a:t>
            </a:r>
            <a:r>
              <a:rPr lang="hu-HU" sz="2400" dirty="0" smtClean="0">
                <a:latin typeface="+mj-lt"/>
              </a:rPr>
              <a:t>.</a:t>
            </a:r>
          </a:p>
          <a:p>
            <a:pPr algn="just"/>
            <a:r>
              <a:rPr lang="hu-HU" sz="2400" dirty="0">
                <a:latin typeface="+mj-lt"/>
              </a:rPr>
              <a:t>amennyiben a lényeges bizonytalanságot nem tették közzé megfelelően a pénzügyi </a:t>
            </a:r>
            <a:r>
              <a:rPr lang="hu-HU" sz="2400" dirty="0" smtClean="0">
                <a:latin typeface="+mj-lt"/>
              </a:rPr>
              <a:t>kimutatásokban</a:t>
            </a:r>
          </a:p>
          <a:p>
            <a:pPr algn="just"/>
            <a:endParaRPr lang="hu-HU" sz="2400" dirty="0">
              <a:latin typeface="+mj-lt"/>
            </a:endParaRPr>
          </a:p>
          <a:p>
            <a:pPr marL="0" indent="0" algn="ctr">
              <a:buNone/>
            </a:pPr>
            <a:r>
              <a:rPr lang="hu-HU" sz="2400" dirty="0" smtClean="0">
                <a:latin typeface="+mj-lt"/>
              </a:rPr>
              <a:t>		korlátozott vagy </a:t>
            </a:r>
            <a:r>
              <a:rPr lang="hu-HU" sz="2400" dirty="0">
                <a:latin typeface="+mj-lt"/>
              </a:rPr>
              <a:t>ellenvéleménnyel ellátott </a:t>
            </a:r>
            <a:r>
              <a:rPr lang="hu-HU" sz="2400" dirty="0" smtClean="0">
                <a:latin typeface="+mj-lt"/>
              </a:rPr>
              <a:t>			könyvvizsgálói jelentés</a:t>
            </a:r>
            <a:endParaRPr lang="hu-HU" sz="2400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z="2400" smtClean="0">
                <a:latin typeface="+mj-lt"/>
              </a:rPr>
              <a:t>6</a:t>
            </a:fld>
            <a:endParaRPr lang="hu-HU" sz="2400">
              <a:latin typeface="+mj-lt"/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5638799" y="3938338"/>
            <a:ext cx="441158" cy="473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01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u="sng" dirty="0" smtClean="0"/>
              <a:t>Fordulónap utáni események vizsgálata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876424"/>
            <a:ext cx="11150600" cy="4549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latin typeface="+mj-lt"/>
              </a:rPr>
              <a:t>Azonosítani kell </a:t>
            </a:r>
            <a:r>
              <a:rPr lang="hu-HU" sz="2400" dirty="0" smtClean="0">
                <a:latin typeface="+mj-lt"/>
              </a:rPr>
              <a:t>minden olyan </a:t>
            </a:r>
            <a:r>
              <a:rPr lang="hu-HU" sz="2400" dirty="0">
                <a:latin typeface="+mj-lt"/>
              </a:rPr>
              <a:t>eseményt, amely a pénzügyi kimutatások módosítását vagy az azokban való közzétételt </a:t>
            </a:r>
            <a:r>
              <a:rPr lang="hu-HU" sz="2400" dirty="0" smtClean="0">
                <a:latin typeface="+mj-lt"/>
              </a:rPr>
              <a:t>igényli. </a:t>
            </a:r>
          </a:p>
          <a:p>
            <a:pPr marL="0" indent="0">
              <a:buNone/>
            </a:pPr>
            <a:endParaRPr lang="hu-HU" sz="2400" dirty="0" smtClean="0">
              <a:latin typeface="+mj-lt"/>
            </a:endParaRPr>
          </a:p>
          <a:p>
            <a:pPr marL="0" indent="0">
              <a:buNone/>
            </a:pPr>
            <a:r>
              <a:rPr lang="hu-HU" sz="2400" b="1" dirty="0" smtClean="0">
                <a:latin typeface="+mj-lt"/>
              </a:rPr>
              <a:t>Szakaszai:</a:t>
            </a:r>
            <a:endParaRPr lang="hu-HU" sz="2400" b="1" dirty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1</a:t>
            </a:r>
            <a:r>
              <a:rPr lang="hu-HU" sz="2400" dirty="0">
                <a:latin typeface="+mj-lt"/>
              </a:rPr>
              <a:t>. </a:t>
            </a:r>
            <a:r>
              <a:rPr lang="hu-HU" sz="2400" dirty="0" smtClean="0">
                <a:latin typeface="+mj-lt"/>
              </a:rPr>
              <a:t>fordulónap </a:t>
            </a:r>
            <a:r>
              <a:rPr lang="hu-HU" sz="2400" dirty="0">
                <a:latin typeface="+mj-lt"/>
              </a:rPr>
              <a:t>és a könyvvizsgálói jelentés dátuma </a:t>
            </a:r>
            <a:r>
              <a:rPr lang="hu-HU" sz="2400" dirty="0" smtClean="0">
                <a:latin typeface="+mj-lt"/>
              </a:rPr>
              <a:t>között</a:t>
            </a:r>
          </a:p>
          <a:p>
            <a:pPr lvl="1"/>
            <a:r>
              <a:rPr lang="hu-HU" dirty="0" smtClean="0">
                <a:latin typeface="+mj-lt"/>
              </a:rPr>
              <a:t>interjú készítés</a:t>
            </a:r>
          </a:p>
          <a:p>
            <a:pPr lvl="1"/>
            <a:r>
              <a:rPr lang="hu-HU" dirty="0">
                <a:latin typeface="+mj-lt"/>
              </a:rPr>
              <a:t>j</a:t>
            </a:r>
            <a:r>
              <a:rPr lang="hu-HU" dirty="0" smtClean="0">
                <a:latin typeface="+mj-lt"/>
              </a:rPr>
              <a:t>egyzőkönyvek áttekintése (FB, AB, vezetés)</a:t>
            </a:r>
          </a:p>
          <a:p>
            <a:pPr lvl="1"/>
            <a:r>
              <a:rPr lang="hu-HU" dirty="0">
                <a:latin typeface="+mj-lt"/>
              </a:rPr>
              <a:t>f</a:t>
            </a:r>
            <a:r>
              <a:rPr lang="hu-HU" dirty="0" smtClean="0">
                <a:latin typeface="+mj-lt"/>
              </a:rPr>
              <a:t>ordulónapot követő évközi kimutatások áttekintése</a:t>
            </a:r>
          </a:p>
          <a:p>
            <a:pPr lvl="1"/>
            <a:r>
              <a:rPr lang="hu-HU" dirty="0">
                <a:latin typeface="+mj-lt"/>
              </a:rPr>
              <a:t>t</a:t>
            </a:r>
            <a:r>
              <a:rPr lang="hu-HU" dirty="0" smtClean="0">
                <a:latin typeface="+mj-lt"/>
              </a:rPr>
              <a:t>eljességi nyilatkozat</a:t>
            </a:r>
          </a:p>
          <a:p>
            <a:pPr lvl="1"/>
            <a:endParaRPr lang="hu-HU" dirty="0" smtClean="0">
              <a:latin typeface="+mj-lt"/>
            </a:endParaRPr>
          </a:p>
          <a:p>
            <a:endParaRPr lang="hu-HU" sz="2400" dirty="0" smtClean="0">
              <a:latin typeface="+mj-lt"/>
            </a:endParaRPr>
          </a:p>
          <a:p>
            <a:endParaRPr lang="hu-HU" sz="2400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z="2400" smtClean="0">
                <a:latin typeface="+mj-lt"/>
              </a:rPr>
              <a:t>7</a:t>
            </a:fld>
            <a:endParaRPr lang="hu-HU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96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u="sng" dirty="0"/>
              <a:t>Fordulónap utáni események vizsgálata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>
                <a:latin typeface="+mj-lt"/>
              </a:rPr>
              <a:t>2. </a:t>
            </a:r>
            <a:r>
              <a:rPr lang="hu-HU" sz="2400" dirty="0" smtClean="0">
                <a:latin typeface="+mj-lt"/>
              </a:rPr>
              <a:t>A </a:t>
            </a:r>
            <a:r>
              <a:rPr lang="hu-HU" sz="2400" dirty="0">
                <a:latin typeface="+mj-lt"/>
              </a:rPr>
              <a:t>könyvvizsgálói jelentés dátuma után, de a pénzügyi kimutatások nyilvánosságra hozatalának dátuma </a:t>
            </a:r>
            <a:r>
              <a:rPr lang="hu-HU" sz="2400" dirty="0" smtClean="0">
                <a:latin typeface="+mj-lt"/>
              </a:rPr>
              <a:t>előtt:</a:t>
            </a:r>
          </a:p>
          <a:p>
            <a:pPr lvl="1"/>
            <a:r>
              <a:rPr lang="hu-HU" dirty="0">
                <a:latin typeface="+mj-lt"/>
              </a:rPr>
              <a:t>könyvvizsgáló nem köteles semmilyen </a:t>
            </a:r>
            <a:r>
              <a:rPr lang="hu-HU" dirty="0" smtClean="0">
                <a:latin typeface="+mj-lt"/>
              </a:rPr>
              <a:t>könyvvizsgálati </a:t>
            </a:r>
            <a:r>
              <a:rPr lang="hu-HU" dirty="0">
                <a:latin typeface="+mj-lt"/>
              </a:rPr>
              <a:t>eljárást </a:t>
            </a:r>
            <a:r>
              <a:rPr lang="hu-HU" dirty="0" smtClean="0">
                <a:latin typeface="+mj-lt"/>
              </a:rPr>
              <a:t>végrehajtani, kivéve ha:</a:t>
            </a:r>
          </a:p>
          <a:p>
            <a:pPr lvl="1"/>
            <a:endParaRPr lang="hu-HU" dirty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Jelentés dátuma után, de a közzététel előtt tudomására jutott tény, ami miatt módosítani kellene a véleményt: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meg </a:t>
            </a:r>
            <a:r>
              <a:rPr lang="hu-HU" sz="2400" dirty="0">
                <a:latin typeface="+mj-lt"/>
              </a:rPr>
              <a:t>kell vitatnia a kérdést a vezetéssel</a:t>
            </a:r>
            <a:r>
              <a:rPr lang="hu-HU" sz="2400" dirty="0" smtClean="0">
                <a:latin typeface="+mj-lt"/>
              </a:rPr>
              <a:t>,</a:t>
            </a:r>
          </a:p>
          <a:p>
            <a:pPr marL="1371600" lvl="2" indent="-45720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meg </a:t>
            </a:r>
            <a:r>
              <a:rPr lang="hu-HU" sz="2400" dirty="0">
                <a:latin typeface="+mj-lt"/>
              </a:rPr>
              <a:t>kell határoznia, szükség van-e a pénzügyi kimutatások módosítására, és ha igen,</a:t>
            </a:r>
          </a:p>
          <a:p>
            <a:pPr marL="1371600" lvl="2" indent="-45720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interjút </a:t>
            </a:r>
            <a:r>
              <a:rPr lang="hu-HU" sz="2400" dirty="0">
                <a:latin typeface="+mj-lt"/>
              </a:rPr>
              <a:t>kell készítenie a vezetéssel arról, hogy a vezetés hogyan szándékozik kezelni a kérdést a pénzügyi kimutatásokban.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z="2400" smtClean="0">
                <a:latin typeface="+mj-lt"/>
              </a:rPr>
              <a:t>8</a:t>
            </a:fld>
            <a:endParaRPr lang="hu-HU" sz="2400">
              <a:latin typeface="+mj-lt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673516" y="5871411"/>
            <a:ext cx="4010527" cy="898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  <a:latin typeface="+mj-lt"/>
              </a:rPr>
              <a:t>Ha a vezetés módosít, csak akkor lehet új jelentést kiadni.</a:t>
            </a:r>
            <a:endParaRPr lang="hu-HU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79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u="sng" dirty="0"/>
              <a:t>Fordulónap utáni események vizsgálata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>
                <a:latin typeface="+mj-lt"/>
              </a:rPr>
              <a:t>3. </a:t>
            </a:r>
            <a:r>
              <a:rPr lang="hu-HU" sz="2400" dirty="0" smtClean="0">
                <a:latin typeface="+mj-lt"/>
              </a:rPr>
              <a:t>Könyvvizsgáló </a:t>
            </a:r>
            <a:r>
              <a:rPr lang="hu-HU" sz="2400" dirty="0">
                <a:latin typeface="+mj-lt"/>
              </a:rPr>
              <a:t>számára a pénzügyi kimutatások nyilvánosságra hozatala után ismertté vált </a:t>
            </a:r>
            <a:r>
              <a:rPr lang="hu-HU" sz="2400" dirty="0" smtClean="0">
                <a:latin typeface="+mj-lt"/>
              </a:rPr>
              <a:t>tények:</a:t>
            </a:r>
          </a:p>
          <a:p>
            <a:r>
              <a:rPr lang="hu-HU" sz="2400" dirty="0" smtClean="0">
                <a:latin typeface="+mj-lt"/>
              </a:rPr>
              <a:t>Könyvvizsgáló </a:t>
            </a:r>
            <a:r>
              <a:rPr lang="hu-HU" sz="2400" dirty="0">
                <a:latin typeface="+mj-lt"/>
              </a:rPr>
              <a:t>nem köteles semmilyen könyvvizsgálati eljárást </a:t>
            </a:r>
            <a:r>
              <a:rPr lang="hu-HU" sz="2400" dirty="0" smtClean="0">
                <a:latin typeface="+mj-lt"/>
              </a:rPr>
              <a:t>végrehajtani, kivéve ha:</a:t>
            </a:r>
            <a:endParaRPr lang="hu-HU" sz="2400" dirty="0">
              <a:latin typeface="+mj-lt"/>
            </a:endParaRPr>
          </a:p>
          <a:p>
            <a:endParaRPr lang="hu-HU" sz="2400" dirty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jelentés </a:t>
            </a:r>
            <a:r>
              <a:rPr lang="hu-HU" sz="2400" dirty="0">
                <a:latin typeface="+mj-lt"/>
              </a:rPr>
              <a:t>dátuma után, de a közzététel előtt tudomására jutott tény, ami miatt módosítani kellene a véleményt: </a:t>
            </a:r>
          </a:p>
          <a:p>
            <a:pPr lvl="1"/>
            <a:r>
              <a:rPr lang="hu-HU" dirty="0">
                <a:latin typeface="+mj-lt"/>
              </a:rPr>
              <a:t>meg kell vitatnia a kérdést a vezetéssel,</a:t>
            </a:r>
          </a:p>
          <a:p>
            <a:pPr lvl="1"/>
            <a:r>
              <a:rPr lang="hu-HU" dirty="0">
                <a:latin typeface="+mj-lt"/>
              </a:rPr>
              <a:t>meg kell határoznia, szükség van-e a pénzügyi kimutatások módosítására, és ha igen,</a:t>
            </a:r>
          </a:p>
          <a:p>
            <a:pPr lvl="1"/>
            <a:r>
              <a:rPr lang="hu-HU" dirty="0">
                <a:latin typeface="+mj-lt"/>
              </a:rPr>
              <a:t>interjút kell készítenie a vezetéssel arról, hogy a vezetés hogyan szándékozik kezelni a kérdést a pénzügyi kimutatásokban.</a:t>
            </a:r>
          </a:p>
          <a:p>
            <a:endParaRPr lang="hu-HU" sz="2400" dirty="0">
              <a:latin typeface="+mj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z="2400" smtClean="0">
                <a:latin typeface="+mj-lt"/>
              </a:rPr>
              <a:t>9</a:t>
            </a:fld>
            <a:endParaRPr lang="hu-HU" sz="2400">
              <a:latin typeface="+mj-lt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529764" y="5715000"/>
            <a:ext cx="3114174" cy="1054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  <a:latin typeface="+mj-lt"/>
              </a:rPr>
              <a:t>Nem lehet visszavonni a könyvvizsgálói jelentést!</a:t>
            </a:r>
            <a:endParaRPr lang="hu-H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Jobbra nyíl 6"/>
          <p:cNvSpPr/>
          <p:nvPr/>
        </p:nvSpPr>
        <p:spPr>
          <a:xfrm rot="1651812">
            <a:off x="7053017" y="5967664"/>
            <a:ext cx="409073" cy="393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4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624</Words>
  <Application>Microsoft Office PowerPoint</Application>
  <PresentationFormat>Egyéni</PresentationFormat>
  <Paragraphs>75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Áttekintés</vt:lpstr>
      <vt:lpstr>Tartalom</vt:lpstr>
      <vt:lpstr>A lényeges hibák összegyűjtése, ellenőrzése</vt:lpstr>
      <vt:lpstr> A nem helyesbített hibás állítások lényegességének vizsgálata, következtetések levonása  </vt:lpstr>
      <vt:lpstr>A vállalkozás folytatása elvével összefüggő bizonyítékok áttekintése</vt:lpstr>
      <vt:lpstr>A vállalkozás folytatása elvével összefüggő bizonyítékok áttekintése</vt:lpstr>
      <vt:lpstr>Fordulónap utáni események vizsgálata</vt:lpstr>
      <vt:lpstr>Fordulónap utáni események vizsgálata</vt:lpstr>
      <vt:lpstr>Fordulónap utáni események vizsgálata</vt:lpstr>
      <vt:lpstr>Az elemző eljárások eredményének értékelése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Tolnai Krisztián Ádám</cp:lastModifiedBy>
  <cp:revision>57</cp:revision>
  <dcterms:created xsi:type="dcterms:W3CDTF">2018-09-10T18:21:34Z</dcterms:created>
  <dcterms:modified xsi:type="dcterms:W3CDTF">2018-10-09T22:46:52Z</dcterms:modified>
</cp:coreProperties>
</file>