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74" r:id="rId2"/>
    <p:sldId id="275" r:id="rId3"/>
    <p:sldId id="289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6" r:id="rId14"/>
    <p:sldId id="277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2018.10.09.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2018.10.09.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Könyvvizsgálói jelentés – kulcsfontosságú könyvvizsgálói kérdések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Tolnai Krisztián </a:t>
            </a:r>
            <a:r>
              <a:rPr lang="hu-HU" dirty="0"/>
              <a:t>Á</a:t>
            </a:r>
            <a:r>
              <a:rPr lang="hu-HU" dirty="0" smtClean="0"/>
              <a:t>dám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524000"/>
            <a:ext cx="11722100" cy="465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dirty="0" smtClean="0">
                <a:latin typeface="+mj-lt"/>
              </a:rPr>
              <a:t>2. Kulcsfontosságú </a:t>
            </a:r>
            <a:r>
              <a:rPr lang="hu-HU" sz="2200" dirty="0">
                <a:latin typeface="+mj-lt"/>
              </a:rPr>
              <a:t>könyvvizsgálói kérdés egyben </a:t>
            </a:r>
            <a:r>
              <a:rPr lang="hu-HU" sz="2200" b="1" i="1" dirty="0" smtClean="0">
                <a:latin typeface="+mj-lt"/>
              </a:rPr>
              <a:t>a </a:t>
            </a:r>
            <a:r>
              <a:rPr lang="hu-HU" sz="2200" b="1" i="1" dirty="0">
                <a:latin typeface="+mj-lt"/>
              </a:rPr>
              <a:t>vállalkozás folytatására</a:t>
            </a:r>
            <a:r>
              <a:rPr lang="hu-HU" sz="2200" dirty="0">
                <a:latin typeface="+mj-lt"/>
              </a:rPr>
              <a:t> vonatkozó lényeges bizonytalanság miatti </a:t>
            </a:r>
            <a:r>
              <a:rPr lang="hu-HU" sz="2200" b="1" i="1" dirty="0">
                <a:latin typeface="+mj-lt"/>
              </a:rPr>
              <a:t>figyelemfelhívást</a:t>
            </a:r>
            <a:r>
              <a:rPr lang="hu-HU" sz="2200" dirty="0">
                <a:latin typeface="+mj-lt"/>
              </a:rPr>
              <a:t> </a:t>
            </a:r>
            <a:r>
              <a:rPr lang="hu-HU" sz="2200" dirty="0" smtClean="0">
                <a:latin typeface="+mj-lt"/>
              </a:rPr>
              <a:t>is szükségessé tesz, </a:t>
            </a:r>
            <a:r>
              <a:rPr lang="hu-HU" sz="2200" dirty="0">
                <a:latin typeface="+mj-lt"/>
              </a:rPr>
              <a:t>akkor </a:t>
            </a:r>
            <a:r>
              <a:rPr lang="hu-HU" sz="2200" b="1" i="1" dirty="0" smtClean="0">
                <a:latin typeface="+mj-lt"/>
              </a:rPr>
              <a:t>utalni kell</a:t>
            </a:r>
            <a:r>
              <a:rPr lang="hu-HU" sz="2200" dirty="0" smtClean="0">
                <a:latin typeface="+mj-lt"/>
              </a:rPr>
              <a:t> </a:t>
            </a:r>
            <a:r>
              <a:rPr lang="hu-HU" sz="2200" dirty="0">
                <a:latin typeface="+mj-lt"/>
              </a:rPr>
              <a:t>a vállalkozás folytatásának elvét érintő lényeges bizonytalanság szakaszra</a:t>
            </a:r>
            <a:r>
              <a:rPr lang="hu-HU" sz="22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hu-HU" sz="2200" b="1" dirty="0" smtClean="0">
                <a:latin typeface="+mj-lt"/>
              </a:rPr>
              <a:t>Kulcsfontosságú </a:t>
            </a:r>
            <a:r>
              <a:rPr lang="hu-HU" sz="2200" b="1" dirty="0">
                <a:latin typeface="+mj-lt"/>
              </a:rPr>
              <a:t>könyvvizsgálati kérdések</a:t>
            </a:r>
            <a:endParaRPr lang="hu-HU" sz="2200" dirty="0">
              <a:latin typeface="+mj-lt"/>
            </a:endParaRPr>
          </a:p>
          <a:p>
            <a:pPr marL="0" indent="0">
              <a:buNone/>
            </a:pPr>
            <a:r>
              <a:rPr lang="hu-HU" sz="2200" i="1" dirty="0">
                <a:latin typeface="+mj-lt"/>
              </a:rPr>
              <a:t>A kulcsfontosságú könyvvizsgálati kérdések azok a kérdések, amelyek szakmai megítélésünk szerint a legjelentősebbek voltak a tárgyidőszaki pénzügyi kimutatások általunk végzett könyvvizsgálata során. Ezeket a kérdéseket a pénzügyi kimutatások egésze általunk végzett könyvvizsgálatának összefüggésében és az arra vonatkozó véleményünk kialakítása során vizsgáltuk, és ezekről a kérdésekről nem bocsátunk ki külön véleményt</a:t>
            </a:r>
            <a:r>
              <a:rPr lang="hu-HU" sz="2200" i="1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hu-HU" sz="2200" b="1" i="1" dirty="0" smtClean="0">
                <a:latin typeface="+mj-lt"/>
              </a:rPr>
              <a:t>„</a:t>
            </a:r>
            <a:r>
              <a:rPr lang="hu-HU" sz="2200" b="1" i="1" dirty="0">
                <a:latin typeface="+mj-lt"/>
              </a:rPr>
              <a:t>A vállalkozás folytatásához kapcsolódó lényeges bizonytalanság” szakaszban leírt kérdésen</a:t>
            </a:r>
            <a:r>
              <a:rPr lang="hu-HU" sz="2200" i="1" dirty="0">
                <a:latin typeface="+mj-lt"/>
              </a:rPr>
              <a:t> felül az alábbiakban kifejtett kérdéseket határoztuk meg a jelentésünkben kommunikálandó kulcsfontosságú könyvvizsgálati kérdésekként.</a:t>
            </a:r>
          </a:p>
          <a:p>
            <a:pPr marL="0" indent="0">
              <a:buNone/>
            </a:pPr>
            <a:r>
              <a:rPr lang="hu-HU" sz="2200" i="1" dirty="0">
                <a:latin typeface="+mj-lt"/>
              </a:rPr>
              <a:t>[Az egyes kulcsfontosságú könyvvizsgálati kérdések leírása a 701. témaszámú nemzetközi könyvvizsgálati standarddal összhangban</a:t>
            </a:r>
            <a:r>
              <a:rPr lang="hu-HU" sz="2200" i="1" dirty="0" smtClean="0">
                <a:latin typeface="+mj-lt"/>
              </a:rPr>
              <a:t>.]</a:t>
            </a:r>
            <a:endParaRPr lang="hu-HU" sz="2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solidFill>
                  <a:schemeClr val="tx1"/>
                </a:solidFill>
                <a:latin typeface="+mj-lt"/>
              </a:rPr>
              <a:pPr/>
              <a:t>10</a:t>
            </a:fld>
            <a:endParaRPr lang="hu-H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A kulcsfontosságú kérdések kapcsolata a 705-ös és 570-es standardokkal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562100"/>
            <a:ext cx="11557000" cy="4614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3. Kulcsfontosságú kérdések </a:t>
            </a:r>
            <a:r>
              <a:rPr lang="hu-HU" sz="2400" b="1" i="1" dirty="0" smtClean="0"/>
              <a:t>egyben mind </a:t>
            </a:r>
            <a:r>
              <a:rPr lang="hu-HU" sz="2400" b="1" i="1" dirty="0"/>
              <a:t>minősített jelentést</a:t>
            </a:r>
            <a:r>
              <a:rPr lang="hu-HU" sz="2400" dirty="0"/>
              <a:t> </a:t>
            </a:r>
            <a:r>
              <a:rPr lang="hu-HU" sz="2400" dirty="0" smtClean="0"/>
              <a:t>vagy </a:t>
            </a:r>
            <a:r>
              <a:rPr lang="hu-HU" sz="2400" dirty="0"/>
              <a:t>a vállalkozás folytatására vonatkozó lényeges bizonytalanság miatti </a:t>
            </a:r>
            <a:r>
              <a:rPr lang="hu-HU" sz="2400" b="1" i="1" dirty="0" smtClean="0"/>
              <a:t>figyelemfelhívást okoznak</a:t>
            </a:r>
            <a:r>
              <a:rPr lang="hu-HU" sz="2400" dirty="0" smtClean="0"/>
              <a:t>, </a:t>
            </a:r>
            <a:r>
              <a:rPr lang="hu-HU" sz="2400" dirty="0"/>
              <a:t>akkor a kulcsfontosságú könyvvizsgálati kérdések részen </a:t>
            </a:r>
            <a:r>
              <a:rPr lang="hu-HU" sz="2400" b="1" i="1" dirty="0"/>
              <a:t>csak </a:t>
            </a:r>
            <a:r>
              <a:rPr lang="hu-HU" sz="2400" b="1" i="1" dirty="0" smtClean="0"/>
              <a:t>utalás lesz</a:t>
            </a:r>
            <a:r>
              <a:rPr lang="hu-HU" sz="2400" dirty="0" smtClean="0"/>
              <a:t> a vonatkozó szakaszokra.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Kulcsfontosságú </a:t>
            </a:r>
            <a:r>
              <a:rPr lang="hu-HU" sz="2400" b="1" dirty="0"/>
              <a:t>könyvvizsgálati kérdések 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 </a:t>
            </a:r>
            <a:r>
              <a:rPr lang="hu-HU" sz="2400" dirty="0" smtClean="0"/>
              <a:t>A </a:t>
            </a:r>
            <a:r>
              <a:rPr lang="hu-HU" sz="2400" i="1" dirty="0"/>
              <a:t>Korlátozott vélemény (Ellenvélemény) alapja </a:t>
            </a:r>
            <a:r>
              <a:rPr lang="hu-HU" sz="2400" dirty="0"/>
              <a:t>szakaszban vagy a </a:t>
            </a:r>
            <a:r>
              <a:rPr lang="hu-HU" sz="2400" i="1" dirty="0"/>
              <a:t>Vállalkozás folytatására vonatkozó lényeges bizonytalanság </a:t>
            </a:r>
            <a:r>
              <a:rPr lang="hu-HU" sz="2400" dirty="0"/>
              <a:t>szakaszban leírt kérdés </a:t>
            </a:r>
            <a:r>
              <a:rPr lang="hu-HU" sz="2400" dirty="0" smtClean="0"/>
              <a:t>kivételével megállapítottuk</a:t>
            </a:r>
            <a:r>
              <a:rPr lang="hu-HU" sz="2400" dirty="0"/>
              <a:t>, hogy nincsenek [egyéb] a jelentésünkben kommunikálandó kulcsfontosságú könyvvizsgálati kérdések.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705-ös standard </a:t>
            </a:r>
            <a:r>
              <a:rPr lang="hu-HU" sz="2400" b="1" i="1" dirty="0"/>
              <a:t>megtiltja</a:t>
            </a:r>
            <a:r>
              <a:rPr lang="hu-HU" sz="2400" dirty="0"/>
              <a:t> kulcsfontosságú kérdések kommunikálását a </a:t>
            </a:r>
            <a:r>
              <a:rPr lang="hu-HU" sz="2400" b="1" i="1" dirty="0"/>
              <a:t>véleménynyilvánítás visszautasításakor</a:t>
            </a:r>
            <a:r>
              <a:rPr lang="hu-HU" sz="2400" dirty="0"/>
              <a:t> (kivéve, ha jogszabály ettől eltérően rendelkezik). </a:t>
            </a: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solidFill>
                  <a:schemeClr val="tx1"/>
                </a:solidFill>
              </a:rPr>
              <a:pPr/>
              <a:t>11</a:t>
            </a:fld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A kulcsfontosságú kérdések kapcsolata a 705-ös és 570-es standardokkal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11684000" cy="4957763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+mj-lt"/>
              </a:rPr>
              <a:t>Az </a:t>
            </a:r>
            <a:r>
              <a:rPr lang="hu-HU" sz="2400" b="1" i="1" dirty="0">
                <a:latin typeface="+mj-lt"/>
              </a:rPr>
              <a:t>irányítással megbízott személyekkel ismertetni</a:t>
            </a:r>
            <a:r>
              <a:rPr lang="hu-HU" sz="2400" dirty="0">
                <a:latin typeface="+mj-lt"/>
              </a:rPr>
              <a:t> kell a </a:t>
            </a:r>
            <a:r>
              <a:rPr lang="hu-HU" sz="2400" b="1" i="1" dirty="0">
                <a:latin typeface="+mj-lt"/>
              </a:rPr>
              <a:t>kulcsfontosságú könyvvizsgálói kérdéseket</a:t>
            </a:r>
            <a:r>
              <a:rPr lang="hu-HU" sz="2400" dirty="0">
                <a:latin typeface="+mj-lt"/>
              </a:rPr>
              <a:t>, </a:t>
            </a:r>
            <a:r>
              <a:rPr lang="hu-HU" sz="2400" b="1" i="1" dirty="0">
                <a:latin typeface="+mj-lt"/>
              </a:rPr>
              <a:t>vagy</a:t>
            </a:r>
            <a:r>
              <a:rPr lang="hu-HU" sz="2400" dirty="0">
                <a:latin typeface="+mj-lt"/>
              </a:rPr>
              <a:t> amennyiben ilyenek nincsenek akkor ezt </a:t>
            </a:r>
            <a:r>
              <a:rPr lang="hu-HU" sz="2400" b="1" i="1" dirty="0">
                <a:latin typeface="+mj-lt"/>
              </a:rPr>
              <a:t>a tényt, hogy ilyet a könyvvizsgáló nem azonosított</a:t>
            </a:r>
            <a:r>
              <a:rPr lang="hu-HU" sz="2400" dirty="0">
                <a:latin typeface="+mj-lt"/>
              </a:rPr>
              <a:t>.</a:t>
            </a:r>
          </a:p>
          <a:p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Nem </a:t>
            </a:r>
            <a:r>
              <a:rPr lang="hu-HU" sz="2400" dirty="0">
                <a:latin typeface="+mj-lt"/>
              </a:rPr>
              <a:t>lehet kulcsfontosságú könyvvizsgálati kérdéseket kommunikálni ha</a:t>
            </a:r>
          </a:p>
          <a:p>
            <a:pPr lvl="1"/>
            <a:r>
              <a:rPr lang="hu-HU" dirty="0">
                <a:latin typeface="+mj-lt"/>
              </a:rPr>
              <a:t>jogszabály vagy </a:t>
            </a:r>
            <a:r>
              <a:rPr lang="hu-HU" b="1" i="1" dirty="0">
                <a:latin typeface="+mj-lt"/>
              </a:rPr>
              <a:t>szabályozás azt kizárja</a:t>
            </a:r>
            <a:r>
              <a:rPr lang="hu-HU" dirty="0">
                <a:latin typeface="+mj-lt"/>
              </a:rPr>
              <a:t>;</a:t>
            </a:r>
          </a:p>
          <a:p>
            <a:pPr lvl="1"/>
            <a:r>
              <a:rPr lang="hu-HU" dirty="0">
                <a:latin typeface="+mj-lt"/>
              </a:rPr>
              <a:t>nem lehet kommunikálni, mert ésszerű várakozások alapján a </a:t>
            </a:r>
            <a:r>
              <a:rPr lang="hu-HU" b="1" i="1" dirty="0">
                <a:latin typeface="+mj-lt"/>
              </a:rPr>
              <a:t>hátrányos következmények súlyosabbak</a:t>
            </a:r>
            <a:r>
              <a:rPr lang="hu-HU" dirty="0">
                <a:latin typeface="+mj-lt"/>
              </a:rPr>
              <a:t> lennének, mint a kulcsfontosságú könyvvizsgálati kérdések közzétételének közérdekű hasznai.</a:t>
            </a:r>
          </a:p>
          <a:p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Kulcsfontosságú </a:t>
            </a:r>
            <a:r>
              <a:rPr lang="hu-HU" sz="2400" dirty="0">
                <a:latin typeface="+mj-lt"/>
              </a:rPr>
              <a:t>kérdésként való bemutatás </a:t>
            </a:r>
            <a:r>
              <a:rPr lang="hu-HU" sz="2400" b="1" i="1" dirty="0">
                <a:latin typeface="+mj-lt"/>
              </a:rPr>
              <a:t>nem helyettesíti a korlátozást</a:t>
            </a:r>
            <a:r>
              <a:rPr lang="hu-HU" sz="2400" dirty="0">
                <a:latin typeface="+mj-lt"/>
              </a:rPr>
              <a:t>, sem a vállalkozás elvének folytatása tekintetében fennálló lényeges bizonytalanság </a:t>
            </a:r>
            <a:r>
              <a:rPr lang="hu-HU" sz="2400" b="1" i="1" dirty="0">
                <a:latin typeface="+mj-lt"/>
              </a:rPr>
              <a:t>figyelemfelhívás</a:t>
            </a:r>
            <a:r>
              <a:rPr lang="hu-HU" sz="2400" dirty="0">
                <a:latin typeface="+mj-lt"/>
              </a:rPr>
              <a:t>ként történő bemutatását amennyiben az szükséges. 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latin typeface="+mj-lt"/>
              </a:rPr>
              <a:pPr/>
              <a:t>12</a:t>
            </a:fld>
            <a:endParaRPr lang="hu-HU" sz="24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 smtClean="0">
                <a:solidFill>
                  <a:schemeClr val="tx1"/>
                </a:solidFill>
              </a:rPr>
              <a:t>A </a:t>
            </a:r>
            <a:r>
              <a:rPr lang="hu-HU" sz="3600" u="sng" dirty="0">
                <a:solidFill>
                  <a:schemeClr val="tx1"/>
                </a:solidFill>
              </a:rPr>
              <a:t>kulcsfontosságú </a:t>
            </a:r>
            <a:r>
              <a:rPr lang="hu-HU" sz="3600" u="sng" dirty="0" smtClean="0">
                <a:solidFill>
                  <a:schemeClr val="tx1"/>
                </a:solidFill>
              </a:rPr>
              <a:t>kérdések kommunikálása </a:t>
            </a:r>
            <a:endParaRPr lang="hu-HU" sz="3600" dirty="0">
              <a:solidFill>
                <a:schemeClr val="tx1"/>
              </a:solidFill>
            </a:endParaRP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437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76400"/>
            <a:ext cx="11544300" cy="4500563"/>
          </a:xfrm>
        </p:spPr>
        <p:txBody>
          <a:bodyPr>
            <a:noAutofit/>
          </a:bodyPr>
          <a:lstStyle/>
          <a:p>
            <a:r>
              <a:rPr lang="hu-HU" sz="2000" b="1" i="1" dirty="0">
                <a:latin typeface="+mj-lt"/>
              </a:rPr>
              <a:t>Közérdeklődésnek kitett társaságok </a:t>
            </a:r>
            <a:r>
              <a:rPr lang="hu-HU" sz="2000" dirty="0">
                <a:latin typeface="+mj-lt"/>
              </a:rPr>
              <a:t>alatt a következőket kell érteni a Kkt. 2. § 19. pontja előírásai alapján:</a:t>
            </a:r>
          </a:p>
          <a:p>
            <a:pPr lvl="1"/>
            <a:r>
              <a:rPr lang="hu-HU" sz="2000" dirty="0" smtClean="0">
                <a:latin typeface="+mj-lt"/>
              </a:rPr>
              <a:t>az </a:t>
            </a:r>
            <a:r>
              <a:rPr lang="hu-HU" sz="2000" dirty="0">
                <a:latin typeface="+mj-lt"/>
              </a:rPr>
              <a:t>a gazdálkodó, amelynek átruházható </a:t>
            </a:r>
            <a:r>
              <a:rPr lang="hu-HU" sz="2000" b="1" i="1" dirty="0">
                <a:latin typeface="+mj-lt"/>
              </a:rPr>
              <a:t>értékpapírjait</a:t>
            </a:r>
            <a:r>
              <a:rPr lang="hu-HU" sz="2000" dirty="0">
                <a:latin typeface="+mj-lt"/>
              </a:rPr>
              <a:t> az Európai Gazdasági Térség valamely államának szabályozott piacán </a:t>
            </a:r>
            <a:r>
              <a:rPr lang="hu-HU" sz="2000" b="1" i="1" dirty="0">
                <a:latin typeface="+mj-lt"/>
              </a:rPr>
              <a:t>kereskedésre befogadták</a:t>
            </a:r>
            <a:r>
              <a:rPr lang="hu-HU" sz="2000" dirty="0">
                <a:latin typeface="+mj-lt"/>
              </a:rPr>
              <a:t>,</a:t>
            </a:r>
          </a:p>
          <a:p>
            <a:pPr lvl="1"/>
            <a:r>
              <a:rPr lang="hu-HU" sz="2000" dirty="0" smtClean="0">
                <a:latin typeface="+mj-lt"/>
              </a:rPr>
              <a:t>minden olyan </a:t>
            </a:r>
            <a:r>
              <a:rPr lang="hu-HU" sz="2000" dirty="0">
                <a:latin typeface="+mj-lt"/>
              </a:rPr>
              <a:t>gazdálkodó, amelyet </a:t>
            </a:r>
            <a:r>
              <a:rPr lang="hu-HU" sz="2000" b="1" i="1" dirty="0">
                <a:latin typeface="+mj-lt"/>
              </a:rPr>
              <a:t>jogszabály </a:t>
            </a:r>
            <a:r>
              <a:rPr lang="hu-HU" sz="2000" b="1" i="1" dirty="0" smtClean="0">
                <a:latin typeface="+mj-lt"/>
              </a:rPr>
              <a:t>annak minősít</a:t>
            </a:r>
            <a:r>
              <a:rPr lang="hu-HU" sz="2000" dirty="0" smtClean="0">
                <a:latin typeface="+mj-lt"/>
              </a:rPr>
              <a:t>. Ilyen </a:t>
            </a:r>
            <a:r>
              <a:rPr lang="hu-HU" sz="2000" dirty="0">
                <a:latin typeface="+mj-lt"/>
              </a:rPr>
              <a:t>jogszabály többek között a </a:t>
            </a:r>
          </a:p>
          <a:p>
            <a:pPr lvl="2"/>
            <a:r>
              <a:rPr lang="hu-HU" dirty="0">
                <a:latin typeface="+mj-lt"/>
              </a:rPr>
              <a:t>2013. évi CCXXXVII. törvény a </a:t>
            </a:r>
            <a:r>
              <a:rPr lang="hu-HU" b="1" dirty="0">
                <a:latin typeface="+mj-lt"/>
              </a:rPr>
              <a:t>hitelintézetekről és a pénzügyi vállalkozásokról</a:t>
            </a:r>
            <a:r>
              <a:rPr lang="hu-HU" dirty="0">
                <a:latin typeface="+mj-lt"/>
              </a:rPr>
              <a:t>, melynek 6. § 1) bekezdés 62. pontja szerint közérdeklődésre számot tartó hitelintézet: az e törvény szerinti hitelintézet, kivéve az MNB, az MFB Magyar Fejlesztési Bank Zártkörűen Működő Részvénytársaság és a Magyar </a:t>
            </a:r>
            <a:r>
              <a:rPr lang="hu-HU" dirty="0" err="1">
                <a:latin typeface="+mj-lt"/>
              </a:rPr>
              <a:t>Export-Import</a:t>
            </a:r>
            <a:r>
              <a:rPr lang="hu-HU" dirty="0">
                <a:latin typeface="+mj-lt"/>
              </a:rPr>
              <a:t> Bank </a:t>
            </a:r>
            <a:r>
              <a:rPr lang="hu-HU" dirty="0" err="1">
                <a:latin typeface="+mj-lt"/>
              </a:rPr>
              <a:t>Zrt</a:t>
            </a:r>
            <a:r>
              <a:rPr lang="hu-HU" dirty="0">
                <a:latin typeface="+mj-lt"/>
              </a:rPr>
              <a:t>. </a:t>
            </a:r>
          </a:p>
          <a:p>
            <a:pPr lvl="2"/>
            <a:r>
              <a:rPr lang="hu-HU" dirty="0">
                <a:latin typeface="+mj-lt"/>
              </a:rPr>
              <a:t>2014. évi LXXXVIII. törvény a </a:t>
            </a:r>
            <a:r>
              <a:rPr lang="hu-HU" b="1" dirty="0">
                <a:latin typeface="+mj-lt"/>
              </a:rPr>
              <a:t>biztosítási tevékenysé</a:t>
            </a:r>
            <a:r>
              <a:rPr lang="hu-HU" dirty="0">
                <a:latin typeface="+mj-lt"/>
              </a:rPr>
              <a:t>gről, melynek 4. § 1) bekezdés 65. pontja szerint közérdeklődésre számot tartó biztosító és viszontbiztosító: az e törvény szerinti biztosító és viszontbiztosító, kivéve a hatodik rész hatálya alá tartozó kisbiztosító és a kölcsönös biztosító egyesület</a:t>
            </a:r>
            <a:r>
              <a:rPr lang="hu-HU" dirty="0" smtClean="0">
                <a:latin typeface="+mj-lt"/>
              </a:rPr>
              <a:t>.</a:t>
            </a:r>
            <a:endParaRPr lang="hu-HU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latin typeface="+mj-lt"/>
              </a:rPr>
              <a:pPr/>
              <a:t>13</a:t>
            </a:fld>
            <a:endParaRPr lang="hu-HU" sz="24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 smtClean="0">
                <a:solidFill>
                  <a:schemeClr val="tx1"/>
                </a:solidFill>
              </a:rPr>
              <a:t>Az </a:t>
            </a:r>
            <a:r>
              <a:rPr lang="hu-HU" sz="3600" u="sng" dirty="0">
                <a:solidFill>
                  <a:schemeClr val="tx1"/>
                </a:solidFill>
              </a:rPr>
              <a:t>537/2014-es EU rendelet </a:t>
            </a:r>
            <a:r>
              <a:rPr lang="hu-HU" sz="3600" u="sng" dirty="0" smtClean="0">
                <a:solidFill>
                  <a:schemeClr val="tx1"/>
                </a:solidFill>
              </a:rPr>
              <a:t>további követelményei – közérdeklődésnek kitett társaságokra</a:t>
            </a:r>
            <a:endParaRPr lang="hu-HU" sz="36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25625"/>
            <a:ext cx="11557000" cy="4351338"/>
          </a:xfrm>
        </p:spPr>
        <p:txBody>
          <a:bodyPr>
            <a:noAutofit/>
          </a:bodyPr>
          <a:lstStyle/>
          <a:p>
            <a:r>
              <a:rPr lang="hu-HU" sz="2000" dirty="0" smtClean="0"/>
              <a:t>A </a:t>
            </a:r>
            <a:r>
              <a:rPr lang="hu-HU" sz="2000" dirty="0"/>
              <a:t>közérdeklődésnek kitett társaságok tekintetében az 537/2014-es EU rendelet 10. cikke ír elő további követelményeket, melyeket a </a:t>
            </a:r>
            <a:r>
              <a:rPr lang="hu-HU" sz="2000" b="1" i="1" dirty="0"/>
              <a:t>2016. június 16-át követően kezdődő üzleti évekre</a:t>
            </a:r>
            <a:r>
              <a:rPr lang="hu-HU" sz="2000" dirty="0"/>
              <a:t> vonatkozó könyvvizsgálói jelentésekben szerepeltetni kell:</a:t>
            </a:r>
          </a:p>
          <a:p>
            <a:pPr lvl="1"/>
            <a:r>
              <a:rPr lang="hu-HU" sz="2000" dirty="0"/>
              <a:t>Kulcsfontosságú kérdések tekintetében elvégzett munka főbb </a:t>
            </a:r>
            <a:r>
              <a:rPr lang="hu-HU" sz="2000" b="1" dirty="0"/>
              <a:t>észrevétel</a:t>
            </a:r>
            <a:r>
              <a:rPr lang="hu-HU" sz="2000" dirty="0"/>
              <a:t>eit (arra azonban továbbra is figyelni kell, hogy ne az adott kérdésre külön véleményt fogalmazzon meg a könyvvizsgáló)</a:t>
            </a:r>
          </a:p>
          <a:p>
            <a:pPr lvl="1"/>
            <a:r>
              <a:rPr lang="hu-HU" sz="2000" dirty="0"/>
              <a:t>Könyvvizsgálót </a:t>
            </a:r>
            <a:r>
              <a:rPr lang="hu-HU" sz="2000" b="1" dirty="0"/>
              <a:t>kijelölő szervezet</a:t>
            </a:r>
            <a:r>
              <a:rPr lang="hu-HU" sz="2000" dirty="0"/>
              <a:t>et, a kijelelős </a:t>
            </a:r>
            <a:r>
              <a:rPr lang="hu-HU" sz="2000" b="1" dirty="0"/>
              <a:t>nap</a:t>
            </a:r>
            <a:r>
              <a:rPr lang="hu-HU" sz="2000" dirty="0"/>
              <a:t>ját, valamint a folyamatos</a:t>
            </a:r>
            <a:br>
              <a:rPr lang="hu-HU" sz="2000" dirty="0"/>
            </a:br>
            <a:r>
              <a:rPr lang="hu-HU" sz="2000" dirty="0"/>
              <a:t>megbízás </a:t>
            </a:r>
            <a:r>
              <a:rPr lang="hu-HU" sz="2000" b="1" dirty="0"/>
              <a:t>teljes időtartam</a:t>
            </a:r>
            <a:r>
              <a:rPr lang="hu-HU" sz="2000" dirty="0"/>
              <a:t>át a korábbi hosszabbításokkal együtt;</a:t>
            </a:r>
          </a:p>
          <a:p>
            <a:pPr lvl="1"/>
            <a:r>
              <a:rPr lang="hu-HU" sz="2000" dirty="0"/>
              <a:t>Könyvvizsgálat milyen mértékben volt vélhetően képes a szabálytalanságok (pl. csalás) felderítésére;</a:t>
            </a:r>
          </a:p>
          <a:p>
            <a:pPr lvl="1"/>
            <a:r>
              <a:rPr lang="hu-HU" sz="2000" dirty="0"/>
              <a:t>Megerősítést, hogy a könyvvizsgálói jelentés összhangban áll az </a:t>
            </a:r>
            <a:r>
              <a:rPr lang="hu-HU" sz="2000" b="1" dirty="0"/>
              <a:t>auditbizottsághoz címzett jelentés</a:t>
            </a:r>
            <a:r>
              <a:rPr lang="hu-HU" sz="2000" dirty="0"/>
              <a:t>sel;</a:t>
            </a:r>
          </a:p>
          <a:p>
            <a:pPr lvl="1"/>
            <a:r>
              <a:rPr lang="hu-HU" sz="2000" dirty="0"/>
              <a:t>Nyilatkozatot, hogy a könyvvizsgáló nem végzett </a:t>
            </a:r>
            <a:r>
              <a:rPr lang="hu-HU" sz="2000" b="1" dirty="0"/>
              <a:t>nem megengedett szolgáltatások</a:t>
            </a:r>
            <a:r>
              <a:rPr lang="hu-HU" sz="2000" dirty="0"/>
              <a:t>at és megőrizte a </a:t>
            </a:r>
            <a:r>
              <a:rPr lang="hu-HU" sz="2000" b="1" dirty="0"/>
              <a:t>függetlenség</a:t>
            </a:r>
            <a:r>
              <a:rPr lang="hu-HU" sz="2000" dirty="0"/>
              <a:t>ét.</a:t>
            </a:r>
          </a:p>
          <a:p>
            <a:pPr lvl="1"/>
            <a:r>
              <a:rPr lang="hu-HU" sz="2000" dirty="0"/>
              <a:t>Ha a könyvvizsgáló nyújtott olyan szolgáltatást, ami az üzleti jelentésben nem került ismertetésre, akkor azt a jelentésben be kell mutatni.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>
                <a:solidFill>
                  <a:schemeClr val="tx1"/>
                </a:solidFill>
              </a:rPr>
              <a:pPr/>
              <a:t>14</a:t>
            </a:fld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 smtClean="0">
                <a:solidFill>
                  <a:schemeClr val="tx1"/>
                </a:solidFill>
              </a:rPr>
              <a:t>Az </a:t>
            </a:r>
            <a:r>
              <a:rPr lang="hu-HU" sz="3600" u="sng" dirty="0">
                <a:solidFill>
                  <a:schemeClr val="tx1"/>
                </a:solidFill>
              </a:rPr>
              <a:t>537/2014-es EU rendelet további követelményei – közérdeklődésnek kitett társaságokra</a:t>
            </a:r>
          </a:p>
        </p:txBody>
      </p:sp>
    </p:spTree>
    <p:extLst>
      <p:ext uri="{BB962C8B-B14F-4D97-AF65-F5344CB8AC3E}">
        <p14:creationId xmlns:p14="http://schemas.microsoft.com/office/powerpoint/2010/main" val="23621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/>
              <a:t>T</a:t>
            </a:r>
            <a:r>
              <a:rPr lang="hu-HU" u="sng" dirty="0" smtClean="0"/>
              <a:t>artalom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Kulcsfontosságú könyvvizsgálói területek</a:t>
            </a:r>
          </a:p>
          <a:p>
            <a:r>
              <a:rPr lang="hu-HU" dirty="0" smtClean="0"/>
              <a:t>EU audit reform rendeletének könyvvizsgálói jelentésekre vonatkozó előírásainak ismertetése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25625"/>
            <a:ext cx="11074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dirty="0" smtClean="0">
              <a:latin typeface="+mj-lt"/>
            </a:endParaRP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Mivel </a:t>
            </a:r>
            <a:r>
              <a:rPr lang="hu-HU" dirty="0">
                <a:latin typeface="+mj-lt"/>
              </a:rPr>
              <a:t>kulcsfontosságú könyvvizsgálati kérdéseket </a:t>
            </a:r>
            <a:r>
              <a:rPr lang="hu-HU" dirty="0" smtClean="0">
                <a:latin typeface="+mj-lt"/>
              </a:rPr>
              <a:t>kötelező szerepeltetni a könyvvizsgálói jelentésben a:</a:t>
            </a:r>
            <a:endParaRPr lang="hu-HU" dirty="0" smtClean="0">
              <a:latin typeface="+mj-lt"/>
            </a:endParaRP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ISA 700 alapján a </a:t>
            </a:r>
            <a:r>
              <a:rPr lang="hu-HU" b="1" dirty="0">
                <a:latin typeface="+mj-lt"/>
              </a:rPr>
              <a:t>tőzsdei</a:t>
            </a:r>
            <a:r>
              <a:rPr lang="hu-HU" dirty="0">
                <a:latin typeface="+mj-lt"/>
              </a:rPr>
              <a:t>, és </a:t>
            </a:r>
            <a:endParaRPr lang="hu-HU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537/2014-es EU rendelet alapján a </a:t>
            </a:r>
            <a:r>
              <a:rPr lang="hu-HU" b="1" dirty="0">
                <a:latin typeface="+mj-lt"/>
              </a:rPr>
              <a:t>közérdeklődésnek kitett </a:t>
            </a:r>
            <a:r>
              <a:rPr lang="hu-HU" dirty="0">
                <a:latin typeface="+mj-lt"/>
              </a:rPr>
              <a:t>társaságok </a:t>
            </a:r>
            <a:r>
              <a:rPr lang="hu-HU" dirty="0" smtClean="0">
                <a:latin typeface="+mj-lt"/>
              </a:rPr>
              <a:t>esetében</a:t>
            </a:r>
            <a:endParaRPr lang="hu-HU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0" y="6175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hu-HU" sz="3600" u="sng" dirty="0">
                <a:solidFill>
                  <a:schemeClr val="tx1"/>
                </a:solidFill>
              </a:rPr>
              <a:t>A könyvvizsgálói jelentések kötelező tartalmi elemei</a:t>
            </a:r>
            <a:br>
              <a:rPr lang="hu-HU" sz="3600" u="sng" dirty="0">
                <a:solidFill>
                  <a:schemeClr val="tx1"/>
                </a:solidFill>
              </a:rPr>
            </a:br>
            <a:r>
              <a:rPr lang="hu-HU" sz="3600" u="sng" dirty="0">
                <a:solidFill>
                  <a:schemeClr val="tx1"/>
                </a:solidFill>
              </a:rPr>
              <a:t>K</a:t>
            </a:r>
            <a:r>
              <a:rPr lang="hu-HU" sz="3600" u="sng" dirty="0">
                <a:solidFill>
                  <a:schemeClr val="tx1"/>
                </a:solidFill>
              </a:rPr>
              <a:t>ulcsfontosságú könyvvizsgálati kérdések</a:t>
            </a:r>
            <a:endParaRPr lang="hu-HU" sz="36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3700"/>
            <a:ext cx="10515600" cy="4525963"/>
          </a:xfrm>
        </p:spPr>
        <p:txBody>
          <a:bodyPr>
            <a:normAutofit/>
          </a:bodyPr>
          <a:lstStyle/>
          <a:p>
            <a:endParaRPr lang="hu-HU" sz="2400" b="1" i="1" dirty="0" smtClean="0">
              <a:latin typeface="+mj-lt"/>
            </a:endParaRPr>
          </a:p>
          <a:p>
            <a:r>
              <a:rPr lang="hu-HU" sz="2400" b="1" i="1" dirty="0" smtClean="0">
                <a:latin typeface="+mj-lt"/>
              </a:rPr>
              <a:t>Kulcsfontosságú </a:t>
            </a:r>
            <a:r>
              <a:rPr lang="hu-HU" sz="2400" b="1" i="1" dirty="0">
                <a:latin typeface="+mj-lt"/>
              </a:rPr>
              <a:t>könyvvizsgálati kérések</a:t>
            </a:r>
            <a:r>
              <a:rPr lang="hu-HU" sz="2400" dirty="0">
                <a:latin typeface="+mj-lt"/>
              </a:rPr>
              <a:t> azok, amelyeket a könyvvizsgáló szakmai megítélése szerint a </a:t>
            </a:r>
            <a:r>
              <a:rPr lang="hu-HU" sz="2400" b="1" i="1" dirty="0">
                <a:latin typeface="+mj-lt"/>
              </a:rPr>
              <a:t>legjelentősebbek</a:t>
            </a:r>
            <a:r>
              <a:rPr lang="hu-HU" sz="2400" dirty="0">
                <a:latin typeface="+mj-lt"/>
              </a:rPr>
              <a:t> a tárgyidőszaki pénzügyi kimutatások könyvvizsgálata során. </a:t>
            </a:r>
            <a:endParaRPr lang="hu-HU" sz="2400" dirty="0" smtClean="0">
              <a:latin typeface="+mj-lt"/>
            </a:endParaRPr>
          </a:p>
          <a:p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Kulcsfontosságú </a:t>
            </a:r>
            <a:r>
              <a:rPr lang="hu-HU" sz="2400" dirty="0">
                <a:latin typeface="+mj-lt"/>
              </a:rPr>
              <a:t>kérdéseket be kell mutatni</a:t>
            </a:r>
          </a:p>
          <a:p>
            <a:pPr lvl="0"/>
            <a:endParaRPr lang="hu-HU" sz="2400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a </a:t>
            </a:r>
            <a:r>
              <a:rPr lang="hu-HU" b="1" i="1" dirty="0">
                <a:latin typeface="+mj-lt"/>
              </a:rPr>
              <a:t>tőzsdén jegyzett</a:t>
            </a:r>
            <a:r>
              <a:rPr lang="hu-HU" dirty="0">
                <a:latin typeface="+mj-lt"/>
              </a:rPr>
              <a:t> gazdálkodó egységek teljes általános célú pénzügyi kimutatásainak könyvvizsgálatára;</a:t>
            </a:r>
          </a:p>
          <a:p>
            <a:pPr lvl="1"/>
            <a:r>
              <a:rPr lang="hu-HU" dirty="0" smtClean="0">
                <a:latin typeface="+mj-lt"/>
              </a:rPr>
              <a:t>amikor </a:t>
            </a:r>
            <a:r>
              <a:rPr lang="hu-HU" dirty="0">
                <a:latin typeface="+mj-lt"/>
              </a:rPr>
              <a:t>számára jogszabály vagy </a:t>
            </a:r>
            <a:r>
              <a:rPr lang="hu-HU" b="1" i="1" dirty="0">
                <a:latin typeface="+mj-lt"/>
              </a:rPr>
              <a:t>szabályozás írja</a:t>
            </a:r>
            <a:r>
              <a:rPr lang="hu-HU" dirty="0">
                <a:latin typeface="+mj-lt"/>
              </a:rPr>
              <a:t> elő a kulcsfontosságú kérdések könyvvizsgálói jelentésben való kommunikálását.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solidFill>
                  <a:schemeClr val="tx1"/>
                </a:solidFill>
                <a:latin typeface="+mj-lt"/>
              </a:rPr>
              <a:pPr/>
              <a:t>4</a:t>
            </a:fld>
            <a:endParaRPr lang="hu-H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Kulcsfontosságú könyvvizsgálati kérdések („KAM”)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86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1270000"/>
            <a:ext cx="11354229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+mj-lt"/>
              </a:rPr>
              <a:t>A </a:t>
            </a:r>
            <a:r>
              <a:rPr lang="hu-HU" sz="2400" dirty="0">
                <a:latin typeface="+mj-lt"/>
              </a:rPr>
              <a:t>könyvvizsgálónak meg kell határoznia az </a:t>
            </a:r>
            <a:r>
              <a:rPr lang="hu-HU" sz="2400" b="1" i="1" dirty="0">
                <a:latin typeface="+mj-lt"/>
              </a:rPr>
              <a:t>irányítással megbízott személyek felé kommunikált kérdések közül</a:t>
            </a:r>
            <a:r>
              <a:rPr lang="hu-HU" sz="2400" dirty="0">
                <a:latin typeface="+mj-lt"/>
              </a:rPr>
              <a:t> azokat a kérdéseket, amelyek </a:t>
            </a:r>
            <a:r>
              <a:rPr lang="hu-HU" sz="2400" b="1" i="1" dirty="0">
                <a:latin typeface="+mj-lt"/>
              </a:rPr>
              <a:t>jelentős könyvvizsgálói figyelmet</a:t>
            </a:r>
            <a:r>
              <a:rPr lang="hu-HU" sz="2400" dirty="0">
                <a:latin typeface="+mj-lt"/>
              </a:rPr>
              <a:t> igényeltek a könyvvizsgálat végrehajtása során. A meghatározás során a könyvvizsgálónak a következőket kell figyelembe vennie: 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lvl="0"/>
            <a:r>
              <a:rPr lang="hu-HU" sz="2400" dirty="0">
                <a:latin typeface="+mj-lt"/>
              </a:rPr>
              <a:t>Azokat a területeket, ahol a </a:t>
            </a:r>
            <a:r>
              <a:rPr lang="hu-HU" sz="2400" b="1" i="1" dirty="0">
                <a:latin typeface="+mj-lt"/>
              </a:rPr>
              <a:t>lényeges hibás állítás becsült kockázatai magasabbak</a:t>
            </a:r>
            <a:r>
              <a:rPr lang="hu-HU" sz="2400" dirty="0">
                <a:latin typeface="+mj-lt"/>
              </a:rPr>
              <a:t>, vagy ahol jelentős kockázatokat azonosítottak a 315-ös standarddal összhangban. </a:t>
            </a:r>
          </a:p>
          <a:p>
            <a:pPr lvl="0"/>
            <a:endParaRPr lang="hu-HU" sz="2400" dirty="0" smtClean="0">
              <a:latin typeface="+mj-lt"/>
            </a:endParaRPr>
          </a:p>
          <a:p>
            <a:pPr lvl="0"/>
            <a:r>
              <a:rPr lang="hu-HU" sz="2400" dirty="0" smtClean="0">
                <a:latin typeface="+mj-lt"/>
              </a:rPr>
              <a:t>A </a:t>
            </a:r>
            <a:r>
              <a:rPr lang="hu-HU" sz="2400" b="1" i="1" dirty="0">
                <a:latin typeface="+mj-lt"/>
              </a:rPr>
              <a:t>jelentős könyvvizsgálói megítéléseket</a:t>
            </a:r>
            <a:r>
              <a:rPr lang="hu-HU" sz="2400" dirty="0">
                <a:latin typeface="+mj-lt"/>
              </a:rPr>
              <a:t>, amelyek a pénzügyi kimutatások jelentős vezetés általi megítélést igénylő területeihez kapcsolódnak, beleértve a magas becslési bizonytalanságot hordozóként azonosított számviteli becsléseket. </a:t>
            </a:r>
          </a:p>
          <a:p>
            <a:pPr lvl="0"/>
            <a:endParaRPr lang="hu-HU" sz="2400" dirty="0" smtClean="0">
              <a:latin typeface="+mj-lt"/>
            </a:endParaRPr>
          </a:p>
          <a:p>
            <a:pPr lvl="0"/>
            <a:r>
              <a:rPr lang="hu-HU" sz="2400" dirty="0" smtClean="0">
                <a:latin typeface="+mj-lt"/>
              </a:rPr>
              <a:t>Az </a:t>
            </a:r>
            <a:r>
              <a:rPr lang="hu-HU" sz="2400" dirty="0">
                <a:latin typeface="+mj-lt"/>
              </a:rPr>
              <a:t>időszakban felmerült </a:t>
            </a:r>
            <a:r>
              <a:rPr lang="hu-HU" sz="2400" b="1" i="1" dirty="0">
                <a:latin typeface="+mj-lt"/>
              </a:rPr>
              <a:t>jelentős események vagy ügyletek</a:t>
            </a:r>
            <a:r>
              <a:rPr lang="hu-HU" sz="2400" dirty="0">
                <a:latin typeface="+mj-lt"/>
              </a:rPr>
              <a:t> hatását a könyvvizsgálatra. 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Kulcsfontosságú kérdések azonosítása 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hu-HU" sz="2400" dirty="0" smtClean="0">
                <a:latin typeface="+mj-lt"/>
              </a:rPr>
              <a:t>Ki </a:t>
            </a:r>
            <a:r>
              <a:rPr lang="hu-HU" sz="2400" dirty="0">
                <a:latin typeface="+mj-lt"/>
              </a:rPr>
              <a:t>kell jelenteni, hogy </a:t>
            </a:r>
          </a:p>
          <a:p>
            <a:pPr lvl="0"/>
            <a:r>
              <a:rPr lang="hu-HU" sz="2400" dirty="0">
                <a:latin typeface="+mj-lt"/>
              </a:rPr>
              <a:t>a könyvvizsgáló szakmai megítélése szerint a </a:t>
            </a:r>
            <a:r>
              <a:rPr lang="hu-HU" sz="2400" b="1" i="1" dirty="0">
                <a:latin typeface="+mj-lt"/>
              </a:rPr>
              <a:t>legjelentősebbek</a:t>
            </a:r>
            <a:r>
              <a:rPr lang="hu-HU" sz="2400" dirty="0">
                <a:latin typeface="+mj-lt"/>
              </a:rPr>
              <a:t> voltak a [tárgyidőszaki] pénzügyi kimutatások könyvvizsgálata során; </a:t>
            </a:r>
          </a:p>
          <a:p>
            <a:pPr lvl="0"/>
            <a:r>
              <a:rPr lang="hu-HU" sz="2400" dirty="0">
                <a:latin typeface="+mj-lt"/>
              </a:rPr>
              <a:t>ezekkel a pénzügyi </a:t>
            </a:r>
            <a:r>
              <a:rPr lang="hu-HU" sz="2400" b="1" i="1" dirty="0">
                <a:latin typeface="+mj-lt"/>
              </a:rPr>
              <a:t>kimutatások egészének könyvvizsgálatával összefüggésben</a:t>
            </a:r>
            <a:r>
              <a:rPr lang="hu-HU" sz="2400" dirty="0">
                <a:latin typeface="+mj-lt"/>
              </a:rPr>
              <a:t> és az arra vonatkozó könyvvizsgálói vélemény kialakítása során foglalkoztak;</a:t>
            </a:r>
          </a:p>
          <a:p>
            <a:pPr lvl="0"/>
            <a:r>
              <a:rPr lang="hu-HU" sz="2400" b="1" i="1" dirty="0">
                <a:latin typeface="+mj-lt"/>
              </a:rPr>
              <a:t>nem bocsát ki külön véleményt</a:t>
            </a:r>
            <a:r>
              <a:rPr lang="hu-HU" sz="2400" dirty="0">
                <a:latin typeface="+mj-lt"/>
              </a:rPr>
              <a:t> ezekre a kérdésekre vonatkozóan.</a:t>
            </a:r>
          </a:p>
          <a:p>
            <a:endParaRPr lang="hu-HU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solidFill>
                  <a:schemeClr val="tx1"/>
                </a:solidFill>
                <a:latin typeface="+mj-lt"/>
              </a:rPr>
              <a:pPr/>
              <a:t>6</a:t>
            </a:fld>
            <a:endParaRPr lang="hu-H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 smtClean="0">
                <a:solidFill>
                  <a:schemeClr val="tx1"/>
                </a:solidFill>
              </a:rPr>
              <a:t>Kulcsfontosságú kérdések </a:t>
            </a:r>
            <a:r>
              <a:rPr lang="hu-HU" sz="3600" u="sng" dirty="0">
                <a:solidFill>
                  <a:schemeClr val="tx1"/>
                </a:solidFill>
              </a:rPr>
              <a:t>szakasz tartalma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1511300"/>
            <a:ext cx="11417729" cy="4678363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+mj-lt"/>
              </a:rPr>
              <a:t>A </a:t>
            </a:r>
            <a:r>
              <a:rPr lang="hu-HU" sz="2400" dirty="0">
                <a:latin typeface="+mj-lt"/>
              </a:rPr>
              <a:t>kulcsfontosságú könyvvizsgálati kérdések bemutatásakor a leírásnak a </a:t>
            </a:r>
            <a:r>
              <a:rPr lang="hu-HU" sz="2400" b="1" i="1" dirty="0">
                <a:latin typeface="+mj-lt"/>
              </a:rPr>
              <a:t>következőket kell tartalmaznia</a:t>
            </a:r>
            <a:r>
              <a:rPr lang="hu-HU" sz="2400" dirty="0">
                <a:latin typeface="+mj-lt"/>
              </a:rPr>
              <a:t>:</a:t>
            </a:r>
          </a:p>
          <a:p>
            <a:pPr lvl="1"/>
            <a:r>
              <a:rPr lang="hu-HU" dirty="0">
                <a:latin typeface="+mj-lt"/>
              </a:rPr>
              <a:t>a </a:t>
            </a:r>
            <a:r>
              <a:rPr lang="hu-HU" b="1" i="1" dirty="0">
                <a:latin typeface="+mj-lt"/>
              </a:rPr>
              <a:t>kérdés bemutatása</a:t>
            </a:r>
            <a:r>
              <a:rPr lang="hu-HU" dirty="0">
                <a:latin typeface="+mj-lt"/>
              </a:rPr>
              <a:t> és leírása;</a:t>
            </a:r>
          </a:p>
          <a:p>
            <a:pPr lvl="1"/>
            <a:r>
              <a:rPr lang="hu-HU" dirty="0">
                <a:latin typeface="+mj-lt"/>
              </a:rPr>
              <a:t>a pénzügyi kimutatásokban szereplő vonatkozó </a:t>
            </a:r>
            <a:r>
              <a:rPr lang="hu-HU" b="1" i="1" dirty="0">
                <a:latin typeface="+mj-lt"/>
              </a:rPr>
              <a:t>közzétételekre való hivatkozás</a:t>
            </a:r>
            <a:r>
              <a:rPr lang="hu-HU" dirty="0">
                <a:latin typeface="+mj-lt"/>
              </a:rPr>
              <a:t>;</a:t>
            </a:r>
          </a:p>
          <a:p>
            <a:pPr lvl="1"/>
            <a:r>
              <a:rPr lang="hu-HU" dirty="0">
                <a:latin typeface="+mj-lt"/>
              </a:rPr>
              <a:t>a kérdés kulcsfontosságú kérdésként való azonosításának </a:t>
            </a:r>
            <a:r>
              <a:rPr lang="hu-HU" b="1" i="1" dirty="0">
                <a:latin typeface="+mj-lt"/>
              </a:rPr>
              <a:t>ok</a:t>
            </a:r>
            <a:r>
              <a:rPr lang="hu-HU" dirty="0">
                <a:latin typeface="+mj-lt"/>
              </a:rPr>
              <a:t>a;</a:t>
            </a:r>
          </a:p>
          <a:p>
            <a:pPr lvl="1"/>
            <a:r>
              <a:rPr lang="hu-HU" dirty="0">
                <a:latin typeface="+mj-lt"/>
              </a:rPr>
              <a:t>az egyes kérésekre vonatkozóan a könyvvizsgáló által elvégzett </a:t>
            </a:r>
            <a:r>
              <a:rPr lang="hu-HU" b="1" i="1" dirty="0">
                <a:latin typeface="+mj-lt"/>
              </a:rPr>
              <a:t>eljárások</a:t>
            </a:r>
            <a:r>
              <a:rPr lang="hu-HU" dirty="0">
                <a:latin typeface="+mj-lt"/>
              </a:rPr>
              <a:t> bemutatása;</a:t>
            </a:r>
          </a:p>
          <a:p>
            <a:pPr lvl="1"/>
            <a:r>
              <a:rPr lang="hu-HU" dirty="0">
                <a:latin typeface="+mj-lt"/>
              </a:rPr>
              <a:t>az egyes kérdésekre vonatkozóan a könyvvizsgáló </a:t>
            </a:r>
            <a:r>
              <a:rPr lang="hu-HU" b="1" i="1" dirty="0">
                <a:latin typeface="+mj-lt"/>
              </a:rPr>
              <a:t>észrevétel</a:t>
            </a:r>
            <a:r>
              <a:rPr lang="hu-HU" dirty="0">
                <a:latin typeface="+mj-lt"/>
              </a:rPr>
              <a:t>ei. Ez utóbbi az ISA 701 szerint lehetőség, azonban az 537/2014-es EU rendelet ezt kötelezővé teszi a 2016. június 16-át követően kezdődő üzleti évekre vonatkozóan.</a:t>
            </a:r>
          </a:p>
          <a:p>
            <a:r>
              <a:rPr lang="hu-HU" sz="2400" dirty="0">
                <a:latin typeface="+mj-lt"/>
              </a:rPr>
              <a:t>Amennyiben kulcsfontosságú könyvvizsgálati kérdést a könyvvizsgáló nem mutat be a jelentésben, akkor erre vonatkozóan egyértelmű állítást kell tenni a könyvvizsgálói jelentésben, hogy ilyet </a:t>
            </a:r>
            <a:r>
              <a:rPr lang="hu-HU" sz="2400" b="1" i="1" dirty="0">
                <a:latin typeface="+mj-lt"/>
              </a:rPr>
              <a:t>nem azonosított</a:t>
            </a:r>
            <a:r>
              <a:rPr lang="hu-HU" sz="2400" dirty="0">
                <a:latin typeface="+mj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solidFill>
                  <a:schemeClr val="tx1"/>
                </a:solidFill>
                <a:latin typeface="+mj-lt"/>
              </a:rPr>
              <a:pPr/>
              <a:t>7</a:t>
            </a:fld>
            <a:endParaRPr lang="hu-H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Kulcsfontosságú könyvvizsgálati kérdések szakasz tartalma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1417638"/>
            <a:ext cx="11443129" cy="4759325"/>
          </a:xfrm>
        </p:spPr>
        <p:txBody>
          <a:bodyPr>
            <a:noAutofit/>
          </a:bodyPr>
          <a:lstStyle/>
          <a:p>
            <a:endParaRPr lang="hu-HU" sz="2400" dirty="0">
              <a:latin typeface="+mj-lt"/>
            </a:endParaRPr>
          </a:p>
          <a:p>
            <a:r>
              <a:rPr lang="hu-HU" sz="2400" dirty="0">
                <a:latin typeface="+mj-lt"/>
              </a:rPr>
              <a:t>Egy olyan kérdés, </a:t>
            </a:r>
            <a:r>
              <a:rPr lang="hu-HU" sz="2400" dirty="0" smtClean="0">
                <a:latin typeface="+mj-lt"/>
              </a:rPr>
              <a:t>ami miatt </a:t>
            </a:r>
          </a:p>
          <a:p>
            <a:pPr lvl="1"/>
            <a:r>
              <a:rPr lang="hu-HU" b="1" i="1" dirty="0" smtClean="0">
                <a:latin typeface="+mj-lt"/>
              </a:rPr>
              <a:t>minősíteni kell a véleményt (705)</a:t>
            </a:r>
            <a:r>
              <a:rPr lang="hu-HU" dirty="0" smtClean="0">
                <a:latin typeface="+mj-lt"/>
              </a:rPr>
              <a:t>, vagy </a:t>
            </a:r>
          </a:p>
          <a:p>
            <a:pPr lvl="1"/>
            <a:r>
              <a:rPr lang="hu-HU" dirty="0" smtClean="0">
                <a:latin typeface="+mj-lt"/>
              </a:rPr>
              <a:t>lényeges </a:t>
            </a:r>
            <a:r>
              <a:rPr lang="hu-HU" dirty="0">
                <a:latin typeface="+mj-lt"/>
              </a:rPr>
              <a:t>bizonytalanság áll fenn, amelyek jelentős kétséget vethetnek fel a gazdálkodó egységnek a </a:t>
            </a:r>
            <a:r>
              <a:rPr lang="hu-HU" b="1" i="1" dirty="0">
                <a:latin typeface="+mj-lt"/>
              </a:rPr>
              <a:t>vállalkozás folytatására való képességével </a:t>
            </a:r>
            <a:r>
              <a:rPr lang="hu-HU" b="1" i="1" dirty="0" smtClean="0">
                <a:latin typeface="+mj-lt"/>
              </a:rPr>
              <a:t>kapcsolatban (570)</a:t>
            </a:r>
            <a:r>
              <a:rPr lang="hu-HU" dirty="0" smtClean="0">
                <a:latin typeface="+mj-lt"/>
              </a:rPr>
              <a:t>. </a:t>
            </a:r>
          </a:p>
          <a:p>
            <a:pPr marL="457200" lvl="1" indent="0">
              <a:buNone/>
            </a:pPr>
            <a:r>
              <a:rPr lang="hu-HU" dirty="0" smtClean="0">
                <a:latin typeface="+mj-lt"/>
              </a:rPr>
              <a:t>Ilyen </a:t>
            </a:r>
            <a:r>
              <a:rPr lang="hu-HU" dirty="0">
                <a:latin typeface="+mj-lt"/>
              </a:rPr>
              <a:t>körülmények között azonban ezeket a kérdéseket </a:t>
            </a:r>
            <a:r>
              <a:rPr lang="hu-HU" b="1" i="1" dirty="0">
                <a:latin typeface="+mj-lt"/>
              </a:rPr>
              <a:t>nem szabad a könyvvizsgálói jelentés Kulcsfontosságú könyvvizsgálati kérdések szakaszában ismertetni</a:t>
            </a:r>
            <a:r>
              <a:rPr lang="hu-HU" dirty="0">
                <a:latin typeface="+mj-lt"/>
              </a:rPr>
              <a:t>. Ehelyett a könyvvizsgálónak: </a:t>
            </a:r>
          </a:p>
          <a:p>
            <a:pPr lvl="1"/>
            <a:r>
              <a:rPr lang="hu-HU" dirty="0">
                <a:latin typeface="+mj-lt"/>
              </a:rPr>
              <a:t>ezekre a kérdésekre vonatkozóan a </a:t>
            </a:r>
            <a:r>
              <a:rPr lang="hu-HU" b="1" i="1" dirty="0">
                <a:latin typeface="+mj-lt"/>
              </a:rPr>
              <a:t>vonatkozó standarddal összhangban kell jelentést tennie</a:t>
            </a:r>
            <a:r>
              <a:rPr lang="hu-HU" dirty="0">
                <a:latin typeface="+mj-lt"/>
              </a:rPr>
              <a:t>, és </a:t>
            </a:r>
          </a:p>
          <a:p>
            <a:pPr lvl="1"/>
            <a:r>
              <a:rPr lang="hu-HU" b="1" i="1" dirty="0">
                <a:latin typeface="+mj-lt"/>
              </a:rPr>
              <a:t>hivatkoznia kell</a:t>
            </a:r>
            <a:r>
              <a:rPr lang="hu-HU" dirty="0">
                <a:latin typeface="+mj-lt"/>
              </a:rPr>
              <a:t> a Kulcsfontosságú könyvvizsgálati kérdések szakaszban a </a:t>
            </a:r>
            <a:r>
              <a:rPr lang="hu-HU" b="1" i="1" dirty="0">
                <a:latin typeface="+mj-lt"/>
              </a:rPr>
              <a:t>Korlátozott vélemény (Ellenvélemény) alapja</a:t>
            </a:r>
            <a:r>
              <a:rPr lang="hu-HU" dirty="0">
                <a:latin typeface="+mj-lt"/>
              </a:rPr>
              <a:t> vagy a </a:t>
            </a:r>
            <a:r>
              <a:rPr lang="hu-HU" b="1" i="1" dirty="0">
                <a:latin typeface="+mj-lt"/>
              </a:rPr>
              <a:t>Vállalkozás folytatására vonatkozó lényeges bizonytalanság szakaszokra</a:t>
            </a:r>
            <a:r>
              <a:rPr lang="hu-HU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hu-HU" sz="2400" dirty="0">
                <a:latin typeface="+mj-lt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latin typeface="+mj-lt"/>
              </a:rPr>
              <a:pPr/>
              <a:t>8</a:t>
            </a:fld>
            <a:endParaRPr lang="hu-HU" sz="24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 smtClean="0">
                <a:solidFill>
                  <a:schemeClr val="tx1"/>
                </a:solidFill>
              </a:rPr>
              <a:t>A kulcsfontosságú kérdések kapcsolata </a:t>
            </a:r>
            <a:r>
              <a:rPr lang="hu-HU" sz="3600" u="sng" dirty="0">
                <a:solidFill>
                  <a:schemeClr val="tx1"/>
                </a:solidFill>
              </a:rPr>
              <a:t>a 705-ös és 570-es standardokkal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76400"/>
            <a:ext cx="11506200" cy="4500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>
                <a:latin typeface="+mj-lt"/>
              </a:rPr>
              <a:t>1. Kulcsfontosságú </a:t>
            </a:r>
            <a:r>
              <a:rPr lang="hu-HU" sz="2400" dirty="0">
                <a:latin typeface="+mj-lt"/>
              </a:rPr>
              <a:t>könyvvizsgálói </a:t>
            </a:r>
            <a:r>
              <a:rPr lang="hu-HU" sz="2400" dirty="0" smtClean="0">
                <a:latin typeface="+mj-lt"/>
              </a:rPr>
              <a:t>kérdés egyben </a:t>
            </a:r>
            <a:r>
              <a:rPr lang="hu-HU" sz="2400" b="1" i="1" dirty="0" smtClean="0">
                <a:latin typeface="+mj-lt"/>
              </a:rPr>
              <a:t>korlátozást is okoz</a:t>
            </a:r>
            <a:r>
              <a:rPr lang="hu-HU" sz="2400" dirty="0" smtClean="0">
                <a:latin typeface="+mj-lt"/>
              </a:rPr>
              <a:t>, akkor </a:t>
            </a:r>
            <a:r>
              <a:rPr lang="hu-HU" sz="2400" b="1" i="1" dirty="0" smtClean="0">
                <a:latin typeface="+mj-lt"/>
              </a:rPr>
              <a:t>utalni kell a korlátozás alapja szakaszra</a:t>
            </a:r>
            <a:r>
              <a:rPr lang="hu-HU" sz="2400" dirty="0" smtClean="0">
                <a:latin typeface="+mj-lt"/>
              </a:rPr>
              <a:t>.</a:t>
            </a:r>
            <a:endParaRPr lang="hu-HU" sz="2400" dirty="0">
              <a:latin typeface="+mj-lt"/>
            </a:endParaRPr>
          </a:p>
          <a:p>
            <a:endParaRPr lang="hu-HU" sz="2400" dirty="0">
              <a:latin typeface="+mj-lt"/>
            </a:endParaRPr>
          </a:p>
          <a:p>
            <a:pPr marL="0" indent="0">
              <a:buNone/>
            </a:pPr>
            <a:r>
              <a:rPr lang="hu-HU" sz="2400" b="1" dirty="0" smtClean="0">
                <a:latin typeface="+mj-lt"/>
              </a:rPr>
              <a:t>Kulcsfontosságú </a:t>
            </a:r>
            <a:r>
              <a:rPr lang="hu-HU" sz="2400" b="1" dirty="0">
                <a:latin typeface="+mj-lt"/>
              </a:rPr>
              <a:t>könyvvizsgálati kérdések </a:t>
            </a:r>
            <a:endParaRPr lang="hu-HU" sz="2400" dirty="0">
              <a:latin typeface="+mj-lt"/>
            </a:endParaRP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marL="0" indent="0">
              <a:buNone/>
            </a:pPr>
            <a:r>
              <a:rPr lang="hu-HU" sz="2400" i="1" dirty="0">
                <a:latin typeface="+mj-lt"/>
              </a:rPr>
              <a:t>A kulcsfontosságú könyvvizsgálati kérdések azok a kérdések, amelyek szakmai megítélésünk szerint a legjelentősebbek voltak a tárgyidőszaki konszolidált pénzügyi kimutatások általunk végzett könyvvizsgálata során. Ezeket a kérdéseket a konszolidált pénzügyi kimutatások egésze általunk végzett könyvvizsgálatának összefüggésében és az arra vonatkozó véleményünk kialakítása során vizsgáltuk, és ezekről a kérdésekről nem bocsátunk ki külön véleményt. </a:t>
            </a:r>
            <a:r>
              <a:rPr lang="hu-HU" sz="2400" b="1" i="1" dirty="0">
                <a:latin typeface="+mj-lt"/>
              </a:rPr>
              <a:t>A Korlátozott vélemény alapja szakaszban leírt kérdésen felül</a:t>
            </a:r>
            <a:r>
              <a:rPr lang="hu-HU" sz="2400" i="1" dirty="0">
                <a:latin typeface="+mj-lt"/>
              </a:rPr>
              <a:t> az alábbiakban ismertetett kérdéseket határoztuk meg a jelentésünkben kommunikálandó kulcsfontosságú könyvvizsgálati kérdésekként. </a:t>
            </a:r>
          </a:p>
          <a:p>
            <a:pPr marL="0" indent="0">
              <a:buNone/>
            </a:pPr>
            <a:r>
              <a:rPr lang="hu-HU" sz="24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hu-HU" sz="2400" i="1" dirty="0">
                <a:latin typeface="+mj-lt"/>
              </a:rPr>
              <a:t>[Az egyes kulcsfontosságú könyvvizsgálati kérdések leírása a 701. témaszámú nemzetközi könyvvizsgálati standarddal összhangban.]</a:t>
            </a:r>
            <a:endParaRPr lang="hu-HU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C6D5-7F88-4D5F-84BC-22BAAAD88EB1}" type="slidenum">
              <a:rPr lang="hu-HU" sz="2400" smtClean="0">
                <a:latin typeface="+mj-lt"/>
              </a:rPr>
              <a:pPr/>
              <a:t>9</a:t>
            </a:fld>
            <a:endParaRPr lang="hu-HU" sz="24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u-HU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1371" y="274638"/>
            <a:ext cx="1115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u="sng" dirty="0">
                <a:solidFill>
                  <a:schemeClr val="tx1"/>
                </a:solidFill>
              </a:rPr>
              <a:t>A kulcsfontosságú kérdések kapcsolata a 705-ös és 570-es standardokkal</a:t>
            </a: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1087</Words>
  <Application>Microsoft Office PowerPoint</Application>
  <PresentationFormat>Egyéni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Könyvvizsgálói jelentés – kulcsfontosságú könyvvizsgálói kérdések</vt:lpstr>
      <vt:lpstr>Tartalom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Tolnai Krisztián Ádám</cp:lastModifiedBy>
  <cp:revision>45</cp:revision>
  <dcterms:created xsi:type="dcterms:W3CDTF">2018-09-10T18:21:34Z</dcterms:created>
  <dcterms:modified xsi:type="dcterms:W3CDTF">2018-10-09T14:16:23Z</dcterms:modified>
</cp:coreProperties>
</file>