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7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8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0" r:id="rId1"/>
    <p:sldMasterId id="2147484043" r:id="rId2"/>
    <p:sldMasterId id="2147484047" r:id="rId3"/>
    <p:sldMasterId id="2147484060" r:id="rId4"/>
    <p:sldMasterId id="2147484063" r:id="rId5"/>
    <p:sldMasterId id="2147484067" r:id="rId6"/>
    <p:sldMasterId id="2147484080" r:id="rId7"/>
    <p:sldMasterId id="2147484086" r:id="rId8"/>
    <p:sldMasterId id="2147487320" r:id="rId9"/>
  </p:sldMasterIdLst>
  <p:notesMasterIdLst>
    <p:notesMasterId r:id="rId46"/>
  </p:notesMasterIdLst>
  <p:handoutMasterIdLst>
    <p:handoutMasterId r:id="rId47"/>
  </p:handoutMasterIdLst>
  <p:sldIdLst>
    <p:sldId id="376" r:id="rId10"/>
    <p:sldId id="465" r:id="rId11"/>
    <p:sldId id="464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63" r:id="rId21"/>
    <p:sldId id="417" r:id="rId22"/>
    <p:sldId id="418" r:id="rId23"/>
    <p:sldId id="419" r:id="rId24"/>
    <p:sldId id="466" r:id="rId25"/>
    <p:sldId id="421" r:id="rId26"/>
    <p:sldId id="422" r:id="rId27"/>
    <p:sldId id="423" r:id="rId28"/>
    <p:sldId id="425" r:id="rId29"/>
    <p:sldId id="461" r:id="rId30"/>
    <p:sldId id="462" r:id="rId31"/>
    <p:sldId id="406" r:id="rId32"/>
    <p:sldId id="415" r:id="rId33"/>
    <p:sldId id="437" r:id="rId34"/>
    <p:sldId id="351" r:id="rId35"/>
    <p:sldId id="447" r:id="rId36"/>
    <p:sldId id="452" r:id="rId37"/>
    <p:sldId id="453" r:id="rId38"/>
    <p:sldId id="454" r:id="rId39"/>
    <p:sldId id="455" r:id="rId40"/>
    <p:sldId id="456" r:id="rId41"/>
    <p:sldId id="457" r:id="rId42"/>
    <p:sldId id="458" r:id="rId43"/>
    <p:sldId id="459" r:id="rId44"/>
    <p:sldId id="460" r:id="rId45"/>
  </p:sldIdLst>
  <p:sldSz cx="9144000" cy="6858000" type="screen4x3"/>
  <p:notesSz cx="6669088" cy="97758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7" autoAdjust="0"/>
    <p:restoredTop sz="83721" autoAdjust="0"/>
  </p:normalViewPr>
  <p:slideViewPr>
    <p:cSldViewPr>
      <p:cViewPr varScale="1">
        <p:scale>
          <a:sx n="97" d="100"/>
          <a:sy n="97" d="100"/>
        </p:scale>
        <p:origin x="205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6" tIns="44734" rIns="89466" bIns="4473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6" tIns="44734" rIns="89466" bIns="4473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6" tIns="44734" rIns="89466" bIns="4473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285288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6" tIns="44734" rIns="89466" bIns="4473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B3A56E-190A-493F-8FBE-8B16CA6D41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59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6" tIns="44734" rIns="89466" bIns="4473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6" tIns="44734" rIns="89466" bIns="4473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3425"/>
            <a:ext cx="4887912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35588" cy="439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6" tIns="44734" rIns="89466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6" tIns="44734" rIns="89466" bIns="4473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285288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6" tIns="44734" rIns="89466" bIns="4473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808F8B-AF9C-4C45-8983-1AE611BF93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759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665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E42C9A7-1190-4DA4-8D88-655FC6CB47BF}" type="slidenum">
              <a:rPr lang="en-GB" altLang="hu-HU" smtClean="0"/>
              <a:pPr/>
              <a:t>1</a:t>
            </a:fld>
            <a:endParaRPr lang="en-GB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7373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F4F37F4-6502-44E2-B23A-94EE3A85D5CD}" type="slidenum">
              <a:rPr lang="en-GB" altLang="hu-HU" smtClean="0"/>
              <a:pPr/>
              <a:t>26</a:t>
            </a:fld>
            <a:endParaRPr lang="en-GB" alt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D49C53-24E7-408C-AA9D-F73EB2925BB3}" type="slidenum">
              <a:rPr lang="en-GB" altLang="hu-HU" smtClean="0"/>
              <a:pPr/>
              <a:t>27</a:t>
            </a:fld>
            <a:endParaRPr lang="en-GB" altLang="hu-H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B60023E-DBA4-4A7E-BEA0-C057F292DA77}" type="slidenum">
              <a:rPr lang="en-GB" altLang="hu-HU" smtClean="0"/>
              <a:pPr/>
              <a:t>36</a:t>
            </a:fld>
            <a:endParaRPr lang="en-GB" altLang="hu-HU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D49C53-24E7-408C-AA9D-F73EB2925BB3}" type="slidenum">
              <a:rPr lang="en-GB" altLang="hu-HU" smtClean="0"/>
              <a:pPr/>
              <a:t>2</a:t>
            </a:fld>
            <a:endParaRPr lang="en-GB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D49C53-24E7-408C-AA9D-F73EB2925BB3}" type="slidenum">
              <a:rPr lang="en-GB" altLang="hu-HU" smtClean="0"/>
              <a:pPr/>
              <a:t>3</a:t>
            </a:fld>
            <a:endParaRPr lang="en-GB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D49C53-24E7-408C-AA9D-F73EB2925BB3}" type="slidenum">
              <a:rPr lang="en-GB" altLang="hu-HU" smtClean="0"/>
              <a:pPr/>
              <a:t>12</a:t>
            </a:fld>
            <a:endParaRPr lang="en-GB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2007. évi LXXV. törvény (a továbbiakban: Kkt.) 189. § (1) bekezdés c) pontja alapján a könyvvizsgálói közfelügyeleti feladatokat ellátó hatóság (a továbbiakban: közfelügyeleti hatóság vagy hatóság) - feladatkörében eljárva - vizsgálja és értékeli a könyvvizsgálói közfelügyeleti rendszer részelemeit, így különösen a minőségbiztosítási rendszer működését.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08F8B-AF9C-4C45-8983-1AE611BF934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986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08F8B-AF9C-4C45-8983-1AE611BF934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35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 smtClean="0">
                <a:effectLst/>
              </a:rPr>
              <a:t>A hatóság ellenőrzése alapján megállapította, hogy a 2013. év során lefolyatott minőségellenőrzések esetén 29, míg 2014. évet illetően 22 esetben a minőségellenőr a könyvvizsgálati megbízás ellenőrzése során súlyos, a beszámoló vonatkozásában lényeges hiányosságokat tárt fel. Ezek a könyvvizsgálati hiányosságok – a minőségellenőr leírása alapján – arra engednek következtetni, hogy az érintett könyvvizsgálók nem szereztek elegendő és megfelelő könyvvizsgálati bizonyosságot a kibocsátott könyvvizsgálói jelentésben foglaltakhoz. Ennek ellenére a minőségellenőr a „VÉTÓ” kérdésre mégis „igen” választ adott. A fentiek miatt több minőségellenőrzés „megfelelt, megjegyzéssel” eredménnyel végződött, a „nem felelt meg” eredmény helyett. </a:t>
            </a:r>
            <a:endParaRPr lang="hu-HU" dirty="0" smtClean="0">
              <a:effectLst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08F8B-AF9C-4C45-8983-1AE611BF934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738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D49C53-24E7-408C-AA9D-F73EB2925BB3}" type="slidenum">
              <a:rPr lang="en-GB" altLang="hu-HU" smtClean="0"/>
              <a:pPr/>
              <a:t>22</a:t>
            </a:fld>
            <a:endParaRPr lang="en-GB" alt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7475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57589D-EFB1-462C-BEB1-5C79BBAA44DB}" type="slidenum">
              <a:rPr lang="en-GB" altLang="hu-HU" smtClean="0"/>
              <a:pPr/>
              <a:t>23</a:t>
            </a:fld>
            <a:endParaRPr lang="en-GB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FFBC992-1F16-4EC8-B0FF-048187F79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591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291AA-CE88-4A68-9123-1D106CD1EB12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D72D8C-1FD1-4F47-BE3E-9E1E6F772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668267-E63A-4C99-8228-8889AE592B78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5CC62E-F774-4A35-A26F-A76CFE665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8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F92E6A-140B-49D0-A552-1935D72F7E05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463B0-ACA8-42A6-BBC4-57EDBBC45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9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F0848-F15D-447F-A4F9-21C238A76731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6387D1-5F59-40C5-BE39-C50DDA215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3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463789-CB07-4BF4-BC43-082F934E15CB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75E33C-B1EC-40A6-A5BC-62589EB1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DBE80C-BE4B-46AC-8745-A8CCDB997A7E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559930-F1E9-4BB2-B153-CF74AC2E4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391068-7A56-4994-9B9F-C92CDCB6E2AC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3A6805-0773-4625-8343-D7C3FCE9A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7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3969-A2F4-46E9-8C93-7A69BC64358D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2618005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4465D2-936E-4BC1-B378-E6560FF681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33386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758A-0F53-41B2-84E4-D5155CAD42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75758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37218-A3E9-474E-B0D4-5C95A5EDB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820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E717B-D90F-405F-9E96-C96910710114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238998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DEE7-0798-4DE1-AD28-0B98A1AFA525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517647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DF484-23CD-4645-8BD2-632F862E7BF3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1790479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07BA07-4DA3-4528-B2B9-5E797FE3FA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2184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D53CA96-9FF4-418E-8FA4-D061C99B3A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32629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1C288-462C-4EFF-B327-335C488EAE28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623D76-0700-4365-A845-BE7032289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19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CCAB74-9FB3-4AA7-B498-884468E1144C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8614C1-ADBA-48BE-A08A-E937196BF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8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066318-C85B-47E8-8E05-DDD1CA6BA3E2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734F2A-51A4-496B-A88A-0CA9BBB60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15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735297-BC4D-435C-B991-F4CA4A5906A0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044FA1-94EF-407F-AF88-19A253A6F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443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E48D7-E4B0-4DA4-AE08-C172B50A814F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13740A-429F-4836-A9D8-11A97B83D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9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A6D76-8EBF-45BC-B26A-7BDBF83567C0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3590843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1C64CC-9918-4405-92A6-6F7A2C832A42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7E16C1-CC24-4058-AFB4-1D50E63AB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79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A43F7B-2F37-4BFA-9D4A-0C5AC17C9453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CB2730-B6AE-4F69-9189-F3BD3EDD0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97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7054D0-6A2A-40E7-B0AA-85A74A35F4ED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322C4F-7086-42EF-9757-94232B83F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225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A1C7C9-0B79-4B89-ABED-BF4A46F27307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47C67A-DD82-4681-81F1-7F6BDDD02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418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2B702D-5176-4C52-A3DD-A096A0FAF331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C92EA9-4C8E-423B-A228-1735A3DEE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493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743F0F-55A3-46E5-AB76-66755A751F64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903564-57A3-4C1A-B5ED-2C08288BA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349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C4F4C-5E80-46A6-A4C9-F6F8B15852EC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24624007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43048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54678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28955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D8A8C-FC98-4DC0-910A-6DFFD9768D7C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25380145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1185F81-F067-4DAC-804D-F0F6D67477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41677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6E97DD-1935-4E31-88D5-1DDE68F25A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0530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FD8AD-A076-4A96-A864-1D5EA7CE5A0E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542073-C0C9-484E-A3CE-97DDADF94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396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6043DE-F0B6-460D-A41B-75A3EC3C199C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4A0517-2740-49BC-84BE-9595FFE97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88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994E9C-2F31-4900-A565-875BACCCD897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B80A39-0F41-4010-96D4-1DC4D1AAA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203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97F81F-92CA-4571-8F78-05BFFCF8DE08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A3EB33-F2BD-46A3-A7B4-ECDD51F23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54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8563D8-220A-4619-964A-885E26FB34CA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28DAC-DFB7-4E22-865E-53B8351E0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634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7B0321-3EF1-4606-8E05-508E47325FC3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25BD4A-4785-4C70-9F5E-E3D11653F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133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EB678E-608A-4249-B537-1043D2A96ACE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5D9A29-9401-415B-9084-6C10DA2E3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38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5208F2-EE45-4409-85B9-5AC0FBF4E8FF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8CDF6D-259C-4BC9-BD03-694BA5108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D283-F865-45C6-88E9-2F64304F8592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19026959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01EC80-F140-4C89-BBF8-40A6FC21B390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9184AB-87F0-4D41-9512-BD3D9E5F1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89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772122-B727-4D94-A064-B77784F43DF1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6E2D1D-9EE3-4FB7-897F-2CE1C8909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304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B3B3D1-ADE5-413E-9F60-5538192E83DF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330D6F-7304-4DFC-A1C7-943133386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663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0D992-7AAE-46B0-9CCF-C94F1C0AD0B4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35776332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91C288-462C-4EFF-B327-335C488EAE28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23D76-0700-4365-A845-BE7032289C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CCAB74-9FB3-4AA7-B498-884468E1144C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066318-C85B-47E8-8E05-DDD1CA6BA3E2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34F2A-51A4-496B-A88A-0CA9BBB600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735297-BC4D-435C-B991-F4CA4A5906A0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44FA1-94EF-407F-AF88-19A253A6F2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E48D7-E4B0-4DA4-AE08-C172B50A814F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3740A-429F-4836-A9D8-11A97B83D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C64CC-9918-4405-92A6-6F7A2C832A42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16C1-CC24-4058-AFB4-1D50E63AB5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808DA3-C2DF-4C1D-823E-71980F8724A8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EA3889-7E45-4434-BE7E-048857111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027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A43F7B-2F37-4BFA-9D4A-0C5AC17C9453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B2730-B6AE-4F69-9189-F3BD3EDD0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7054D0-6A2A-40E7-B0AA-85A74A35F4ED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22C4F-7086-42EF-9757-94232B83F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A1C7C9-0B79-4B89-ABED-BF4A46F27307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7C67A-DD82-4681-81F1-7F6BDDD02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2B702D-5176-4C52-A3DD-A096A0FAF331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92EA9-4C8E-423B-A228-1735A3DEE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43F0F-55A3-46E5-AB76-66755A751F64}" type="datetime1">
              <a:rPr lang="hu-HU" smtClean="0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Molknár Csilla, NGM, 2013.09.05.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03564-57A3-4C1A-B5ED-2C08288BA0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3D9D11-FF57-45B6-A69C-07042A62D42C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A959B4-4DB7-4209-9179-C3655293B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4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CCD1C9-5BCD-49B0-BBC5-8AB96CBCCC44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A06693-DAFA-4D7A-B1CE-0ED3BC08C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5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996D90-64F7-46BF-8472-ED7C4A56110C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031608-5EA6-4DCE-BA95-B578BF48A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5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4C1E9D-AE08-4F95-80D0-F0DE780D94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94" r:id="rId1"/>
    <p:sldLayoutId id="2147487183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284C97-5A7B-4DBA-AA0C-9010AC121AE0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BE6F697-3515-44DF-A512-017C0F0ED896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84" r:id="rId1"/>
    <p:sldLayoutId id="2147487185" r:id="rId2"/>
    <p:sldLayoutId id="2147487186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079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130D1A4-CDC3-4F07-82BD-8302F0FF481E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21F1D0D-A9B6-4640-BA89-6120DF15855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3083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7DB22D-B59C-4084-8428-2EE85C3B74E7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95" r:id="rId1"/>
    <p:sldLayoutId id="2147487196" r:id="rId2"/>
    <p:sldLayoutId id="2147487197" r:id="rId3"/>
    <p:sldLayoutId id="2147487198" r:id="rId4"/>
    <p:sldLayoutId id="2147487199" r:id="rId5"/>
    <p:sldLayoutId id="2147487200" r:id="rId6"/>
    <p:sldLayoutId id="2147487201" r:id="rId7"/>
    <p:sldLayoutId id="2147487202" r:id="rId8"/>
    <p:sldLayoutId id="2147487203" r:id="rId9"/>
    <p:sldLayoutId id="2147487204" r:id="rId10"/>
    <p:sldLayoutId id="2147487205" r:id="rId11"/>
    <p:sldLayoutId id="2147487206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bg_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42C76B-9BAF-4D9F-A315-E4D7842961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7" r:id="rId1"/>
    <p:sldLayoutId id="214748718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bg_2_belolda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152625-474A-440E-A92C-1AB13839A693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BA4543-BA67-4634-8B61-6B75F5F470FF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88" r:id="rId1"/>
    <p:sldLayoutId id="2147487189" r:id="rId2"/>
    <p:sldLayoutId id="2147487190" r:id="rId3"/>
    <p:sldLayoutId id="2147487208" r:id="rId4"/>
    <p:sldLayoutId id="2147487209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6151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1948535-3A79-4CB0-9F6C-4EFD34AB46CA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CD784C8-5FA8-47B9-AD4B-2CE86766CBD3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6155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90C86C-6FD6-413B-8A0C-2CDD47E3F1DA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10" r:id="rId1"/>
    <p:sldLayoutId id="2147487211" r:id="rId2"/>
    <p:sldLayoutId id="2147487212" r:id="rId3"/>
    <p:sldLayoutId id="2147487213" r:id="rId4"/>
    <p:sldLayoutId id="2147487214" r:id="rId5"/>
    <p:sldLayoutId id="2147487215" r:id="rId6"/>
    <p:sldLayoutId id="2147487216" r:id="rId7"/>
    <p:sldLayoutId id="2147487217" r:id="rId8"/>
    <p:sldLayoutId id="2147487218" r:id="rId9"/>
    <p:sldLayoutId id="2147487219" r:id="rId10"/>
    <p:sldLayoutId id="2147487220" r:id="rId11"/>
    <p:sldLayoutId id="214748722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bg_2_belolda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28C4DCA-699F-40D5-88A5-4949ADE2231C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91" r:id="rId1"/>
    <p:sldLayoutId id="2147487192" r:id="rId2"/>
    <p:sldLayoutId id="2147487193" r:id="rId3"/>
    <p:sldLayoutId id="2147487222" r:id="rId4"/>
    <p:sldLayoutId id="214748722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199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AA93636-C424-4730-8629-05DA4EB51888}" type="datetime1">
              <a:rPr lang="hu-HU"/>
              <a:pPr>
                <a:defRPr/>
              </a:pPr>
              <a:t>2016.06.15.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829D040-6F52-40B0-9F59-FC1E3D32494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8203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5D98DA8-A42F-4D4F-95FA-A88662FA8BB8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24" r:id="rId1"/>
    <p:sldLayoutId id="2147487225" r:id="rId2"/>
    <p:sldLayoutId id="2147487226" r:id="rId3"/>
    <p:sldLayoutId id="2147487227" r:id="rId4"/>
    <p:sldLayoutId id="2147487228" r:id="rId5"/>
    <p:sldLayoutId id="2147487229" r:id="rId6"/>
    <p:sldLayoutId id="2147487230" r:id="rId7"/>
    <p:sldLayoutId id="2147487231" r:id="rId8"/>
    <p:sldLayoutId id="2147487232" r:id="rId9"/>
    <p:sldLayoutId id="2147487233" r:id="rId10"/>
    <p:sldLayoutId id="2147487234" r:id="rId11"/>
    <p:sldLayoutId id="214748723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B4C1E9D-AE08-4F95-80D0-F0DE780D94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21" r:id="rId1"/>
    <p:sldLayoutId id="2147487322" r:id="rId2"/>
    <p:sldLayoutId id="2147487323" r:id="rId3"/>
    <p:sldLayoutId id="2147487324" r:id="rId4"/>
    <p:sldLayoutId id="2147487325" r:id="rId5"/>
    <p:sldLayoutId id="2147487326" r:id="rId6"/>
    <p:sldLayoutId id="2147487327" r:id="rId7"/>
    <p:sldLayoutId id="2147487328" r:id="rId8"/>
    <p:sldLayoutId id="2147487329" r:id="rId9"/>
    <p:sldLayoutId id="2147487330" r:id="rId10"/>
    <p:sldLayoutId id="21474873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ctrTitle"/>
          </p:nvPr>
        </p:nvSpPr>
        <p:spPr>
          <a:xfrm>
            <a:off x="1477888" y="1052736"/>
            <a:ext cx="7054552" cy="554461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altLang="hu-HU" sz="3200" b="1" dirty="0"/>
              <a:t>XIV. Országos Minőségellenőrzési Továbbképzés </a:t>
            </a:r>
            <a:br>
              <a:rPr lang="hu-HU" altLang="hu-HU" sz="3200" b="1" dirty="0"/>
            </a:br>
            <a:r>
              <a:rPr lang="hu-HU" altLang="hu-HU" sz="3200" b="1" dirty="0"/>
              <a:t/>
            </a:r>
            <a:br>
              <a:rPr lang="hu-HU" altLang="hu-HU" sz="3200" b="1" dirty="0"/>
            </a:br>
            <a:r>
              <a:rPr lang="hu-HU" altLang="hu-HU" sz="3200" b="1" u="sng" dirty="0" smtClean="0"/>
              <a:t>Közfelügyeleti ellenőrzések</a:t>
            </a:r>
            <a:r>
              <a:rPr lang="hu-HU" altLang="hu-HU" sz="3200" b="1" dirty="0" smtClean="0"/>
              <a:t/>
            </a:r>
            <a:br>
              <a:rPr lang="hu-HU" altLang="hu-HU" sz="3200" b="1" dirty="0" smtClean="0"/>
            </a:br>
            <a:r>
              <a:rPr lang="hu-HU" altLang="hu-HU" sz="2400" b="1" dirty="0" smtClean="0"/>
              <a:t/>
            </a:r>
            <a:br>
              <a:rPr lang="hu-HU" altLang="hu-HU" sz="2400" b="1" dirty="0" smtClean="0"/>
            </a:br>
            <a:r>
              <a:rPr lang="hu-HU" altLang="hu-HU" sz="2700" b="1" dirty="0"/>
              <a:t>Molnár Csilla - főosztályvezető</a:t>
            </a:r>
            <a:br>
              <a:rPr lang="hu-HU" altLang="hu-HU" sz="2700" b="1" dirty="0"/>
            </a:br>
            <a:r>
              <a:rPr lang="hu-HU" altLang="hu-HU" sz="2700" b="1" dirty="0"/>
              <a:t>Tolnai Krisztián Ádám – felügyeleti referens</a:t>
            </a:r>
            <a:r>
              <a:rPr lang="hu-HU" altLang="hu-HU" sz="2400" b="1" dirty="0" smtClean="0"/>
              <a:t/>
            </a:r>
            <a:br>
              <a:rPr lang="hu-HU" altLang="hu-HU" sz="2400" b="1" dirty="0" smtClean="0"/>
            </a:br>
            <a:r>
              <a:rPr lang="hu-HU" altLang="hu-HU" sz="2400" b="1" dirty="0" smtClean="0"/>
              <a:t/>
            </a:r>
            <a:br>
              <a:rPr lang="hu-HU" altLang="hu-HU" sz="2400" b="1" dirty="0" smtClean="0"/>
            </a:br>
            <a:r>
              <a:rPr lang="hu-HU" altLang="hu-HU" sz="2400" b="1" dirty="0" smtClean="0"/>
              <a:t/>
            </a:r>
            <a:br>
              <a:rPr lang="hu-HU" altLang="hu-HU" sz="2400" b="1" dirty="0" smtClean="0"/>
            </a:br>
            <a:r>
              <a:rPr lang="hu-HU" altLang="hu-HU" sz="2000" b="1" dirty="0" smtClean="0"/>
              <a:t>Nemzetgazdasági </a:t>
            </a:r>
            <a:r>
              <a:rPr lang="hu-HU" altLang="hu-HU" sz="2000" b="1" dirty="0"/>
              <a:t>Minisztérium</a:t>
            </a:r>
            <a:br>
              <a:rPr lang="hu-HU" altLang="hu-HU" sz="2000" b="1" dirty="0"/>
            </a:br>
            <a:r>
              <a:rPr lang="hu-HU" altLang="hu-HU" sz="2000" b="1" dirty="0"/>
              <a:t>Könyvvizsgálói Közfelügyeleti Főosztály</a:t>
            </a:r>
            <a:br>
              <a:rPr lang="hu-HU" altLang="hu-HU" sz="2000" b="1" dirty="0"/>
            </a:br>
            <a:r>
              <a:rPr lang="hu-HU" altLang="hu-HU" sz="2000" b="1" dirty="0"/>
              <a:t/>
            </a:r>
            <a:br>
              <a:rPr lang="hu-HU" altLang="hu-HU" sz="2000" b="1" dirty="0"/>
            </a:br>
            <a:r>
              <a:rPr lang="hu-HU" altLang="hu-HU" sz="2000" b="1" dirty="0"/>
              <a:t>Siófok, 2016. június 16.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Minőségellenőrzést érintő változások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rmAutofit fontScale="55000" lnSpcReduction="20000"/>
          </a:bodyPr>
          <a:lstStyle/>
          <a:p>
            <a:pPr marL="82296" lvl="0" indent="0">
              <a:buNone/>
            </a:pPr>
            <a:endParaRPr lang="hu-HU" dirty="0" smtClean="0"/>
          </a:p>
          <a:p>
            <a:pPr marL="82296" lvl="0" indent="0">
              <a:buNone/>
            </a:pPr>
            <a:r>
              <a:rPr lang="hu-HU" sz="4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 </a:t>
            </a:r>
            <a:r>
              <a:rPr lang="hu-HU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szankciók kiszabásának a módszertana rögzítésre került</a:t>
            </a:r>
          </a:p>
          <a:p>
            <a:pPr marL="82296" indent="0">
              <a:buNone/>
            </a:pPr>
            <a:r>
              <a:rPr lang="hu-HU" sz="4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Kkt. 172</a:t>
            </a:r>
            <a:r>
              <a:rPr lang="hu-HU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§ (4) és 173/C. § (7c)</a:t>
            </a:r>
          </a:p>
          <a:p>
            <a:endParaRPr lang="hu-HU" sz="4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82296" indent="0">
              <a:buNone/>
            </a:pPr>
            <a:r>
              <a:rPr lang="hu-HU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Az intézkedések típusának és szintjének meghatározásakor az alábbi körülményeket kell figyelembe venni:</a:t>
            </a:r>
          </a:p>
          <a:p>
            <a:pPr marL="596646" lvl="0" indent="-514350">
              <a:buFont typeface="+mj-lt"/>
              <a:buAutoNum type="alphaLcParenR"/>
            </a:pPr>
            <a:r>
              <a:rPr lang="hu-HU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 jogsértés súlyosságát és időtartamát;</a:t>
            </a:r>
          </a:p>
          <a:p>
            <a:pPr marL="596646" lvl="0" indent="-514350">
              <a:buFont typeface="+mj-lt"/>
              <a:buAutoNum type="alphaLcParenR"/>
            </a:pPr>
            <a:r>
              <a:rPr lang="hu-HU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 felelősség mértékét;</a:t>
            </a:r>
          </a:p>
          <a:p>
            <a:pPr marL="596646" lvl="0" indent="-514350">
              <a:buFont typeface="+mj-lt"/>
              <a:buAutoNum type="alphaLcParenR"/>
            </a:pPr>
            <a:r>
              <a:rPr lang="hu-HU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 pénzügyi lehetőségek mértékét, például a könyvvizsgáló cég teljes árbevételében vagy a kamarai tag könyvvizsgáló éves jövedelmében kifejezve;</a:t>
            </a:r>
          </a:p>
          <a:p>
            <a:pPr marL="596646" lvl="0" indent="-514350">
              <a:buFont typeface="+mj-lt"/>
              <a:buAutoNum type="alphaLcParenR"/>
            </a:pPr>
            <a:r>
              <a:rPr lang="hu-HU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az elért nyereség vagy elkerült veszteség összegét;</a:t>
            </a:r>
          </a:p>
          <a:p>
            <a:pPr marL="596646" lvl="0" indent="-514350">
              <a:buFont typeface="+mj-lt"/>
              <a:buAutoNum type="alphaLcParenR"/>
            </a:pPr>
            <a:r>
              <a:rPr lang="hu-HU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az eljárásban való együttműködés mértékét;</a:t>
            </a:r>
          </a:p>
          <a:p>
            <a:pPr marL="596646" lvl="0" indent="-514350">
              <a:buFont typeface="+mj-lt"/>
              <a:buAutoNum type="alphaLcParenR"/>
            </a:pPr>
            <a:r>
              <a:rPr lang="hu-HU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 könyvvizsgáló cég vagy kamarai tag könyvvizsgáló által elkövetett korábbi jogsértéseket.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Minőségellenőrzést érintő változások 4.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9632" y="1844824"/>
            <a:ext cx="7498080" cy="4440560"/>
          </a:xfrm>
        </p:spPr>
        <p:txBody>
          <a:bodyPr>
            <a:normAutofit/>
          </a:bodyPr>
          <a:lstStyle/>
          <a:p>
            <a:pPr marL="82296" lvl="0" indent="0" algn="just">
              <a:buNone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Kamarai minőségellenőrzés esetén a másodfok a közfelügyeleti hatóságnál van</a:t>
            </a:r>
          </a:p>
          <a:p>
            <a:pPr marL="82296" lvl="0" indent="0" algn="just">
              <a:buNone/>
            </a:pPr>
            <a:endParaRPr lang="hu-H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82296" indent="0" algn="ctr">
              <a:buNone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Kkt. 172/A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§ </a:t>
            </a:r>
            <a:endParaRPr lang="hu-HU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82296" indent="0" algn="ctr">
              <a:buNone/>
            </a:pPr>
            <a:endParaRPr lang="hu-HU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82296" indent="0" algn="just">
              <a:buNone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kamarai minőségellenőrzési eljárás során hozott elsőfokú döntés ellen az ügyfél a közfelügyeleti hatóságnál fellebbezhet. </a:t>
            </a:r>
          </a:p>
          <a:p>
            <a:pPr marL="82296" indent="0"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11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574675"/>
          </a:xfrm>
        </p:spPr>
        <p:txBody>
          <a:bodyPr>
            <a:no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defRPr/>
            </a:pPr>
            <a:endParaRPr lang="hu-HU" sz="3900" dirty="0"/>
          </a:p>
        </p:txBody>
      </p:sp>
      <p:sp>
        <p:nvSpPr>
          <p:cNvPr id="3" name="Téglalap 2"/>
          <p:cNvSpPr/>
          <p:nvPr/>
        </p:nvSpPr>
        <p:spPr>
          <a:xfrm>
            <a:off x="990964" y="1844824"/>
            <a:ext cx="7613484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85607" y="1268760"/>
            <a:ext cx="7633097" cy="4392613"/>
          </a:xfrm>
        </p:spPr>
        <p:txBody>
          <a:bodyPr>
            <a:normAutofit/>
          </a:bodyPr>
          <a:lstStyle/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KKt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 minőségellenőrzéseket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érintő változásai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Kamara minőségellenőrzési rendszerének </a:t>
            </a: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átvilágítása </a:t>
            </a:r>
            <a:endParaRPr lang="hu-H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közfelügyeleti minőségellenőrzések eredményei, statisztikái</a:t>
            </a: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Új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nemzeti könyvvizsgálati standard</a:t>
            </a:r>
          </a:p>
        </p:txBody>
      </p:sp>
    </p:spTree>
    <p:extLst>
      <p:ext uri="{BB962C8B-B14F-4D97-AF65-F5344CB8AC3E}">
        <p14:creationId xmlns:p14="http://schemas.microsoft.com/office/powerpoint/2010/main" val="21926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 A közfelügyeleti vizsgálat a kamarai minőségbiztosítási rendszer felett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2060848"/>
            <a:ext cx="7560840" cy="4187952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Jelentés a Kkt. 189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 § (1) bekezdés c) pontja alapján </a:t>
            </a: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hu-H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Vizsgálat célja: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kamara megfelel-e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43/2006/EK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irányelvben foglaltaknak?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Képes-e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ellátni a Kkt. 152. §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-ában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előírt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feladatokat?</a:t>
            </a:r>
            <a:endParaRPr lang="hu-H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Vizsgálat hatóköre: 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Minőségellenőrzési Bizottság Eljárási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Szabályzata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2013-2014 évi „megfelelt, megjegyzéssel” és a „nem megfelelt” eredménnyel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zárult minőségellenőrzések dokumentációi </a:t>
            </a:r>
          </a:p>
        </p:txBody>
      </p:sp>
    </p:spTree>
    <p:extLst>
      <p:ext uri="{BB962C8B-B14F-4D97-AF65-F5344CB8AC3E}">
        <p14:creationId xmlns:p14="http://schemas.microsoft.com/office/powerpoint/2010/main" val="186001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4638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közfelügyeleti vizsgálat a kamarai minőségbiztosítási rendszer </a:t>
            </a:r>
            <a:r>
              <a:rPr lang="hu-HU" dirty="0" smtClean="0"/>
              <a:t>felett 2.</a:t>
            </a:r>
            <a:endParaRPr lang="hu-HU" dirty="0">
              <a:solidFill>
                <a:srgbClr val="FF0000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951212"/>
              </p:ext>
            </p:extLst>
          </p:nvPr>
        </p:nvGraphicFramePr>
        <p:xfrm>
          <a:off x="1475656" y="2132856"/>
          <a:ext cx="6912768" cy="361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606">
                <a:tc rowSpan="2">
                  <a:txBody>
                    <a:bodyPr/>
                    <a:lstStyle/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Megnevezés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2013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2014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56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Kamarai tag könyv-vizsgáló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Könyv-vizsgáló cég 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Kamarai tag könyv-vizsgáló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Könyv-vizsgáló cég 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226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Megfelelt,</a:t>
                      </a:r>
                    </a:p>
                    <a:p>
                      <a:pPr marL="180340" indent="-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megjegyzéssel</a:t>
                      </a:r>
                    </a:p>
                    <a:p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68</a:t>
                      </a:r>
                      <a:endParaRPr lang="hu-HU" b="1" dirty="0">
                        <a:solidFill>
                          <a:srgbClr val="FF0000"/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46</a:t>
                      </a:r>
                      <a:endParaRPr kumimoji="0" lang="hu-HU" b="1" kern="1200" dirty="0">
                        <a:solidFill>
                          <a:srgbClr val="FF0000"/>
                        </a:solidFill>
                        <a:latin typeface="Calibri (Szövegtörzs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43</a:t>
                      </a:r>
                      <a:endParaRPr lang="hu-HU" b="1" dirty="0">
                        <a:solidFill>
                          <a:srgbClr val="FF0000"/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26</a:t>
                      </a:r>
                      <a:endParaRPr lang="hu-HU" b="1" dirty="0">
                        <a:solidFill>
                          <a:srgbClr val="FF0000"/>
                        </a:solidFill>
                        <a:latin typeface="Calibri (Szövegtörzs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56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Nem felelt meg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38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9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11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3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197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Összesen: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106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55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54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29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56084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közfelügyeleti hatóság észrevételei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12776"/>
            <a:ext cx="7848872" cy="504056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hu-HU" sz="3100" dirty="0" smtClean="0">
                <a:solidFill>
                  <a:schemeClr val="accent6">
                    <a:lumMod val="50000"/>
                  </a:schemeClr>
                </a:solidFill>
              </a:rPr>
              <a:t>A „vétó” </a:t>
            </a:r>
            <a:r>
              <a:rPr lang="hu-HU" sz="3100" dirty="0" smtClean="0">
                <a:solidFill>
                  <a:schemeClr val="accent6">
                    <a:lumMod val="50000"/>
                  </a:schemeClr>
                </a:solidFill>
              </a:rPr>
              <a:t>kérdés </a:t>
            </a:r>
            <a:r>
              <a:rPr lang="hu-HU" sz="3100" dirty="0" smtClean="0">
                <a:solidFill>
                  <a:schemeClr val="accent6">
                    <a:lumMod val="50000"/>
                  </a:schemeClr>
                </a:solidFill>
              </a:rPr>
              <a:t>használata nem következetes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hu-HU" sz="3100" dirty="0" smtClean="0">
                <a:solidFill>
                  <a:schemeClr val="accent6">
                    <a:lumMod val="50000"/>
                  </a:schemeClr>
                </a:solidFill>
              </a:rPr>
              <a:t>A „nem” válaszok esetén a magyarázat nem elég részletes („a követelésekre nem végzett eljárásokat”)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hu-HU" sz="3100" dirty="0" smtClean="0">
                <a:solidFill>
                  <a:schemeClr val="accent6">
                    <a:lumMod val="50000"/>
                  </a:schemeClr>
                </a:solidFill>
              </a:rPr>
              <a:t>A vizsgált dokumentumok „elfogadása” nem következetes (pl. kipipált ellenőrző lista)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hu-HU" sz="3100" dirty="0" smtClean="0">
                <a:solidFill>
                  <a:schemeClr val="accent6">
                    <a:lumMod val="50000"/>
                  </a:schemeClr>
                </a:solidFill>
              </a:rPr>
              <a:t>A zárójelentés szöveges részében foglalt megállapítások nincsenek összhangban a kérdőívben adott válaszokkal (p. csalás)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hu-HU" sz="3100" dirty="0" smtClean="0">
                <a:solidFill>
                  <a:schemeClr val="accent6">
                    <a:lumMod val="50000"/>
                  </a:schemeClr>
                </a:solidFill>
              </a:rPr>
              <a:t>A fókusz terület kiválasztása nem lényegességi és kockázati alapon történt (pl. saját tőke)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hu-HU" sz="3100" dirty="0" err="1" smtClean="0">
                <a:solidFill>
                  <a:schemeClr val="accent6">
                    <a:lumMod val="50000"/>
                  </a:schemeClr>
                </a:solidFill>
              </a:rPr>
              <a:t>Eredménykimutatás</a:t>
            </a:r>
            <a:r>
              <a:rPr lang="hu-HU" sz="3100" dirty="0" smtClean="0">
                <a:solidFill>
                  <a:schemeClr val="accent6">
                    <a:lumMod val="50000"/>
                  </a:schemeClr>
                </a:solidFill>
              </a:rPr>
              <a:t> tételt (pl. árbevételt) rendkívül ritkán választottak a minőségellenőrök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17941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4638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közfelügyeleti vizsgálat a kamarai minőségbiztosítási rendszer </a:t>
            </a:r>
            <a:r>
              <a:rPr lang="hu-HU" dirty="0" smtClean="0"/>
              <a:t>felett 2.</a:t>
            </a:r>
            <a:endParaRPr lang="hu-HU" dirty="0">
              <a:solidFill>
                <a:srgbClr val="FF0000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691"/>
              </p:ext>
            </p:extLst>
          </p:nvPr>
        </p:nvGraphicFramePr>
        <p:xfrm>
          <a:off x="1475656" y="2132856"/>
          <a:ext cx="6912768" cy="361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606">
                <a:tc rowSpan="2">
                  <a:txBody>
                    <a:bodyPr/>
                    <a:lstStyle/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Megnevezés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2013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2014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56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Kamarai tag könyv-vizsgáló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Könyv-vizsgáló cég 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Kamarai tag könyv-vizsgáló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Könyv-vizsgáló cég 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226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Megfelelt,</a:t>
                      </a:r>
                    </a:p>
                    <a:p>
                      <a:pPr marL="180340" indent="-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megjegyzéssel</a:t>
                      </a:r>
                    </a:p>
                    <a:p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68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  <a:latin typeface="Calibri (Szövegtörzs)"/>
                        </a:rPr>
                        <a:t>/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  <a:latin typeface="Calibri (Szövegtörzs)"/>
                        </a:rPr>
                        <a:t>27</a:t>
                      </a:r>
                      <a:endParaRPr lang="hu-HU" b="1" dirty="0">
                        <a:solidFill>
                          <a:srgbClr val="FF0000"/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46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  <a:latin typeface="Calibri (Szövegtörzs)"/>
                        </a:rPr>
                        <a:t>/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  <a:latin typeface="Calibri (Szövegtörzs)"/>
                        </a:rPr>
                        <a:t>2</a:t>
                      </a:r>
                      <a:endParaRPr kumimoji="0" lang="hu-HU" b="1" kern="1200" dirty="0">
                        <a:solidFill>
                          <a:srgbClr val="FF0000"/>
                        </a:solidFill>
                        <a:latin typeface="Calibri (Szövegtörzs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43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  <a:latin typeface="Calibri (Szövegtörzs)"/>
                        </a:rPr>
                        <a:t>/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  <a:latin typeface="Calibri (Szövegtörzs)"/>
                        </a:rPr>
                        <a:t>22</a:t>
                      </a:r>
                      <a:endParaRPr lang="hu-HU" b="1" dirty="0">
                        <a:solidFill>
                          <a:srgbClr val="FF0000"/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26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  <a:latin typeface="Calibri (Szövegtörzs)"/>
                        </a:rPr>
                        <a:t>/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  <a:latin typeface="Calibri (Szövegtörzs)"/>
                        </a:rPr>
                        <a:t>0</a:t>
                      </a:r>
                      <a:endParaRPr lang="hu-HU" b="1" dirty="0">
                        <a:solidFill>
                          <a:srgbClr val="FF0000"/>
                        </a:solidFill>
                        <a:latin typeface="Calibri (Szövegtörzs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56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Nem felelt meg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38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9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11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3</a:t>
                      </a:r>
                      <a:endParaRPr lang="hu-H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197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Összesen: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106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55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54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 (Szövegtörzs)"/>
                        </a:rPr>
                        <a:t>29</a:t>
                      </a:r>
                      <a:endParaRPr lang="hu-H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 (Szövegtörzs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259632" y="623731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1" dirty="0" smtClean="0">
                <a:solidFill>
                  <a:srgbClr val="FF0000"/>
                </a:solidFill>
                <a:latin typeface="+mj-lt"/>
              </a:rPr>
              <a:t>Piros</a:t>
            </a:r>
            <a:r>
              <a:rPr lang="hu-HU" sz="1800" dirty="0" smtClean="0">
                <a:latin typeface="+mj-lt"/>
              </a:rPr>
              <a:t>: </a:t>
            </a:r>
            <a:r>
              <a:rPr lang="hu-HU" sz="1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 közfelügyeleti hatóság nem ért egyet a „vétó” kérdésre adott válasszal</a:t>
            </a:r>
            <a:endParaRPr lang="hu-HU" sz="18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94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Példa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új könyvvizsgálati ügyfél, azonban a nyitó egyenlegeket nem vizsgálta a könyvvizsgáló;</a:t>
            </a:r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jelentés nem tartalmazza 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az „Egyéb kérdések” bekezdést;</a:t>
            </a:r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a vevő követelésekkel kapcsolatban nem szerzett könyvvizsgálati bizonyítékot;</a:t>
            </a:r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vizsgált társaság jelentősen eladósodott. Ennek ellenére 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a könyvvizsgáló </a:t>
            </a:r>
            <a:r>
              <a:rPr lang="hu-HU" sz="2400" b="1" dirty="0" smtClean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végzett elegendő munkát, hogy meggyőződjön a mérlegben szereplő jelentős összegek helyességéről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, valamint azt nem dokumentálta 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megfelelően.</a:t>
            </a:r>
          </a:p>
          <a:p>
            <a:pPr marL="82296" indent="0" algn="ctr">
              <a:buNone/>
            </a:pPr>
            <a:r>
              <a:rPr lang="hu-HU" sz="2400" dirty="0">
                <a:solidFill>
                  <a:srgbClr val="FF0000"/>
                </a:solidFill>
              </a:rPr>
              <a:t>„VÉTÓ” kérdésre adott válasz: IGEN</a:t>
            </a:r>
          </a:p>
          <a:p>
            <a:pPr>
              <a:lnSpc>
                <a:spcPct val="170000"/>
              </a:lnSpc>
            </a:pPr>
            <a:endParaRPr lang="hu-HU" sz="18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ctr"/>
            <a:r>
              <a:rPr lang="hu-HU" dirty="0" smtClean="0"/>
              <a:t>Példa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124744"/>
            <a:ext cx="7498080" cy="540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„az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alacsonyra ítélt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kockázat”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és a lényegességhez tartozó vizsgálati program hiányossága miatt, a mérlegsorokhoz tartozó szükséges bizonyítékok nem kerültek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teljes körűen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a dossziéban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bemutatásra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hu-HU" sz="2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dokumentáció nem tükrözte a lényegesség alapú vizsgálati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koncepciót;</a:t>
            </a:r>
            <a:endParaRPr lang="hu-HU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vállalkozás általános kockázat mentes megítélése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okán a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lényegességi küszöbérték feletti mérlegsoroknál a dokumentáció tesztelési eredményeket, mintavételi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bizonyítékokat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tartalmazott;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leltározáson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nem vett részt, hatókör korlátozás nem történt, </a:t>
            </a:r>
            <a:br>
              <a:rPr lang="hu-HU" sz="2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külső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megerősítéseket, alternatív módszer alkalmazását, mintavételi bizonyítékokat nem tartalmazott a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dokumentáció;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Nem készült üzleti jelentés;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a könyvvizsgálói jelentésben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az egyéb jelentéstételi kötelezettség részben a kiegészítő mellékletről adott információt a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</a:rPr>
              <a:t>könyvvizsgáló.</a:t>
            </a:r>
          </a:p>
          <a:p>
            <a:pPr marL="82296" indent="0" algn="ctr">
              <a:buNone/>
            </a:pPr>
            <a:r>
              <a:rPr lang="hu-HU" sz="2000" dirty="0">
                <a:solidFill>
                  <a:srgbClr val="FF0000"/>
                </a:solidFill>
              </a:rPr>
              <a:t>„VÉTÓ” kérdésre adott válasz: IGEN</a:t>
            </a:r>
          </a:p>
          <a:p>
            <a:pPr marL="82296" indent="0">
              <a:buNone/>
            </a:pP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9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Példa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4006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könyvvizsgálati tervben nem tervezett mindegyik lényeges ügyletcsoportra,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számlaegyenlegre alapvető vizsgálati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eljárásokat;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készült könyvvizsgálati terv,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stratégia;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készült munkaprogram minden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területre;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számviteli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politika vizsgálata nem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dokumentált;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csalásra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, hibás állításra utaló jeleket nem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vizsgálta;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tervezési dokumentumban nem mérlegelte a jelentős követelések visszaigazolásának a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megkérését;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jelentős 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területre vonatkozóan a könyvvizsgáló nem szerzett be elegendő és megfelelő </a:t>
            </a: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könyvvizsgálati 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bizonyítékot minden egyes állítás tekintetében és nem végzett el </a:t>
            </a: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minden 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szükséges </a:t>
            </a: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eljárást;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az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áttekintés során nem végzett elemző eljárásokat, és nem dokumentálta, hogy a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beszámolót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számviteli törvény és a számviteli politika alapján állították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össze.</a:t>
            </a:r>
          </a:p>
          <a:p>
            <a:pPr marL="82296" indent="0"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„</a:t>
            </a:r>
            <a:r>
              <a:rPr lang="hu-HU" dirty="0">
                <a:solidFill>
                  <a:srgbClr val="FF0000"/>
                </a:solidFill>
              </a:rPr>
              <a:t>VÉTÓ” kérdésre adott válasz: </a:t>
            </a:r>
            <a:r>
              <a:rPr lang="hu-HU" dirty="0" smtClean="0">
                <a:solidFill>
                  <a:srgbClr val="FF0000"/>
                </a:solidFill>
              </a:rPr>
              <a:t>IGEN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574675"/>
          </a:xfrm>
        </p:spPr>
        <p:txBody>
          <a:bodyPr>
            <a:no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defRPr/>
            </a:pPr>
            <a:r>
              <a:rPr lang="hu-HU" sz="3900" dirty="0" smtClean="0"/>
              <a:t>Témáink:</a:t>
            </a:r>
            <a:endParaRPr lang="hu-HU" sz="39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85607" y="1268760"/>
            <a:ext cx="7633097" cy="4392613"/>
          </a:xfrm>
        </p:spPr>
        <p:txBody>
          <a:bodyPr>
            <a:normAutofit/>
          </a:bodyPr>
          <a:lstStyle/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dirty="0" err="1" smtClean="0">
                <a:solidFill>
                  <a:schemeClr val="accent6">
                    <a:lumMod val="50000"/>
                  </a:schemeClr>
                </a:solidFill>
              </a:rPr>
              <a:t>KKt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 minőségellenőrzéseket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érintő változásai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Kamara minőségellenőrzési rendszerének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átvilágítása 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közfelügyeleti minőségellenőrzések eredményei, statisztikái</a:t>
            </a: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Új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nemzeti könyvvizsgálati standard</a:t>
            </a:r>
          </a:p>
        </p:txBody>
      </p:sp>
    </p:spTree>
    <p:extLst>
      <p:ext uri="{BB962C8B-B14F-4D97-AF65-F5344CB8AC3E}">
        <p14:creationId xmlns:p14="http://schemas.microsoft.com/office/powerpoint/2010/main" val="22314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Példa IV.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dokumentáció nem tükrözte teljesen az elvégzett könyvvizsgálati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eljárásokat;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tervezett alapvető könyvvizsgálati eljárásokat minden egyes lényeges számlaegyenlegre, ügyletcsoportra, közzéteendő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információra;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készített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munkaprogramot;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dokumentálta a csalásra, hamisításra, szándékos hibára utaló jelek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könyvvizsgálatát;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mérlegelte a külső megerősítés szükségességét,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azt nem dokumentálta;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végzett számviteli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becsléseket;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referenciaszámokat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nem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alkalmazott;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munkapapírt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nem használt, így a jelentés szempontjából jelentős következtetéseket sem tudta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áttekinteni;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áttekintési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listát kitöltötte, de tartalma nem fedte a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valóságot.</a:t>
            </a:r>
          </a:p>
          <a:p>
            <a:pPr marL="82296" indent="0" algn="ctr">
              <a:buNone/>
            </a:pPr>
            <a:r>
              <a:rPr lang="hu-HU" dirty="0">
                <a:solidFill>
                  <a:srgbClr val="FF0000"/>
                </a:solidFill>
              </a:rPr>
              <a:t>„VÉTÓ” kérdésre adott válasz: IGEN</a:t>
            </a:r>
          </a:p>
          <a:p>
            <a:pPr marL="82296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Mikor javasoljuk a „VÉTÓ” kérdés használatát?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Ha </a:t>
            </a:r>
            <a:r>
              <a:rPr lang="hu-HU" u="sng" dirty="0" smtClean="0">
                <a:solidFill>
                  <a:schemeClr val="accent6">
                    <a:lumMod val="50000"/>
                  </a:schemeClr>
                </a:solidFill>
              </a:rPr>
              <a:t>hiba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 van a könyvvizsgálói jelentésben</a:t>
            </a:r>
          </a:p>
          <a:p>
            <a:pPr>
              <a:buFont typeface="Wingdings" pitchFamily="2" charset="2"/>
              <a:buChar char="Ø"/>
            </a:pP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 algn="ctr">
              <a:buNone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és/vagy</a:t>
            </a:r>
          </a:p>
          <a:p>
            <a:pPr>
              <a:buFont typeface="Wingdings" pitchFamily="2" charset="2"/>
              <a:buChar char="Ø"/>
            </a:pP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a könyvvizsgálati dokumentációból </a:t>
            </a:r>
            <a:r>
              <a:rPr lang="hu-HU" u="sng" dirty="0" smtClean="0">
                <a:solidFill>
                  <a:schemeClr val="accent6">
                    <a:lumMod val="50000"/>
                  </a:schemeClr>
                </a:solidFill>
              </a:rPr>
              <a:t>nem lehet megállapítani egyértelműen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, hogy a kibocsátott könyvvizsgálói jelentés megfelelő-e.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574675"/>
          </a:xfrm>
        </p:spPr>
        <p:txBody>
          <a:bodyPr>
            <a:no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defRPr/>
            </a:pPr>
            <a:endParaRPr lang="hu-HU" sz="3900" dirty="0"/>
          </a:p>
        </p:txBody>
      </p:sp>
      <p:sp>
        <p:nvSpPr>
          <p:cNvPr id="3" name="Téglalap 2"/>
          <p:cNvSpPr/>
          <p:nvPr/>
        </p:nvSpPr>
        <p:spPr>
          <a:xfrm>
            <a:off x="990964" y="2924944"/>
            <a:ext cx="7613484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85607" y="1268760"/>
            <a:ext cx="7633097" cy="4392613"/>
          </a:xfrm>
        </p:spPr>
        <p:txBody>
          <a:bodyPr>
            <a:normAutofit/>
          </a:bodyPr>
          <a:lstStyle/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KKt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 minőségellenőrzéseket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érintő változásai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Kamara minőségellenőrzési rendszerének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átvilágítása 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A közfelügyeleti minőségellenőrzések eredményei, statisztikái</a:t>
            </a: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Új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nemzeti könyvvizsgálati standard</a:t>
            </a:r>
          </a:p>
        </p:txBody>
      </p:sp>
    </p:spTree>
    <p:extLst>
      <p:ext uri="{BB962C8B-B14F-4D97-AF65-F5344CB8AC3E}">
        <p14:creationId xmlns:p14="http://schemas.microsoft.com/office/powerpoint/2010/main" val="13355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391474" cy="431800"/>
          </a:xfrm>
        </p:spPr>
        <p:txBody>
          <a:bodyPr>
            <a:noAutofit/>
          </a:bodyPr>
          <a:lstStyle/>
          <a:p>
            <a:pPr lvl="1" algn="ctr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hu-HU" sz="36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Közfelügyeleti ellenőrzések 2015-ben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1043608" y="1484313"/>
            <a:ext cx="7705105" cy="4968875"/>
          </a:xfrm>
        </p:spPr>
        <p:txBody>
          <a:bodyPr/>
          <a:lstStyle/>
          <a:p>
            <a:pPr marL="0" indent="0"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hu-HU" altLang="hu-HU" sz="2400" dirty="0" smtClean="0">
                <a:solidFill>
                  <a:schemeClr val="accent6">
                    <a:lumMod val="50000"/>
                  </a:schemeClr>
                </a:solidFill>
              </a:rPr>
              <a:t>				</a:t>
            </a:r>
            <a:endParaRPr lang="hu-HU" altLang="hu-H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182563">
              <a:buClr>
                <a:schemeClr val="accent6">
                  <a:lumMod val="50000"/>
                </a:schemeClr>
              </a:buClr>
              <a:defRPr/>
            </a:pPr>
            <a:endParaRPr lang="en-US" altLang="hu-H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4A85BF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42ED430-A1E7-4857-9D45-186D1650A0E9}" type="slidenum">
              <a:rPr lang="en-GB" altLang="hu-HU" sz="2600" smtClean="0">
                <a:solidFill>
                  <a:schemeClr val="bg1"/>
                </a:solidFill>
                <a:latin typeface="Arial" charset="0"/>
              </a:rPr>
              <a:pPr/>
              <a:t>23</a:t>
            </a:fld>
            <a:endParaRPr lang="en-GB" altLang="hu-HU" sz="2600" smtClean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509922"/>
              </p:ext>
            </p:extLst>
          </p:nvPr>
        </p:nvGraphicFramePr>
        <p:xfrm>
          <a:off x="1115616" y="1460531"/>
          <a:ext cx="7632848" cy="39383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0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193">
                <a:tc>
                  <a:txBody>
                    <a:bodyPr/>
                    <a:lstStyle/>
                    <a:p>
                      <a:r>
                        <a:rPr lang="hu-HU" sz="2200" dirty="0" smtClean="0">
                          <a:latin typeface="+mj-lt"/>
                        </a:rPr>
                        <a:t>Lefolytatott minőségellenőrzés megnevezése:</a:t>
                      </a:r>
                      <a:endParaRPr lang="hu-HU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>
                          <a:latin typeface="+mj-lt"/>
                        </a:rPr>
                        <a:t>Összesen:</a:t>
                      </a:r>
                      <a:endParaRPr lang="hu-HU" sz="2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r>
                        <a:rPr lang="hu-HU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Kamarai tag könyvvizsgálóknál lefolytatott  minőségellenőrzés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517">
                <a:tc>
                  <a:txBody>
                    <a:bodyPr/>
                    <a:lstStyle/>
                    <a:p>
                      <a:r>
                        <a:rPr lang="hu-HU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Kamarai tag könyvvizsgálóknál lefolytatott rendkívüli minőségellenőrzés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2</a:t>
                      </a:r>
                      <a:endParaRPr lang="hu-H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hu-HU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Kamarai tag könyvvizsgálóknál lefolytatott közvetlen minőségellenőrzés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4</a:t>
                      </a:r>
                      <a:endParaRPr lang="hu-H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87">
                <a:tc>
                  <a:txBody>
                    <a:bodyPr/>
                    <a:lstStyle/>
                    <a:p>
                      <a:r>
                        <a:rPr lang="hu-HU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Könyvvizsgáló cégeknél lefolytatott  minőségellenőrzés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5</a:t>
                      </a:r>
                      <a:endParaRPr lang="hu-H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Kamarai tag könyvvizsgálók minőségellenőrzése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444431"/>
              </p:ext>
            </p:extLst>
          </p:nvPr>
        </p:nvGraphicFramePr>
        <p:xfrm>
          <a:off x="1403648" y="1974565"/>
          <a:ext cx="7272806" cy="383069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effectLst/>
                        </a:rPr>
                        <a:t>Minőség-ellenőrzések eredménye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2014 év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(fő)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2015 év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(fő)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954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Megfelelt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56%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50%</a:t>
                      </a:r>
                      <a:endParaRPr lang="hu-HU" sz="2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394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Megfelelt,</a:t>
                      </a:r>
                    </a:p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megjegyzéssel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6%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10%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849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Nem felelt meg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hu-HU" sz="2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39%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hu-HU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40%</a:t>
                      </a:r>
                      <a:endParaRPr lang="hu-HU" sz="2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374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effectLst/>
                        </a:rPr>
                        <a:t>Összesen</a:t>
                      </a:r>
                      <a:endParaRPr lang="hu-HU" sz="22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hu-H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hu-H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hu-H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hu-H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6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Könyvvizsgáló cégek minőségellenőrzése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846966"/>
              </p:ext>
            </p:extLst>
          </p:nvPr>
        </p:nvGraphicFramePr>
        <p:xfrm>
          <a:off x="1403648" y="1988840"/>
          <a:ext cx="7272806" cy="383069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effectLst/>
                        </a:rPr>
                        <a:t>Minőség-ellenőrzések eredménye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2014 </a:t>
                      </a:r>
                      <a:r>
                        <a:rPr lang="hu-HU" sz="2200" dirty="0" smtClean="0">
                          <a:effectLst/>
                        </a:rPr>
                        <a:t>év</a:t>
                      </a:r>
                      <a:endParaRPr lang="hu-HU" sz="2200" dirty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2015 év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954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Megfelelt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394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Megfelelt,</a:t>
                      </a:r>
                    </a:p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effectLst/>
                        </a:rPr>
                        <a:t>Megjegyzéssel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849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Nem felelt meg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374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Összesen</a:t>
                      </a:r>
                      <a:endParaRPr lang="hu-HU" sz="2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hu-HU" sz="22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hu-HU" sz="22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3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776864" cy="1368152"/>
          </a:xfrm>
        </p:spPr>
        <p:txBody>
          <a:bodyPr>
            <a:noAutofit/>
          </a:bodyPr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9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Minőségellenőrzések során feltárt legsúlyosabb hiányosságok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1259632" y="1628775"/>
            <a:ext cx="7273181" cy="4824413"/>
          </a:xfrm>
        </p:spPr>
        <p:txBody>
          <a:bodyPr/>
          <a:lstStyle/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Nagyon alacsony könyvvizsgálati díj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hu-HU" sz="2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Független minőségvizsgáló hiánya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IFRS tapasztalat és tudás nélkül vállalnak el IFRS beszámoló könyvvizsgálatát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hu-HU" sz="2200" b="1" u="sng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Szakmai szkepticizmus hiánya 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Informatikai </a:t>
            </a:r>
            <a:r>
              <a:rPr lang="hu-HU" sz="2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rendszerek vizsgálatának </a:t>
            </a: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hiánya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Ellenőrző </a:t>
            </a:r>
            <a:r>
              <a:rPr lang="hu-HU" sz="2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listák automatikus pipálása alátámasztó dokumentumok </a:t>
            </a: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nélkül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Kontroll </a:t>
            </a:r>
            <a:r>
              <a:rPr lang="hu-HU" sz="2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alapú könyvvizsgálat teljes </a:t>
            </a: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hiánya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könyvvizsgálati munka tervezése és végrehajtása között nincs </a:t>
            </a:r>
            <a:r>
              <a:rPr lang="hu-HU" sz="2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összhang</a:t>
            </a:r>
          </a:p>
          <a:p>
            <a:pPr marL="0" indent="0">
              <a:buClr>
                <a:schemeClr val="accent6">
                  <a:lumMod val="50000"/>
                </a:schemeClr>
              </a:buClr>
              <a:buFont typeface="Wingdings 2" pitchFamily="18" charset="2"/>
              <a:buNone/>
              <a:defRPr/>
            </a:pPr>
            <a:endParaRPr lang="hu-HU" sz="18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4A85BF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490D305-63CF-4AF5-AA04-429EA6F2B77E}" type="slidenum">
              <a:rPr lang="en-GB" altLang="hu-HU" sz="2600" smtClean="0">
                <a:solidFill>
                  <a:schemeClr val="bg1"/>
                </a:solidFill>
                <a:latin typeface="Arial" charset="0"/>
              </a:rPr>
              <a:pPr/>
              <a:t>26</a:t>
            </a:fld>
            <a:endParaRPr lang="en-GB" altLang="hu-HU" sz="260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574675"/>
          </a:xfrm>
        </p:spPr>
        <p:txBody>
          <a:bodyPr>
            <a:no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defRPr/>
            </a:pPr>
            <a:endParaRPr lang="hu-HU" sz="3900" dirty="0"/>
          </a:p>
        </p:txBody>
      </p:sp>
      <p:sp>
        <p:nvSpPr>
          <p:cNvPr id="3" name="Téglalap 2"/>
          <p:cNvSpPr/>
          <p:nvPr/>
        </p:nvSpPr>
        <p:spPr>
          <a:xfrm>
            <a:off x="990964" y="3801937"/>
            <a:ext cx="7613484" cy="7791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85607" y="1268760"/>
            <a:ext cx="7633097" cy="4392613"/>
          </a:xfrm>
        </p:spPr>
        <p:txBody>
          <a:bodyPr>
            <a:normAutofit/>
          </a:bodyPr>
          <a:lstStyle/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KKt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 minőségellenőrzéseket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érintő változásai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Kamara minőségellenőrzési rendszerének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átvilágítása 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közfelügyeleti minőségellenőrzések eredményei, statisztikái</a:t>
            </a: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Új 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nemzeti könyvvizsgálati standard</a:t>
            </a:r>
          </a:p>
        </p:txBody>
      </p:sp>
    </p:spTree>
    <p:extLst>
      <p:ext uri="{BB962C8B-B14F-4D97-AF65-F5344CB8AC3E}">
        <p14:creationId xmlns:p14="http://schemas.microsoft.com/office/powerpoint/2010/main" val="1491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MNKS – új 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Kkt. 4. § (5) bekezdése b) pontjának 2016. június 4-étől hatályos rendelkezése szerint: </a:t>
            </a:r>
          </a:p>
          <a:p>
            <a:pPr marL="82296" indent="0">
              <a:buNone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(A kamara) </a:t>
            </a:r>
          </a:p>
          <a:p>
            <a:pPr marL="82296" indent="0">
              <a:buNone/>
            </a:pPr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„b) közfelügyeleti hatóság jóváhagyásával megalkotja és naprakészen tartja a könyvvizsgálati, valamint az átvilágítási megbízásokra, a bizonyosságot nyújtó megbízásokra, a kapcsolódó szolgáltatásokra és a belső minőségellenőrzésre, </a:t>
            </a:r>
            <a:r>
              <a:rPr lang="hu-HU" b="1" i="1" u="sng" dirty="0">
                <a:solidFill>
                  <a:schemeClr val="accent6">
                    <a:lumMod val="50000"/>
                  </a:schemeClr>
                </a:solidFill>
              </a:rPr>
              <a:t>könyvvizsgálók, könyvvizsgáló cégek belső szervezetére és a könyvvizsgáló munka megszervezésére vonatkozó </a:t>
            </a:r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nemzeti standardokat”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MNKS – új fogalmak: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Könyvvizsgáló szolgáltató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: a jogszabályi kötelezettségen alapuló könyvvizsgálói tevékenységet önállóan (saját nevében és kockázatára) végző kamarai tag könyvvizsgáló, valamint a könyvvizsgáló cég.</a:t>
            </a:r>
          </a:p>
          <a:p>
            <a:pPr lvl="0">
              <a:buFont typeface="Wingdings" pitchFamily="2" charset="2"/>
              <a:buChar char="Ø"/>
            </a:pP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Kisvállalkozás és </a:t>
            </a:r>
            <a:r>
              <a:rPr lang="hu-HU" b="1" dirty="0" err="1" smtClean="0">
                <a:solidFill>
                  <a:schemeClr val="accent6">
                    <a:lumMod val="50000"/>
                  </a:schemeClr>
                </a:solidFill>
              </a:rPr>
              <a:t>mikrovállalkozás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: a kis- és középvállalkozásokról, fejlődésük támogatásáról szóló törvény szerinti vállalkozás.</a:t>
            </a:r>
          </a:p>
          <a:p>
            <a:pPr marL="82296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Hatályba lépés: a kihirdetést követő üzleti évtől</a:t>
            </a:r>
          </a:p>
          <a:p>
            <a:pPr marL="82296" indent="0">
              <a:buNone/>
            </a:pP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574675"/>
          </a:xfrm>
        </p:spPr>
        <p:txBody>
          <a:bodyPr>
            <a:no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defRPr/>
            </a:pPr>
            <a:endParaRPr lang="hu-HU" sz="3900" dirty="0"/>
          </a:p>
        </p:txBody>
      </p:sp>
      <p:sp>
        <p:nvSpPr>
          <p:cNvPr id="3" name="Téglalap 2"/>
          <p:cNvSpPr/>
          <p:nvPr/>
        </p:nvSpPr>
        <p:spPr>
          <a:xfrm>
            <a:off x="990964" y="1196752"/>
            <a:ext cx="7613484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85607" y="1268760"/>
            <a:ext cx="7633097" cy="4392613"/>
          </a:xfrm>
        </p:spPr>
        <p:txBody>
          <a:bodyPr>
            <a:normAutofit/>
          </a:bodyPr>
          <a:lstStyle/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KKt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. minőségellenőrzéseket </a:t>
            </a: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érintő változásai</a:t>
            </a:r>
            <a:endParaRPr lang="hu-H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Kamara minőségellenőrzési rendszerének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átvilágítása 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közfelügyeleti minőségellenőrzések eredményei, statisztikái</a:t>
            </a:r>
          </a:p>
          <a:p>
            <a:pPr marL="514350" lvl="1" indent="-514350">
              <a:lnSpc>
                <a:spcPct val="110000"/>
              </a:lnSpc>
              <a:buClr>
                <a:schemeClr val="accent6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Új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nemzeti könyvvizsgálati standard</a:t>
            </a:r>
          </a:p>
        </p:txBody>
      </p:sp>
    </p:spTree>
    <p:extLst>
      <p:ext uri="{BB962C8B-B14F-4D97-AF65-F5344CB8AC3E}">
        <p14:creationId xmlns:p14="http://schemas.microsoft.com/office/powerpoint/2010/main" val="269583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720080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effectLst/>
              </a:rPr>
              <a:t>A </a:t>
            </a:r>
            <a:r>
              <a:rPr lang="en-GB" sz="3200" b="1" dirty="0" err="1">
                <a:effectLst/>
              </a:rPr>
              <a:t>könyvvizsgáló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>
                <a:effectLst/>
              </a:rPr>
              <a:t>szolgáltató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>
                <a:effectLst/>
              </a:rPr>
              <a:t>belső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 smtClean="0">
                <a:effectLst/>
              </a:rPr>
              <a:t>szervezete</a:t>
            </a:r>
            <a:r>
              <a:rPr lang="hu-HU" sz="3200" b="1" dirty="0" smtClean="0">
                <a:effectLst/>
              </a:rPr>
              <a:t> 1.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60851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könyvvizsgáló cég szabályzatba foglalja, hogy a könyvvizsgálót nem lehet befolyásolni oly módon, hogy az veszélyeztesse a függetlenségét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Belső minőségellenőrzési- és kockázatbecslési eljárásokat kell kialakítani ahhoz, hogy a könyvvizsgáló cég szervezetének minden szintjén teljesüljenek az előírások.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könyvvizsgálatban résztvevők megfelelő szaktudással és tapasztalattal rendelkezzenek a számukra kijelölt feladatok elvégzéséhez.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kiszervezett feladatok is ellenőrizhetőek kell, hogy legyenek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720080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effectLst/>
              </a:rPr>
              <a:t>A </a:t>
            </a:r>
            <a:r>
              <a:rPr lang="en-GB" sz="3200" b="1" dirty="0" err="1">
                <a:effectLst/>
              </a:rPr>
              <a:t>könyvvizsgáló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>
                <a:effectLst/>
              </a:rPr>
              <a:t>szolgáltató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>
                <a:effectLst/>
              </a:rPr>
              <a:t>belső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 smtClean="0">
                <a:effectLst/>
              </a:rPr>
              <a:t>szervezete</a:t>
            </a:r>
            <a:r>
              <a:rPr lang="hu-HU" sz="3200" b="1" dirty="0" smtClean="0">
                <a:effectLst/>
              </a:rPr>
              <a:t> 2.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47558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Az alkalmazottak számára megfelelő teljesítményértékelési és javadalmazási rendszert kell kialakítani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KIVÉVE: a kizárólag kis- és </a:t>
            </a:r>
            <a:r>
              <a:rPr lang="hu-HU" dirty="0" err="1" smtClean="0">
                <a:solidFill>
                  <a:schemeClr val="accent6">
                    <a:lumMod val="50000"/>
                  </a:schemeClr>
                </a:solidFill>
              </a:rPr>
              <a:t>mikrovállalkozásokat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 vizsgáló könyvvizsgáló cégeknek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nem könyvvizsgálati szolgáltatások díja nem befolyásolhatja a könyvvizsgálók értékelését/javadalmazását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4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720080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effectLst/>
              </a:rPr>
              <a:t>A </a:t>
            </a:r>
            <a:r>
              <a:rPr lang="en-GB" sz="3200" b="1" dirty="0" err="1">
                <a:effectLst/>
              </a:rPr>
              <a:t>könyvvizsgáló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>
                <a:effectLst/>
              </a:rPr>
              <a:t>szolgáltató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>
                <a:effectLst/>
              </a:rPr>
              <a:t>belső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 smtClean="0">
                <a:effectLst/>
              </a:rPr>
              <a:t>szervezete</a:t>
            </a:r>
            <a:r>
              <a:rPr lang="hu-HU" sz="3200" b="1" dirty="0" smtClean="0">
                <a:effectLst/>
              </a:rPr>
              <a:t> 3.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Figyelemmel kíséri a kialakított rendszereket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Belső minőségellenőrzési eljárásait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hiányosságokra adott „válaszokat”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kialakított eljárások és rendszerek a könyvvizsgáló szolgáltató méretéhez és komplexitásához igazodik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en-GB" sz="3100" b="1" dirty="0" smtClean="0">
                <a:effectLst/>
              </a:rPr>
              <a:t>A </a:t>
            </a:r>
            <a:r>
              <a:rPr lang="en-GB" sz="3200" b="1" dirty="0" err="1">
                <a:effectLst/>
              </a:rPr>
              <a:t>könyvvizsgálati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>
                <a:effectLst/>
              </a:rPr>
              <a:t>munka</a:t>
            </a:r>
            <a:r>
              <a:rPr lang="en-GB" sz="3200" b="1" dirty="0">
                <a:effectLst/>
              </a:rPr>
              <a:t> </a:t>
            </a:r>
            <a:r>
              <a:rPr lang="en-GB" sz="3200" b="1" dirty="0" err="1" smtClean="0">
                <a:effectLst/>
              </a:rPr>
              <a:t>megszervezése</a:t>
            </a: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sz="2800" dirty="0">
                <a:solidFill>
                  <a:schemeClr val="accent6">
                    <a:lumMod val="50000"/>
                  </a:schemeClr>
                </a:solidFill>
              </a:rPr>
              <a:t>Kötelező fő könyvvizsgáló partnert kijelölni minden megbízásra, aki tevékenyen részt kell, hogy vegyen a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megbízásban (kijelölési szempont: függetlenség, hozzáértés);</a:t>
            </a:r>
            <a:endParaRPr lang="hu-HU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800" dirty="0">
                <a:solidFill>
                  <a:schemeClr val="accent6">
                    <a:lumMod val="50000"/>
                  </a:schemeClr>
                </a:solidFill>
              </a:rPr>
              <a:t>A fő könyvvizsgáló partner számára elegendő erőforrást és hozzáértő személyi feltételeket kell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biztosítani;</a:t>
            </a:r>
            <a:endParaRPr lang="hu-HU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800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jogszabályok és standardok megsértését </a:t>
            </a:r>
            <a:r>
              <a:rPr lang="hu-HU" sz="2800" dirty="0">
                <a:solidFill>
                  <a:schemeClr val="accent6">
                    <a:lumMod val="50000"/>
                  </a:schemeClr>
                </a:solidFill>
              </a:rPr>
              <a:t>és azok következményeit dokumentálni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kell;</a:t>
            </a:r>
          </a:p>
          <a:p>
            <a:pPr>
              <a:buFont typeface="Wingdings" pitchFamily="2" charset="2"/>
              <a:buChar char="Ø"/>
            </a:pP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Nyilvántartást kell vezetni az ügyfelekről, a kijelölt fő könyvvizsgáló partnerről és az audit és egyéb szolgáltatások bevételeiről;</a:t>
            </a:r>
          </a:p>
          <a:p>
            <a:pPr>
              <a:buFont typeface="Wingdings" pitchFamily="2" charset="2"/>
              <a:buChar char="Ø"/>
            </a:pP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Nyilván kell tartani az írásban beérkezett panaszokat, a tervezett intézkedéseket és azok végrehajtását.</a:t>
            </a:r>
            <a:endParaRPr lang="hu-HU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4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864096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effectLst/>
              </a:rPr>
              <a:t>A könyvvizsgálati dokumentáció 1.</a:t>
            </a: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standardokkal összhangban lévő könyvvizsgálati dokumentációt kell létrehozni minden könyvvizsgálatról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Kötelező dokumentálni legalább:</a:t>
            </a:r>
          </a:p>
          <a:p>
            <a:pPr marL="987425" indent="-457200">
              <a:buFont typeface="Wingdings" pitchFamily="2" charset="2"/>
              <a:buChar char="q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könyvvizsgálat előkészítését</a:t>
            </a:r>
          </a:p>
          <a:p>
            <a:pPr marL="987425" indent="-457200">
              <a:buFont typeface="Wingdings" pitchFamily="2" charset="2"/>
              <a:buChar char="q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függetlenséget fenyegető veszélyek felmérését</a:t>
            </a:r>
          </a:p>
          <a:p>
            <a:pPr marL="987425" indent="-457200">
              <a:buFont typeface="Wingdings" pitchFamily="2" charset="2"/>
              <a:buChar char="q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PIE audit esetén az EQCR munkáját</a:t>
            </a:r>
          </a:p>
          <a:p>
            <a:pPr>
              <a:buFontTx/>
              <a:buChar char="-"/>
            </a:pPr>
            <a:endParaRPr lang="hu-HU" dirty="0" smtClean="0"/>
          </a:p>
          <a:p>
            <a:pPr marL="82296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2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864096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effectLst/>
              </a:rPr>
              <a:t>A könyvvizsgálati dokumentáció 2.</a:t>
            </a: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Meg kell őrizni minden dokumentumot, ami a független könyvvizsgálói jelentés alátámasztására szolgál.</a:t>
            </a:r>
          </a:p>
          <a:p>
            <a:pPr>
              <a:buFont typeface="Wingdings" pitchFamily="2" charset="2"/>
              <a:buChar char="Ø"/>
            </a:pP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könyvvizsgálati dokumentációt a könyvvizsgálói jelentés kibocsátása után 60 napon belül le kell zárni.</a:t>
            </a:r>
          </a:p>
          <a:p>
            <a:pPr>
              <a:buFont typeface="Wingdings" pitchFamily="2" charset="2"/>
              <a:buChar char="Ø"/>
            </a:pP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könyvvizsgálati dokumentációt 8 évig kell megőrizni.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1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 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u-H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u-H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u-H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u-HU" sz="2900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Köszönjük </a:t>
            </a:r>
            <a:r>
              <a:rPr lang="hu-HU" sz="29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figyelmet!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hu-HU" sz="2900" dirty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u-HU" sz="29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hu-H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4A85BF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14E2DE8-3493-420C-8D68-E0388FA1C807}" type="slidenum">
              <a:rPr lang="en-GB" altLang="hu-HU" sz="2600" smtClean="0">
                <a:solidFill>
                  <a:schemeClr val="bg1"/>
                </a:solidFill>
                <a:latin typeface="Arial" charset="0"/>
              </a:rPr>
              <a:pPr/>
              <a:t>36</a:t>
            </a:fld>
            <a:endParaRPr lang="en-GB" altLang="hu-HU" sz="260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5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447800"/>
            <a:ext cx="7168840" cy="4501480"/>
          </a:xfrm>
        </p:spPr>
        <p:txBody>
          <a:bodyPr/>
          <a:lstStyle/>
          <a:p>
            <a:pPr marL="82296" indent="0" algn="ctr">
              <a:buNone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2016. június 16. – fontos dátum</a:t>
            </a:r>
          </a:p>
          <a:p>
            <a:pPr marL="82296" indent="0">
              <a:buNone/>
            </a:pP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 algn="ctr">
              <a:buNone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Miért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82296" indent="0">
              <a:buNone/>
            </a:pP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 algn="ctr">
              <a:buNone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Audit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Reform implementálásának határideje</a:t>
            </a:r>
          </a:p>
          <a:p>
            <a:pPr marL="82296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9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 EU Audit Reform Magyarországon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2007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 évi LXXV. törvény 2016. június 4-ével módosult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Magyarország a 4. ország az EU-ban, aki határidőre befejezte az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implementálást</a:t>
            </a:r>
          </a:p>
          <a:p>
            <a:pPr>
              <a:buFont typeface="Wingdings" pitchFamily="2" charset="2"/>
              <a:buChar char="Ø"/>
            </a:pP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Az új Kkt. számos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újdonságot tartalmaz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Minőségellenőrzést érintő változások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u-HU" dirty="0" smtClean="0"/>
          </a:p>
          <a:p>
            <a:pPr lvl="0"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Új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adatszolgáltatás</a:t>
            </a:r>
          </a:p>
          <a:p>
            <a:pPr>
              <a:buFont typeface="Wingdings" pitchFamily="2" charset="2"/>
              <a:buChar char="Ø"/>
            </a:pP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Mindenki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egy adatszolgáltatást teljesít </a:t>
            </a:r>
          </a:p>
          <a:p>
            <a:pPr>
              <a:buFont typeface="Wingdings" pitchFamily="2" charset="2"/>
              <a:buChar char="Ø"/>
            </a:pP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kivéve a december 31-i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adatszolgáltatást, ami csak a PIE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auditorokra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vonatkozik)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Minőségellenőrzést érintő változások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447800"/>
            <a:ext cx="8100392" cy="48006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Minőségellenőrzési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Bizottság új szankciókat szabhat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ki</a:t>
            </a:r>
          </a:p>
          <a:p>
            <a:pPr marL="82296" lvl="0" indent="0">
              <a:buNone/>
            </a:pPr>
            <a:endParaRPr lang="hu-HU" dirty="0"/>
          </a:p>
          <a:p>
            <a:pPr marL="82296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587611"/>
              </p:ext>
            </p:extLst>
          </p:nvPr>
        </p:nvGraphicFramePr>
        <p:xfrm>
          <a:off x="1259632" y="2880993"/>
          <a:ext cx="7632848" cy="3300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8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48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Kamara</a:t>
                      </a:r>
                    </a:p>
                    <a:p>
                      <a:pPr indent="1295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Kkt. 172. § (1)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Közfelügyelet</a:t>
                      </a:r>
                    </a:p>
                    <a:p>
                      <a:pPr indent="1295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Kkt. 173/C. § (7)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1.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kötelezés továbbképzésen való részvételre</a:t>
                      </a:r>
                      <a:r>
                        <a:rPr lang="hu-H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,</a:t>
                      </a:r>
                      <a:endParaRPr lang="hu-H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kötelezés továbbképzésen való részvételre,</a:t>
                      </a:r>
                      <a:endParaRPr lang="hu-H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2.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figyelmeztetés az előírásoknak nem megfelelő gyakorlat megszüntetésére</a:t>
                      </a:r>
                      <a:r>
                        <a:rPr lang="hu-H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,</a:t>
                      </a:r>
                      <a:endParaRPr lang="hu-H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figyelmeztetés az előírásoknak nem megfelelő gyakorlat megszüntetésére,</a:t>
                      </a:r>
                      <a:endParaRPr lang="hu-H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3.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 49. § szerinti minősítés megvonásának </a:t>
                      </a:r>
                      <a:r>
                        <a:rPr lang="hu-H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kezdeményezése</a:t>
                      </a: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hu-H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 49. § szerinti minősítés megvonása,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hu-H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Minőségellenőrzést érintő változások 2. (folyt.)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632199"/>
              </p:ext>
            </p:extLst>
          </p:nvPr>
        </p:nvGraphicFramePr>
        <p:xfrm>
          <a:off x="1331641" y="1755619"/>
          <a:ext cx="7344816" cy="4570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9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48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</a:rPr>
                        <a:t> 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</a:rPr>
                        <a:t>Kamara</a:t>
                      </a:r>
                    </a:p>
                    <a:p>
                      <a:pPr indent="1295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</a:rPr>
                        <a:t>Kkt. 172. § (1)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</a:rPr>
                        <a:t> 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+mj-lt"/>
                        </a:rPr>
                        <a:t>Közfelügyelet</a:t>
                      </a:r>
                    </a:p>
                    <a:p>
                      <a:pPr indent="1295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+mj-lt"/>
                        </a:rPr>
                        <a:t>Kkt. 173/C. § (7)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+mj-lt"/>
                        </a:rPr>
                        <a:t> </a:t>
                      </a:r>
                      <a:endParaRPr lang="hu-H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pénzbírság kiszabása,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 pénzbírság összege kamarai tag könyvvizsgáló esetén 100 ezer forinttól 100 millió forintig, könyvvizsgáló cég esetén 100 ezer forinttól 500 millió forintig terjedhet.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 pénzbírságból befolyó bevételek a kamara bevételeit képezik.</a:t>
                      </a:r>
                      <a:endParaRPr lang="hu-H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pénzbírság kiszabása,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 pénzbírság összege kamarai tag könyvvizsgáló esetén 100 ezer forinttól 100 millió forintig, könyvvizsgáló cég esetén 100 ezer forinttól 500 millió forintig terjedhet.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 pénzbírságból befolyó bevételek a közfelügyeleti hatóság bevételeit képezik azzal, hogy azt a könyvvizsgálói közfelügyelet működésére kell felhasználni</a:t>
                      </a: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indent="1295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hu-H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9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Minőségellenőrzést érintő változások 2. (folyt.)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14C1-ADBA-48BE-A08A-E937196BF49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051937"/>
              </p:ext>
            </p:extLst>
          </p:nvPr>
        </p:nvGraphicFramePr>
        <p:xfrm>
          <a:off x="1475656" y="2132855"/>
          <a:ext cx="6768752" cy="3168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7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</a:rPr>
                        <a:t> 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</a:rPr>
                        <a:t>Kamara</a:t>
                      </a:r>
                    </a:p>
                    <a:p>
                      <a:pPr indent="1295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</a:rPr>
                        <a:t>Kkt. 172. § (1)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</a:rPr>
                        <a:t> 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+mj-lt"/>
                        </a:rPr>
                        <a:t>Közfelügyelet</a:t>
                      </a:r>
                    </a:p>
                    <a:p>
                      <a:pPr indent="1295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+mj-lt"/>
                        </a:rPr>
                        <a:t>Kkt. 173/C. § (7)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+mj-lt"/>
                        </a:rPr>
                        <a:t> </a:t>
                      </a:r>
                      <a:endParaRPr lang="hu-H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+mj-lt"/>
                        </a:rPr>
                        <a:t>5.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jogszabályi kötelezettségen alapuló könyvvizsgálói tevékenység gyakorlásától történő eltiltás.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Az eltiltás 3 évig terjedhet</a:t>
                      </a:r>
                      <a:endParaRPr lang="hu-H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jogszabályi kötelezettségen alapuló könyvvizsgálói tevékenység gyakorlásától történő eltiltás.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Az eltiltás 3 évig </a:t>
                      </a:r>
                      <a:r>
                        <a:rPr lang="hu-H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terjedhet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+mj-lt"/>
                        </a:rPr>
                        <a:t>6.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hu-HU" sz="16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hu-H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kötelezés könyvvizsgálat ismételt elvégzésére vagy a könyvvizsgálói jelentés </a:t>
                      </a:r>
                      <a:r>
                        <a:rPr lang="hu-H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visszavonására</a:t>
                      </a:r>
                      <a:endParaRPr lang="hu-H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3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ORVINUS EGYETEM 2015_11_23 - MCS T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éma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Té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CORVINUS EGYETEM 2015_11_23 - MCS TK</Template>
  <TotalTime>566</TotalTime>
  <Words>1921</Words>
  <Application>Microsoft Office PowerPoint</Application>
  <PresentationFormat>Diavetítés a képernyőre (4:3 oldalarány)</PresentationFormat>
  <Paragraphs>386</Paragraphs>
  <Slides>36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9</vt:i4>
      </vt:variant>
      <vt:variant>
        <vt:lpstr>Diacímek</vt:lpstr>
      </vt:variant>
      <vt:variant>
        <vt:i4>36</vt:i4>
      </vt:variant>
    </vt:vector>
  </HeadingPairs>
  <TitlesOfParts>
    <vt:vector size="52" baseType="lpstr">
      <vt:lpstr>Arial</vt:lpstr>
      <vt:lpstr>Calibri</vt:lpstr>
      <vt:lpstr>Calibri (Szövegtörzs)</vt:lpstr>
      <vt:lpstr>Times New Roman</vt:lpstr>
      <vt:lpstr>Verdana</vt:lpstr>
      <vt:lpstr>Wingdings</vt:lpstr>
      <vt:lpstr>Wingdings 2</vt:lpstr>
      <vt:lpstr>CORVINUS EGYETEM 2015_11_23 - MCS TK</vt:lpstr>
      <vt:lpstr>Beloldalak</vt:lpstr>
      <vt:lpstr>Aspektus</vt:lpstr>
      <vt:lpstr>Téma12</vt:lpstr>
      <vt:lpstr>1_Beloldalak</vt:lpstr>
      <vt:lpstr>1_Aspektus</vt:lpstr>
      <vt:lpstr>1_Téma1</vt:lpstr>
      <vt:lpstr>2_Aspektus</vt:lpstr>
      <vt:lpstr>Napforduló</vt:lpstr>
      <vt:lpstr>XIV. Országos Minőségellenőrzési Továbbképzés   Közfelügyeleti ellenőrzések  Molnár Csilla - főosztályvezető Tolnai Krisztián Ádám – felügyeleti referens   Nemzetgazdasági Minisztérium Könyvvizsgálói Közfelügyeleti Főosztály  Siófok, 2016. június 16. </vt:lpstr>
      <vt:lpstr>Témáink:</vt:lpstr>
      <vt:lpstr>PowerPoint-bemutató</vt:lpstr>
      <vt:lpstr> </vt:lpstr>
      <vt:lpstr> EU Audit Reform Magyarországon</vt:lpstr>
      <vt:lpstr>Minőségellenőrzést érintő változások 1.</vt:lpstr>
      <vt:lpstr>Minőségellenőrzést érintő változások 2.</vt:lpstr>
      <vt:lpstr>Minőségellenőrzést érintő változások 2. (folyt.)</vt:lpstr>
      <vt:lpstr>Minőségellenőrzést érintő változások 2. (folyt.)</vt:lpstr>
      <vt:lpstr>Minőségellenőrzést érintő változások 3.</vt:lpstr>
      <vt:lpstr>Minőségellenőrzést érintő változások 4.</vt:lpstr>
      <vt:lpstr>PowerPoint-bemutató</vt:lpstr>
      <vt:lpstr> A közfelügyeleti vizsgálat a kamarai minőségbiztosítási rendszer felett 1.</vt:lpstr>
      <vt:lpstr>A közfelügyeleti vizsgálat a kamarai minőségbiztosítási rendszer felett 2.</vt:lpstr>
      <vt:lpstr>A közfelügyeleti hatóság észrevételei</vt:lpstr>
      <vt:lpstr>A közfelügyeleti vizsgálat a kamarai minőségbiztosítási rendszer felett 2.</vt:lpstr>
      <vt:lpstr>Példa I.</vt:lpstr>
      <vt:lpstr>Példa II.</vt:lpstr>
      <vt:lpstr>Példa III.</vt:lpstr>
      <vt:lpstr>Példa IV.</vt:lpstr>
      <vt:lpstr>Mikor javasoljuk a „VÉTÓ” kérdés használatát?</vt:lpstr>
      <vt:lpstr>PowerPoint-bemutató</vt:lpstr>
      <vt:lpstr>Közfelügyeleti ellenőrzések 2015-ben</vt:lpstr>
      <vt:lpstr>Kamarai tag könyvvizsgálók minőségellenőrzése</vt:lpstr>
      <vt:lpstr>Könyvvizsgáló cégek minőségellenőrzése</vt:lpstr>
      <vt:lpstr>Minőségellenőrzések során feltárt legsúlyosabb hiányosságok</vt:lpstr>
      <vt:lpstr>PowerPoint-bemutató</vt:lpstr>
      <vt:lpstr>MNKS – új tartalom</vt:lpstr>
      <vt:lpstr>MNKS – új fogalmak:</vt:lpstr>
      <vt:lpstr>A könyvvizsgáló szolgáltató belső szervezete 1.</vt:lpstr>
      <vt:lpstr>A könyvvizsgáló szolgáltató belső szervezete 2.</vt:lpstr>
      <vt:lpstr>A könyvvizsgáló szolgáltató belső szervezete 3.</vt:lpstr>
      <vt:lpstr>A könyvvizsgálati munka megszervezése</vt:lpstr>
      <vt:lpstr>A könyvvizsgálati dokumentáció 1.</vt:lpstr>
      <vt:lpstr>A könyvvizsgálati dokumentáció 2.</vt:lpstr>
      <vt:lpstr> 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BUDAPESTI CORVINUS EGYETEM  ELLENŐRZÉSI ESETTANULMÁNYOK  Közfelügyeleti minőségellenőrzések  Könyvvizsgálói Közfelügyeleti Főosztály Molnár Csilla - főosztályvezető Tolnai Krisztián – felügyeleti referens  2015. november 23.</dc:title>
  <dc:creator>Tolnai Krisztián Ádám</dc:creator>
  <cp:lastModifiedBy>Tolnai Krisztián</cp:lastModifiedBy>
  <cp:revision>47</cp:revision>
  <cp:lastPrinted>2015-09-03T11:08:31Z</cp:lastPrinted>
  <dcterms:created xsi:type="dcterms:W3CDTF">2016-06-13T11:59:04Z</dcterms:created>
  <dcterms:modified xsi:type="dcterms:W3CDTF">2016-06-15T21:02:40Z</dcterms:modified>
</cp:coreProperties>
</file>