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42"/>
  </p:notesMasterIdLst>
  <p:handoutMasterIdLst>
    <p:handoutMasterId r:id="rId43"/>
  </p:handoutMasterIdLst>
  <p:sldIdLst>
    <p:sldId id="258" r:id="rId3"/>
    <p:sldId id="344" r:id="rId4"/>
    <p:sldId id="343" r:id="rId5"/>
    <p:sldId id="366" r:id="rId6"/>
    <p:sldId id="322" r:id="rId7"/>
    <p:sldId id="348" r:id="rId8"/>
    <p:sldId id="346" r:id="rId9"/>
    <p:sldId id="326" r:id="rId10"/>
    <p:sldId id="363" r:id="rId11"/>
    <p:sldId id="321" r:id="rId12"/>
    <p:sldId id="349" r:id="rId13"/>
    <p:sldId id="332" r:id="rId14"/>
    <p:sldId id="356" r:id="rId15"/>
    <p:sldId id="358" r:id="rId16"/>
    <p:sldId id="351" r:id="rId17"/>
    <p:sldId id="331" r:id="rId18"/>
    <p:sldId id="353" r:id="rId19"/>
    <p:sldId id="330" r:id="rId20"/>
    <p:sldId id="364" r:id="rId21"/>
    <p:sldId id="354" r:id="rId22"/>
    <p:sldId id="329" r:id="rId23"/>
    <p:sldId id="355" r:id="rId24"/>
    <p:sldId id="357" r:id="rId25"/>
    <p:sldId id="340" r:id="rId26"/>
    <p:sldId id="341" r:id="rId27"/>
    <p:sldId id="342" r:id="rId28"/>
    <p:sldId id="359" r:id="rId29"/>
    <p:sldId id="360" r:id="rId30"/>
    <p:sldId id="361" r:id="rId31"/>
    <p:sldId id="325" r:id="rId32"/>
    <p:sldId id="362" r:id="rId33"/>
    <p:sldId id="323" r:id="rId34"/>
    <p:sldId id="324" r:id="rId35"/>
    <p:sldId id="337" r:id="rId36"/>
    <p:sldId id="333" r:id="rId37"/>
    <p:sldId id="365" r:id="rId38"/>
    <p:sldId id="334" r:id="rId39"/>
    <p:sldId id="335" r:id="rId40"/>
    <p:sldId id="336" r:id="rId41"/>
  </p:sldIdLst>
  <p:sldSz cx="9904413" cy="6858000"/>
  <p:notesSz cx="6810375" cy="99425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29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orient="horz" pos="527">
          <p15:clr>
            <a:srgbClr val="A4A3A4"/>
          </p15:clr>
        </p15:guide>
        <p15:guide id="4" orient="horz" pos="2795">
          <p15:clr>
            <a:srgbClr val="A4A3A4"/>
          </p15:clr>
        </p15:guide>
        <p15:guide id="5" pos="1577">
          <p15:clr>
            <a:srgbClr val="A4A3A4"/>
          </p15:clr>
        </p15:guide>
        <p15:guide id="6" pos="6113">
          <p15:clr>
            <a:srgbClr val="A4A3A4"/>
          </p15:clr>
        </p15:guide>
        <p15:guide id="7" pos="38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32">
          <p15:clr>
            <a:srgbClr val="A4A3A4"/>
          </p15:clr>
        </p15:guide>
        <p15:guide id="4" pos="2145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gy István" initials="P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FF3300"/>
    <a:srgbClr val="00FFFF"/>
    <a:srgbClr val="EA6645"/>
    <a:srgbClr val="FFCC99"/>
    <a:srgbClr val="000000"/>
    <a:srgbClr val="00978F"/>
    <a:srgbClr val="E4E0BB"/>
    <a:srgbClr val="AAAA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Világos stílus 1 – 4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Világos stílus 2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Világos stílus 1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Világos stílus 1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Világos stílus 3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Világos stílu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95" autoAdjust="0"/>
    <p:restoredTop sz="99281" autoAdjust="0"/>
  </p:normalViewPr>
  <p:slideViewPr>
    <p:cSldViewPr>
      <p:cViewPr varScale="1">
        <p:scale>
          <a:sx n="74" d="100"/>
          <a:sy n="74" d="100"/>
        </p:scale>
        <p:origin x="-966" y="-90"/>
      </p:cViewPr>
      <p:guideLst>
        <p:guide orient="horz" pos="3929"/>
        <p:guide orient="horz" pos="845"/>
        <p:guide orient="horz" pos="527"/>
        <p:guide orient="horz" pos="2795"/>
        <p:guide pos="1577"/>
        <p:guide pos="6113"/>
        <p:guide pos="38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55" y="-62"/>
      </p:cViewPr>
      <p:guideLst>
        <p:guide orient="horz" pos="3128"/>
        <p:guide orient="horz" pos="3132"/>
        <p:guide pos="214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693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1" rIns="93141" bIns="46571" numCol="1" anchor="t" anchorCtr="0" compatLnSpc="1">
            <a:prstTxWarp prst="textNoShape">
              <a:avLst/>
            </a:prstTxWarp>
          </a:bodyPr>
          <a:lstStyle>
            <a:lvl1pPr defTabSz="931763">
              <a:defRPr sz="1300">
                <a:latin typeface="Arial" charset="0"/>
              </a:defRPr>
            </a:lvl1pPr>
          </a:lstStyle>
          <a:p>
            <a:endParaRPr lang="de-AT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683" y="0"/>
            <a:ext cx="2950102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1" rIns="93141" bIns="46571" numCol="1" anchor="t" anchorCtr="0" compatLnSpc="1">
            <a:prstTxWarp prst="textNoShape">
              <a:avLst/>
            </a:prstTxWarp>
          </a:bodyPr>
          <a:lstStyle>
            <a:lvl1pPr algn="r" defTabSz="931763">
              <a:defRPr sz="1300">
                <a:latin typeface="Arial" charset="0"/>
              </a:defRPr>
            </a:lvl1pPr>
          </a:lstStyle>
          <a:p>
            <a:endParaRPr lang="de-AT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3480"/>
            <a:ext cx="2951693" cy="49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1" rIns="93141" bIns="46571" numCol="1" anchor="b" anchorCtr="0" compatLnSpc="1">
            <a:prstTxWarp prst="textNoShape">
              <a:avLst/>
            </a:prstTxWarp>
          </a:bodyPr>
          <a:lstStyle>
            <a:lvl1pPr defTabSz="931763">
              <a:defRPr sz="1300">
                <a:latin typeface="Arial" charset="0"/>
              </a:defRPr>
            </a:lvl1pPr>
          </a:lstStyle>
          <a:p>
            <a:endParaRPr lang="de-AT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683" y="9443480"/>
            <a:ext cx="2950102" cy="497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1" tIns="46571" rIns="93141" bIns="46571" numCol="1" anchor="b" anchorCtr="0" compatLnSpc="1">
            <a:prstTxWarp prst="textNoShape">
              <a:avLst/>
            </a:prstTxWarp>
          </a:bodyPr>
          <a:lstStyle>
            <a:lvl1pPr algn="r" defTabSz="931763">
              <a:defRPr sz="1300">
                <a:latin typeface="Arial" charset="0"/>
              </a:defRPr>
            </a:lvl1pPr>
          </a:lstStyle>
          <a:p>
            <a:fld id="{9B8FBD49-3873-4D28-82BC-39601E671310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10246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1693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4" tIns="44173" rIns="88344" bIns="44173" numCol="1" anchor="t" anchorCtr="0" compatLnSpc="1">
            <a:prstTxWarp prst="textNoShape">
              <a:avLst/>
            </a:prstTxWarp>
          </a:bodyPr>
          <a:lstStyle>
            <a:lvl1pPr defTabSz="884062">
              <a:defRPr sz="1200"/>
            </a:lvl1pPr>
          </a:lstStyle>
          <a:p>
            <a:endParaRPr lang="de-AT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683" y="0"/>
            <a:ext cx="2950102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4" tIns="44173" rIns="88344" bIns="44173" numCol="1" anchor="t" anchorCtr="0" compatLnSpc="1">
            <a:prstTxWarp prst="textNoShape">
              <a:avLst/>
            </a:prstTxWarp>
          </a:bodyPr>
          <a:lstStyle>
            <a:lvl1pPr algn="r" defTabSz="884062">
              <a:defRPr sz="1200"/>
            </a:lvl1pPr>
          </a:lstStyle>
          <a:p>
            <a:endParaRPr lang="de-AT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5963" y="747713"/>
            <a:ext cx="5380037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741"/>
            <a:ext cx="5448300" cy="447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4" tIns="44173" rIns="88344" bIns="441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5070"/>
            <a:ext cx="2951693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4" tIns="44173" rIns="88344" bIns="44173" numCol="1" anchor="b" anchorCtr="0" compatLnSpc="1">
            <a:prstTxWarp prst="textNoShape">
              <a:avLst/>
            </a:prstTxWarp>
          </a:bodyPr>
          <a:lstStyle>
            <a:lvl1pPr defTabSz="884062">
              <a:defRPr sz="1200"/>
            </a:lvl1pPr>
          </a:lstStyle>
          <a:p>
            <a:endParaRPr lang="de-AT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683" y="9445070"/>
            <a:ext cx="2950102" cy="495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44" tIns="44173" rIns="88344" bIns="44173" numCol="1" anchor="b" anchorCtr="0" compatLnSpc="1">
            <a:prstTxWarp prst="textNoShape">
              <a:avLst/>
            </a:prstTxWarp>
          </a:bodyPr>
          <a:lstStyle>
            <a:lvl1pPr algn="r" defTabSz="884062">
              <a:defRPr sz="1200"/>
            </a:lvl1pPr>
          </a:lstStyle>
          <a:p>
            <a:fld id="{855C45E8-A4C7-4BBC-BFEC-E7B169DAB249}" type="slidenum">
              <a:rPr lang="de-AT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3607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0656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>
                <a:solidFill>
                  <a:prstClr val="black"/>
                </a:solidFill>
              </a:rPr>
              <a:pPr/>
              <a:t>11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7670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>
                <a:solidFill>
                  <a:prstClr val="black"/>
                </a:solidFill>
              </a:rPr>
              <a:pPr/>
              <a:t>13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586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>
                <a:solidFill>
                  <a:prstClr val="black"/>
                </a:solidFill>
              </a:rPr>
              <a:pPr/>
              <a:t>15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2036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>
                <a:solidFill>
                  <a:prstClr val="black"/>
                </a:solidFill>
              </a:rPr>
              <a:pPr/>
              <a:t>17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712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18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95047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>
                <a:solidFill>
                  <a:prstClr val="black"/>
                </a:solidFill>
              </a:rPr>
              <a:pPr/>
              <a:t>20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1812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>
                <a:solidFill>
                  <a:prstClr val="black"/>
                </a:solidFill>
              </a:rPr>
              <a:pPr/>
              <a:t>22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610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28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089123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35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45127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36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451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639418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15963" y="747713"/>
            <a:ext cx="5378450" cy="3724275"/>
          </a:xfrm>
          <a:ln/>
        </p:spPr>
      </p:sp>
      <p:sp>
        <p:nvSpPr>
          <p:cNvPr id="15363" name="Notizenplatzhalt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88192" tIns="44098" rIns="88192" bIns="44098"/>
          <a:lstStyle/>
          <a:p>
            <a:endParaRPr lang="de-AT" dirty="0" smtClean="0"/>
          </a:p>
        </p:txBody>
      </p:sp>
      <p:sp>
        <p:nvSpPr>
          <p:cNvPr id="15364" name="Foliennummernplatzhalter 3"/>
          <p:cNvSpPr txBox="1">
            <a:spLocks noGrp="1"/>
          </p:cNvSpPr>
          <p:nvPr/>
        </p:nvSpPr>
        <p:spPr bwMode="auto">
          <a:xfrm>
            <a:off x="3859214" y="9445625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8176" tIns="44089" rIns="88176" bIns="44089" anchor="b"/>
          <a:lstStyle>
            <a:lvl1pPr defTabSz="8826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defTabSz="8826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defTabSz="8826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defTabSz="8826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defTabSz="8826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r" eaLnBrk="1" hangingPunct="1"/>
            <a:fld id="{3A1B0079-BD03-4A1A-BA03-EB25412E4B27}" type="slidenum">
              <a:rPr lang="de-AT" sz="1200">
                <a:solidFill>
                  <a:prstClr val="black"/>
                </a:solidFill>
              </a:rPr>
              <a:pPr algn="r" eaLnBrk="1" hangingPunct="1"/>
              <a:t>37</a:t>
            </a:fld>
            <a:endParaRPr lang="de-AT" sz="1200" dirty="0">
              <a:solidFill>
                <a:prstClr val="black"/>
              </a:solidFill>
            </a:endParaRPr>
          </a:p>
        </p:txBody>
      </p:sp>
      <p:sp>
        <p:nvSpPr>
          <p:cNvPr id="2" name="Dátum helye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hu-HU" smtClean="0"/>
              <a:t>2015.10.27.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43954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0371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0371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1343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>
                <a:solidFill>
                  <a:srgbClr val="000000"/>
                </a:solidFill>
              </a:rPr>
              <a:pPr/>
              <a:t>6</a:t>
            </a:fld>
            <a:endParaRPr lang="de-A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725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7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718718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6641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C45E8-A4C7-4BBC-BFEC-E7B169DAB249}" type="slidenum">
              <a:rPr lang="de-AT" smtClean="0"/>
              <a:pPr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7767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7775" y="779463"/>
            <a:ext cx="7183438" cy="341312"/>
          </a:xfrm>
        </p:spPr>
        <p:txBody>
          <a:bodyPr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de-AT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7775" y="1281113"/>
            <a:ext cx="7183438" cy="557212"/>
          </a:xfrm>
        </p:spPr>
        <p:txBody>
          <a:bodyPr/>
          <a:lstStyle>
            <a:lvl1pPr marL="0" indent="0" algn="ctr">
              <a:buFont typeface="Verdana" pitchFamily="34" charset="0"/>
              <a:buNone/>
              <a:defRPr/>
            </a:lvl1pPr>
          </a:lstStyle>
          <a:p>
            <a:r>
              <a:rPr lang="hu-HU" smtClean="0"/>
              <a:t>Alcím mintájának szerkesztése</a:t>
            </a:r>
            <a:endParaRPr lang="de-AT"/>
          </a:p>
        </p:txBody>
      </p:sp>
      <p:pic>
        <p:nvPicPr>
          <p:cNvPr id="89100" name="Picture 34" descr="LL Briefkopfknapp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00025" y="331788"/>
            <a:ext cx="213836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908925" y="827088"/>
            <a:ext cx="1795463" cy="1727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17775" y="827088"/>
            <a:ext cx="5238750" cy="1727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8901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8513" cy="1470025"/>
          </a:xfrm>
        </p:spPr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2613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8512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851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17775" y="1281113"/>
            <a:ext cx="3516313" cy="126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6488" y="1281113"/>
            <a:ext cx="3517900" cy="126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20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2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20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908925" y="779463"/>
            <a:ext cx="1795463" cy="1762125"/>
          </a:xfrm>
        </p:spPr>
        <p:txBody>
          <a:bodyPr vert="eaVert"/>
          <a:lstStyle/>
          <a:p>
            <a:r>
              <a:rPr lang="en-US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17775" y="779463"/>
            <a:ext cx="5238750" cy="1762125"/>
          </a:xfrm>
        </p:spPr>
        <p:txBody>
          <a:bodyPr vert="eaVert"/>
          <a:lstStyle/>
          <a:p>
            <a:pPr lvl="0"/>
            <a:r>
              <a:rPr lang="en-US"/>
              <a:t>Textmasterformate durch Klicken bearbeiten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8512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8512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17775" y="1293813"/>
            <a:ext cx="3516313" cy="126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86488" y="1293813"/>
            <a:ext cx="3517900" cy="12604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3813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20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201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2012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7775" y="827088"/>
            <a:ext cx="7186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7775" y="1293813"/>
            <a:ext cx="71866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smtClean="0"/>
          </a:p>
        </p:txBody>
      </p:sp>
      <p:grpSp>
        <p:nvGrpSpPr>
          <p:cNvPr id="36892" name="Group 28"/>
          <p:cNvGrpSpPr>
            <a:grpSpLocks/>
          </p:cNvGrpSpPr>
          <p:nvPr/>
        </p:nvGrpSpPr>
        <p:grpSpPr bwMode="auto">
          <a:xfrm>
            <a:off x="200027" y="838200"/>
            <a:ext cx="2141538" cy="6019800"/>
            <a:chOff x="126" y="528"/>
            <a:chExt cx="1349" cy="3792"/>
          </a:xfrm>
        </p:grpSpPr>
        <p:sp>
          <p:nvSpPr>
            <p:cNvPr id="6" name="Rectangle 41"/>
            <p:cNvSpPr>
              <a:spLocks noChangeArrowheads="1"/>
            </p:cNvSpPr>
            <p:nvPr userDrawn="1"/>
          </p:nvSpPr>
          <p:spPr bwMode="auto">
            <a:xfrm>
              <a:off x="126" y="528"/>
              <a:ext cx="1347" cy="3792"/>
            </a:xfrm>
            <a:prstGeom prst="rect">
              <a:avLst/>
            </a:prstGeom>
            <a:solidFill>
              <a:srgbClr val="C1C2C4"/>
            </a:solidFill>
            <a:ln w="6350">
              <a:noFill/>
              <a:miter lim="800000"/>
              <a:headEnd/>
              <a:tailEnd/>
            </a:ln>
          </p:spPr>
          <p:txBody>
            <a:bodyPr wrap="none" lIns="92075" tIns="46800" rIns="92075" bIns="10800" anchor="ctr"/>
            <a:lstStyle/>
            <a:p>
              <a:pPr defTabSz="95792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AT" sz="1900" dirty="0">
                <a:latin typeface="+mn-lt"/>
              </a:endParaRPr>
            </a:p>
          </p:txBody>
        </p:sp>
        <p:sp>
          <p:nvSpPr>
            <p:cNvPr id="2" name="Textfeld 14"/>
            <p:cNvSpPr txBox="1">
              <a:spLocks noChangeArrowheads="1"/>
            </p:cNvSpPr>
            <p:nvPr userDrawn="1"/>
          </p:nvSpPr>
          <p:spPr bwMode="auto">
            <a:xfrm>
              <a:off x="800" y="4149"/>
              <a:ext cx="675" cy="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5793" tIns="47896" rIns="95793" bIns="47896" anchor="b">
              <a:spAutoFit/>
            </a:bodyPr>
            <a:lstStyle/>
            <a:p>
              <a:pPr algn="r" defTabSz="957263"/>
              <a:r>
                <a:rPr lang="hu-HU" sz="1000" dirty="0" smtClean="0">
                  <a:solidFill>
                    <a:srgbClr val="666666"/>
                  </a:solidFill>
                  <a:cs typeface="Arial" charset="0"/>
                </a:rPr>
                <a:t>2016.06.17.</a:t>
              </a:r>
              <a:endParaRPr lang="de-AT" sz="1000" dirty="0">
                <a:solidFill>
                  <a:srgbClr val="666666"/>
                </a:solidFill>
                <a:cs typeface="Arial" charset="0"/>
              </a:endParaRPr>
            </a:p>
          </p:txBody>
        </p:sp>
        <p:sp>
          <p:nvSpPr>
            <p:cNvPr id="3" name="Rectangle 41"/>
            <p:cNvSpPr>
              <a:spLocks noChangeArrowheads="1"/>
            </p:cNvSpPr>
            <p:nvPr userDrawn="1"/>
          </p:nvSpPr>
          <p:spPr bwMode="auto">
            <a:xfrm>
              <a:off x="189" y="592"/>
              <a:ext cx="1221" cy="3665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 lIns="92075" tIns="46800" rIns="92075" bIns="10800"/>
            <a:lstStyle/>
            <a:p>
              <a:pPr defTabSz="957263"/>
              <a:endParaRPr lang="de-AT" sz="1200">
                <a:solidFill>
                  <a:schemeClr val="bg1"/>
                </a:solidFill>
                <a:cs typeface="Arial" charset="0"/>
              </a:endParaRPr>
            </a:p>
          </p:txBody>
        </p:sp>
      </p:grp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-592138" y="4508500"/>
            <a:ext cx="259238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63525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endParaRPr lang="de-DE" b="1">
              <a:solidFill>
                <a:srgbClr val="5A5A5A"/>
              </a:solidFill>
            </a:endParaRPr>
          </a:p>
          <a:p>
            <a:pPr marL="263525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endParaRPr lang="de-DE" b="1">
              <a:solidFill>
                <a:srgbClr val="5A5A5A"/>
              </a:solidFill>
            </a:endParaRPr>
          </a:p>
          <a:p>
            <a:pPr marL="263525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endParaRPr lang="de-DE" b="1">
              <a:solidFill>
                <a:srgbClr val="5A5A5A"/>
              </a:solidFill>
            </a:endParaRPr>
          </a:p>
          <a:p>
            <a:pPr marL="263525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endParaRPr lang="de-AT" b="1">
              <a:solidFill>
                <a:srgbClr val="5A5A5A"/>
              </a:solidFill>
            </a:endParaRPr>
          </a:p>
        </p:txBody>
      </p:sp>
      <p:pic>
        <p:nvPicPr>
          <p:cNvPr id="36899" name="Picture 34" descr="LL Briefkopfknap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00025" y="331788"/>
            <a:ext cx="213836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feld 3"/>
          <p:cNvSpPr txBox="1"/>
          <p:nvPr/>
        </p:nvSpPr>
        <p:spPr>
          <a:xfrm>
            <a:off x="198000" y="6588000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F0D6081-59DA-4905-9448-75F6D02C9225}" type="slidenum">
              <a:rPr lang="de-AT" sz="1000" kern="1200" smtClean="0">
                <a:solidFill>
                  <a:srgbClr val="666666"/>
                </a:solidFill>
                <a:latin typeface="Verdana" pitchFamily="34" charset="0"/>
                <a:ea typeface="+mn-ea"/>
                <a:cs typeface="Arial" charset="0"/>
              </a:rPr>
              <a:t>‹#›</a:t>
            </a:fld>
            <a:endParaRPr lang="de-AT" sz="1000" kern="1200" dirty="0">
              <a:solidFill>
                <a:srgbClr val="666666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74" r:id="rId12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9pPr>
    </p:titleStyle>
    <p:bodyStyle>
      <a:lvl1pPr marL="263525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600" b="1">
          <a:solidFill>
            <a:srgbClr val="5A5A5A"/>
          </a:solidFill>
          <a:latin typeface="+mn-lt"/>
          <a:ea typeface="+mn-ea"/>
          <a:cs typeface="+mn-cs"/>
        </a:defRPr>
      </a:lvl1pPr>
      <a:lvl2pPr marL="51276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600">
          <a:solidFill>
            <a:srgbClr val="5A5A5A"/>
          </a:solidFill>
          <a:latin typeface="+mn-lt"/>
        </a:defRPr>
      </a:lvl2pPr>
      <a:lvl3pPr marL="7731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500">
          <a:solidFill>
            <a:srgbClr val="5A5A5A"/>
          </a:solidFill>
          <a:latin typeface="+mn-lt"/>
        </a:defRPr>
      </a:lvl3pPr>
      <a:lvl4pPr marL="1036638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500">
          <a:solidFill>
            <a:srgbClr val="5A5A5A"/>
          </a:solidFill>
          <a:latin typeface="+mn-lt"/>
        </a:defRPr>
      </a:lvl4pPr>
      <a:lvl5pPr marL="12811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5pPr>
      <a:lvl6pPr marL="17383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6pPr>
      <a:lvl7pPr marL="21955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7pPr>
      <a:lvl8pPr marL="26527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8pPr>
      <a:lvl9pPr marL="3109913" indent="-263525" algn="l" defTabSz="957263" rtl="0" eaLnBrk="1" fontAlgn="base" hangingPunct="1">
        <a:spcBef>
          <a:spcPct val="200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7775" y="779463"/>
            <a:ext cx="7186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7775" y="1281113"/>
            <a:ext cx="7186613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AT" smtClean="0"/>
          </a:p>
        </p:txBody>
      </p:sp>
      <p:pic>
        <p:nvPicPr>
          <p:cNvPr id="39949" name="Picture 34" descr="LL Briefkopfknapp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00025" y="331788"/>
            <a:ext cx="2138363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sldNum="0" hdr="0" ftr="0"/>
  <p:txStyles>
    <p:titleStyle>
      <a:lvl1pPr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2pPr>
      <a:lvl3pPr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3pPr>
      <a:lvl4pPr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4pPr>
      <a:lvl5pPr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defRPr sz="1600" b="1">
          <a:solidFill>
            <a:srgbClr val="5A5A5A"/>
          </a:solidFill>
          <a:latin typeface="Verdana" pitchFamily="34" charset="0"/>
        </a:defRPr>
      </a:lvl9pPr>
    </p:titleStyle>
    <p:bodyStyle>
      <a:lvl1pPr marL="263525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600" b="1">
          <a:solidFill>
            <a:srgbClr val="5A5A5A"/>
          </a:solidFill>
          <a:latin typeface="+mn-lt"/>
          <a:ea typeface="+mn-ea"/>
          <a:cs typeface="+mn-cs"/>
        </a:defRPr>
      </a:lvl1pPr>
      <a:lvl2pPr marL="51276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600">
          <a:solidFill>
            <a:srgbClr val="5A5A5A"/>
          </a:solidFill>
          <a:latin typeface="+mn-lt"/>
        </a:defRPr>
      </a:lvl2pPr>
      <a:lvl3pPr marL="7731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500">
          <a:solidFill>
            <a:srgbClr val="5A5A5A"/>
          </a:solidFill>
          <a:latin typeface="+mn-lt"/>
        </a:defRPr>
      </a:lvl3pPr>
      <a:lvl4pPr marL="1036638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500">
          <a:solidFill>
            <a:srgbClr val="5A5A5A"/>
          </a:solidFill>
          <a:latin typeface="+mn-lt"/>
        </a:defRPr>
      </a:lvl4pPr>
      <a:lvl5pPr marL="12811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5pPr>
      <a:lvl6pPr marL="17383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6pPr>
      <a:lvl7pPr marL="21955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7pPr>
      <a:lvl8pPr marL="26527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8pPr>
      <a:lvl9pPr marL="3109913" indent="-263525" algn="l" defTabSz="957263" rtl="0" fontAlgn="base">
        <a:spcBef>
          <a:spcPts val="200"/>
        </a:spcBef>
        <a:spcAft>
          <a:spcPct val="0"/>
        </a:spcAft>
        <a:buClr>
          <a:srgbClr val="EA6645"/>
        </a:buClr>
        <a:buSzPct val="120000"/>
        <a:buFont typeface="Verdana" pitchFamily="34" charset="0"/>
        <a:buChar char="¬"/>
        <a:defRPr sz="1400">
          <a:solidFill>
            <a:srgbClr val="5A5A5A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5"/>
          <p:cNvSpPr>
            <a:spLocks noChangeArrowheads="1"/>
          </p:cNvSpPr>
          <p:nvPr/>
        </p:nvSpPr>
        <p:spPr bwMode="auto">
          <a:xfrm>
            <a:off x="2431926" y="3356992"/>
            <a:ext cx="7185025" cy="342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lvl="1" defTabSz="655638" eaLnBrk="0" hangingPunct="0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SzPct val="120000"/>
            </a:pPr>
            <a:r>
              <a:rPr lang="hu-HU" sz="2400" dirty="0" smtClean="0">
                <a:solidFill>
                  <a:srgbClr val="666666"/>
                </a:solidFill>
                <a:cs typeface="Arial" charset="0"/>
              </a:rPr>
              <a:t>Siklós Márta</a:t>
            </a:r>
            <a:endParaRPr lang="de-AT" sz="2400" dirty="0">
              <a:solidFill>
                <a:srgbClr val="666666"/>
              </a:solidFill>
              <a:cs typeface="Arial" charset="0"/>
            </a:endParaRPr>
          </a:p>
        </p:txBody>
      </p:sp>
      <p:sp>
        <p:nvSpPr>
          <p:cNvPr id="112643" name="Rectangle 15"/>
          <p:cNvSpPr>
            <a:spLocks noChangeArrowheads="1"/>
          </p:cNvSpPr>
          <p:nvPr/>
        </p:nvSpPr>
        <p:spPr bwMode="auto">
          <a:xfrm>
            <a:off x="2491135" y="836712"/>
            <a:ext cx="7185025" cy="558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lvl="1" defTabSz="655638" eaLnBrk="0" hangingPunct="0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SzPct val="120000"/>
            </a:pPr>
            <a:r>
              <a:rPr lang="hu-HU" sz="3200" dirty="0" smtClean="0">
                <a:solidFill>
                  <a:srgbClr val="666666"/>
                </a:solidFill>
                <a:cs typeface="Arial" charset="0"/>
              </a:rPr>
              <a:t>A szakmai szkepticizmus érvényesülése, lényeges állítások elegendő és megfelelő bizonyítékkal való alátámasztása </a:t>
            </a:r>
            <a:endParaRPr lang="de-AT" sz="3200" b="1" dirty="0">
              <a:solidFill>
                <a:srgbClr val="666666"/>
              </a:solidFill>
              <a:cs typeface="Arial" charset="0"/>
            </a:endParaRPr>
          </a:p>
        </p:txBody>
      </p:sp>
      <p:sp>
        <p:nvSpPr>
          <p:cNvPr id="112644" name="Rectangle 15"/>
          <p:cNvSpPr>
            <a:spLocks noChangeArrowheads="1"/>
          </p:cNvSpPr>
          <p:nvPr/>
        </p:nvSpPr>
        <p:spPr bwMode="auto">
          <a:xfrm>
            <a:off x="2519363" y="4375150"/>
            <a:ext cx="7185025" cy="846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lvl="1" defTabSz="655638" eaLnBrk="0" hangingPunct="0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SzPct val="120000"/>
            </a:pPr>
            <a:r>
              <a:rPr lang="hu-HU" sz="1800" dirty="0" smtClean="0">
                <a:solidFill>
                  <a:srgbClr val="666666"/>
                </a:solidFill>
                <a:cs typeface="Arial" charset="0"/>
              </a:rPr>
              <a:t>2016. </a:t>
            </a:r>
            <a:r>
              <a:rPr lang="hu-HU" sz="1800" dirty="0">
                <a:solidFill>
                  <a:srgbClr val="666666"/>
                </a:solidFill>
                <a:cs typeface="Arial" charset="0"/>
              </a:rPr>
              <a:t>j</a:t>
            </a:r>
            <a:r>
              <a:rPr lang="hu-HU" sz="1800" dirty="0" smtClean="0">
                <a:solidFill>
                  <a:srgbClr val="666666"/>
                </a:solidFill>
                <a:cs typeface="Arial" charset="0"/>
              </a:rPr>
              <a:t>únius 17.</a:t>
            </a:r>
            <a:endParaRPr lang="en-US" sz="1800" dirty="0">
              <a:solidFill>
                <a:srgbClr val="666666"/>
              </a:solidFill>
              <a:cs typeface="Arial" charset="0"/>
            </a:endParaRPr>
          </a:p>
          <a:p>
            <a:pPr marL="0" lvl="1" defTabSz="655638" eaLnBrk="0" hangingPunct="0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SzPct val="120000"/>
            </a:pPr>
            <a:r>
              <a:rPr lang="hu-HU" sz="1800" dirty="0" smtClean="0">
                <a:solidFill>
                  <a:srgbClr val="666666"/>
                </a:solidFill>
                <a:cs typeface="Arial" charset="0"/>
              </a:rPr>
              <a:t>Siófok</a:t>
            </a:r>
            <a:endParaRPr lang="en-US" sz="1800" dirty="0">
              <a:solidFill>
                <a:srgbClr val="666666"/>
              </a:solidFill>
              <a:cs typeface="Arial" charset="0"/>
            </a:endParaRPr>
          </a:p>
          <a:p>
            <a:pPr marL="0" lvl="1" defTabSz="655638" eaLnBrk="0" hangingPunct="0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SzPct val="120000"/>
            </a:pPr>
            <a:endParaRPr lang="en-US" sz="1800" dirty="0">
              <a:solidFill>
                <a:srgbClr val="666666"/>
              </a:solidFill>
              <a:cs typeface="Arial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422525" y="2276872"/>
            <a:ext cx="7185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de-AT" altLang="en-US" sz="2400" dirty="0">
              <a:solidFill>
                <a:srgbClr val="666666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2503934" y="866775"/>
            <a:ext cx="7186613" cy="32997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666666"/>
                </a:solidFill>
              </a:rPr>
              <a:t>Mark Nelson modellje a szakmai szkepticizmusról</a:t>
            </a:r>
          </a:p>
          <a:p>
            <a:endParaRPr lang="hu-HU" dirty="0">
              <a:solidFill>
                <a:srgbClr val="666666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b="0" dirty="0" smtClean="0">
              <a:solidFill>
                <a:srgbClr val="666666"/>
              </a:solidFill>
            </a:endParaRPr>
          </a:p>
          <a:p>
            <a:pPr marL="509588" lvl="2" indent="0">
              <a:buNone/>
            </a:pPr>
            <a:endParaRPr lang="hu-HU" b="0" dirty="0" smtClean="0">
              <a:solidFill>
                <a:srgbClr val="66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2525" y="1373208"/>
            <a:ext cx="1233537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input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9064" y="1373208"/>
            <a:ext cx="1368152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megítélés</a:t>
            </a:r>
            <a:endParaRPr lang="hu-HU" dirty="0">
              <a:solidFill>
                <a:srgbClr val="666666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728070" y="1649098"/>
            <a:ext cx="432048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641" y="1556792"/>
            <a:ext cx="512108" cy="1646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62877" y="1373208"/>
            <a:ext cx="1296144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cselekedet</a:t>
            </a:r>
            <a:endParaRPr lang="hu-HU" dirty="0">
              <a:solidFill>
                <a:srgbClr val="666666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278" y="1556792"/>
            <a:ext cx="512108" cy="1646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183643" y="1373208"/>
            <a:ext cx="1289316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output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6945" y="2580041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ösztönzők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6945" y="3535102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jellemvonások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6945" y="4490163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tudás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6945" y="5445224"/>
            <a:ext cx="1656184" cy="830997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Audit tapasztalat </a:t>
            </a:r>
            <a:br>
              <a:rPr lang="hu-HU" dirty="0" smtClean="0">
                <a:solidFill>
                  <a:srgbClr val="666666"/>
                </a:solidFill>
              </a:rPr>
            </a:br>
            <a:r>
              <a:rPr lang="hu-HU" dirty="0" smtClean="0">
                <a:solidFill>
                  <a:srgbClr val="666666"/>
                </a:solidFill>
              </a:rPr>
              <a:t>és tréning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5384254" y="2065843"/>
            <a:ext cx="0" cy="42205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374" y="1986006"/>
            <a:ext cx="164606" cy="506012"/>
          </a:xfrm>
          <a:prstGeom prst="rect">
            <a:avLst/>
          </a:prstGeom>
        </p:spPr>
      </p:pic>
      <p:cxnSp>
        <p:nvCxnSpPr>
          <p:cNvPr id="36" name="Straight Arrow Connector 35"/>
          <p:cNvCxnSpPr/>
          <p:nvPr/>
        </p:nvCxnSpPr>
        <p:spPr bwMode="auto">
          <a:xfrm>
            <a:off x="6015037" y="4005064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015037" y="4941168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8828301" y="2132856"/>
            <a:ext cx="156353" cy="3727866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8828301" y="2097562"/>
            <a:ext cx="0" cy="3820153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>
            <a:off x="7040438" y="5917715"/>
            <a:ext cx="1787863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3007990" y="5860722"/>
            <a:ext cx="1945150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3007990" y="2097562"/>
            <a:ext cx="0" cy="376316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H="1">
            <a:off x="4880198" y="3704379"/>
            <a:ext cx="21602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V="1">
            <a:off x="4880198" y="2065843"/>
            <a:ext cx="0" cy="1638536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6910949" y="3704379"/>
            <a:ext cx="20149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7112446" y="2065843"/>
            <a:ext cx="0" cy="163853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4520158" y="4659440"/>
            <a:ext cx="57606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4520158" y="2065843"/>
            <a:ext cx="0" cy="259359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6910949" y="4659440"/>
            <a:ext cx="56153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7472486" y="2097562"/>
            <a:ext cx="0" cy="2561878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Oval 99"/>
          <p:cNvSpPr/>
          <p:nvPr/>
        </p:nvSpPr>
        <p:spPr bwMode="auto">
          <a:xfrm>
            <a:off x="3901921" y="1096248"/>
            <a:ext cx="4032448" cy="1152128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3600" tIns="46800" rIns="93600" bIns="10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 bwMode="auto">
          <a:xfrm flipH="1" flipV="1">
            <a:off x="7112446" y="2348880"/>
            <a:ext cx="576064" cy="1656184"/>
          </a:xfrm>
          <a:prstGeom prst="straightConnector1">
            <a:avLst/>
          </a:prstGeom>
          <a:noFill/>
          <a:ln w="47625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7309564" y="4005064"/>
            <a:ext cx="2288505" cy="830997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FF3300"/>
                </a:solidFill>
              </a:rPr>
              <a:t>A modell alapvetése, a „fekete doboz”</a:t>
            </a:r>
          </a:p>
        </p:txBody>
      </p:sp>
      <p:sp>
        <p:nvSpPr>
          <p:cNvPr id="108" name="Freeform 107"/>
          <p:cNvSpPr/>
          <p:nvPr/>
        </p:nvSpPr>
        <p:spPr bwMode="auto">
          <a:xfrm>
            <a:off x="2215836" y="1214437"/>
            <a:ext cx="5171017" cy="5159322"/>
          </a:xfrm>
          <a:custGeom>
            <a:avLst/>
            <a:gdLst>
              <a:gd name="connsiteX0" fmla="*/ 3318189 w 5171017"/>
              <a:gd name="connsiteY0" fmla="*/ 1109663 h 5159322"/>
              <a:gd name="connsiteX1" fmla="*/ 1984689 w 5171017"/>
              <a:gd name="connsiteY1" fmla="*/ 1109663 h 5159322"/>
              <a:gd name="connsiteX2" fmla="*/ 1670364 w 5171017"/>
              <a:gd name="connsiteY2" fmla="*/ 157163 h 5159322"/>
              <a:gd name="connsiteX3" fmla="*/ 3489 w 5171017"/>
              <a:gd name="connsiteY3" fmla="*/ 452438 h 5159322"/>
              <a:gd name="connsiteX4" fmla="*/ 1346514 w 5171017"/>
              <a:gd name="connsiteY4" fmla="*/ 4376738 h 5159322"/>
              <a:gd name="connsiteX5" fmla="*/ 4918389 w 5171017"/>
              <a:gd name="connsiteY5" fmla="*/ 4910138 h 5159322"/>
              <a:gd name="connsiteX6" fmla="*/ 4699314 w 5171017"/>
              <a:gd name="connsiteY6" fmla="*/ 1376363 h 5159322"/>
              <a:gd name="connsiteX7" fmla="*/ 3318189 w 5171017"/>
              <a:gd name="connsiteY7" fmla="*/ 1109663 h 5159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1017" h="5159322">
                <a:moveTo>
                  <a:pt x="3318189" y="1109663"/>
                </a:moveTo>
                <a:cubicBezTo>
                  <a:pt x="2865752" y="1065213"/>
                  <a:pt x="2259326" y="1268413"/>
                  <a:pt x="1984689" y="1109663"/>
                </a:cubicBezTo>
                <a:cubicBezTo>
                  <a:pt x="1710052" y="950913"/>
                  <a:pt x="2000564" y="266700"/>
                  <a:pt x="1670364" y="157163"/>
                </a:cubicBezTo>
                <a:cubicBezTo>
                  <a:pt x="1340164" y="47626"/>
                  <a:pt x="57464" y="-250824"/>
                  <a:pt x="3489" y="452438"/>
                </a:cubicBezTo>
                <a:cubicBezTo>
                  <a:pt x="-50486" y="1155700"/>
                  <a:pt x="527364" y="3633788"/>
                  <a:pt x="1346514" y="4376738"/>
                </a:cubicBezTo>
                <a:cubicBezTo>
                  <a:pt x="2165664" y="5119688"/>
                  <a:pt x="4359589" y="5410200"/>
                  <a:pt x="4918389" y="4910138"/>
                </a:cubicBezTo>
                <a:cubicBezTo>
                  <a:pt x="5477189" y="4410076"/>
                  <a:pt x="4973951" y="2009775"/>
                  <a:pt x="4699314" y="1376363"/>
                </a:cubicBezTo>
                <a:cubicBezTo>
                  <a:pt x="4424677" y="742951"/>
                  <a:pt x="3770626" y="1154113"/>
                  <a:pt x="3318189" y="1109663"/>
                </a:cubicBezTo>
                <a:close/>
              </a:path>
            </a:pathLst>
          </a:custGeom>
          <a:noFill/>
          <a:ln w="2222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3600" tIns="46800" rIns="93600" bIns="10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7309563" y="2619772"/>
            <a:ext cx="2163395" cy="1077218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FF3300"/>
                </a:solidFill>
              </a:rPr>
              <a:t>A modell input tényezői, ezek hatnak szakmai szkepticizmusra</a:t>
            </a:r>
          </a:p>
        </p:txBody>
      </p:sp>
      <p:sp>
        <p:nvSpPr>
          <p:cNvPr id="110" name="Oval 109"/>
          <p:cNvSpPr/>
          <p:nvPr/>
        </p:nvSpPr>
        <p:spPr bwMode="auto">
          <a:xfrm>
            <a:off x="7934369" y="1214437"/>
            <a:ext cx="1842373" cy="1033939"/>
          </a:xfrm>
          <a:prstGeom prst="ellipse">
            <a:avLst/>
          </a:prstGeom>
          <a:noFill/>
          <a:ln w="1905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3600" tIns="46800" rIns="93600" bIns="108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191717" y="2918595"/>
            <a:ext cx="2281241" cy="1323439"/>
          </a:xfrm>
          <a:prstGeom prst="rect">
            <a:avLst/>
          </a:prstGeom>
          <a:solidFill>
            <a:schemeClr val="bg1"/>
          </a:solidFill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FF3300"/>
                </a:solidFill>
              </a:rPr>
              <a:t>A modell végterméke, ami a következő ciklus input tényezőire hat </a:t>
            </a:r>
          </a:p>
        </p:txBody>
      </p:sp>
      <p:cxnSp>
        <p:nvCxnSpPr>
          <p:cNvPr id="113" name="Straight Arrow Connector 112"/>
          <p:cNvCxnSpPr/>
          <p:nvPr/>
        </p:nvCxnSpPr>
        <p:spPr bwMode="auto">
          <a:xfrm flipV="1">
            <a:off x="8480598" y="2348880"/>
            <a:ext cx="144016" cy="569715"/>
          </a:xfrm>
          <a:prstGeom prst="straightConnector1">
            <a:avLst/>
          </a:prstGeom>
          <a:noFill/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zövegdoboz 1"/>
          <p:cNvSpPr txBox="1"/>
          <p:nvPr/>
        </p:nvSpPr>
        <p:spPr>
          <a:xfrm>
            <a:off x="7883479" y="6030000"/>
            <a:ext cx="1425633" cy="24622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hu-HU" sz="1000" dirty="0" smtClean="0">
                <a:solidFill>
                  <a:srgbClr val="666666"/>
                </a:solidFill>
              </a:rPr>
              <a:t>Nelson 2009</a:t>
            </a: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760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animBg="1"/>
      <p:bldP spid="100" grpId="1" animBg="1"/>
      <p:bldP spid="103" grpId="0" animBg="1"/>
      <p:bldP spid="103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422525" y="2276872"/>
            <a:ext cx="7185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de-AT" altLang="en-US" sz="2400" dirty="0">
              <a:solidFill>
                <a:srgbClr val="666666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2503934" y="866775"/>
            <a:ext cx="7186613" cy="32997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666666"/>
                </a:solidFill>
              </a:rPr>
              <a:t>Mark Nelson modellje a szakmai szkepticizmusról</a:t>
            </a:r>
          </a:p>
          <a:p>
            <a:endParaRPr lang="hu-HU" dirty="0">
              <a:solidFill>
                <a:srgbClr val="666666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b="0" dirty="0" smtClean="0">
              <a:solidFill>
                <a:srgbClr val="666666"/>
              </a:solidFill>
            </a:endParaRPr>
          </a:p>
          <a:p>
            <a:pPr marL="509588" lvl="2" indent="0">
              <a:buNone/>
            </a:pPr>
            <a:endParaRPr lang="hu-HU" b="0" dirty="0" smtClean="0">
              <a:solidFill>
                <a:srgbClr val="66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2525" y="1373208"/>
            <a:ext cx="1233537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input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9064" y="1373208"/>
            <a:ext cx="1368152" cy="584775"/>
          </a:xfrm>
          <a:prstGeom prst="rect">
            <a:avLst/>
          </a:prstGeom>
          <a:noFill/>
          <a:ln w="15875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3300"/>
                </a:solidFill>
              </a:rPr>
              <a:t>Szkeptikus megítélés</a:t>
            </a:r>
            <a:endParaRPr lang="hu-HU" dirty="0">
              <a:solidFill>
                <a:srgbClr val="FF33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728070" y="1649098"/>
            <a:ext cx="432048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641" y="1556792"/>
            <a:ext cx="512108" cy="1646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62877" y="1373208"/>
            <a:ext cx="1296144" cy="584775"/>
          </a:xfrm>
          <a:prstGeom prst="rect">
            <a:avLst/>
          </a:prstGeom>
          <a:noFill/>
          <a:ln w="158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3300"/>
                </a:solidFill>
              </a:rPr>
              <a:t>Szkeptikus cselekedet</a:t>
            </a:r>
            <a:endParaRPr lang="hu-HU" dirty="0">
              <a:solidFill>
                <a:srgbClr val="FF33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278" y="1556792"/>
            <a:ext cx="512108" cy="1646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183643" y="1373208"/>
            <a:ext cx="1289316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output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6945" y="2580041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ösztönzők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6945" y="3535102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jellemvonások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6945" y="4490163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tudás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6945" y="5445224"/>
            <a:ext cx="1656184" cy="830997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Audit tapasztalat </a:t>
            </a:r>
            <a:br>
              <a:rPr lang="hu-HU" dirty="0" smtClean="0">
                <a:solidFill>
                  <a:srgbClr val="666666"/>
                </a:solidFill>
              </a:rPr>
            </a:br>
            <a:r>
              <a:rPr lang="hu-HU" dirty="0" smtClean="0">
                <a:solidFill>
                  <a:srgbClr val="666666"/>
                </a:solidFill>
              </a:rPr>
              <a:t>és tréning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5384254" y="2065843"/>
            <a:ext cx="0" cy="42205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374" y="1986006"/>
            <a:ext cx="164606" cy="506012"/>
          </a:xfrm>
          <a:prstGeom prst="rect">
            <a:avLst/>
          </a:prstGeom>
        </p:spPr>
      </p:pic>
      <p:cxnSp>
        <p:nvCxnSpPr>
          <p:cNvPr id="36" name="Straight Arrow Connector 35"/>
          <p:cNvCxnSpPr/>
          <p:nvPr/>
        </p:nvCxnSpPr>
        <p:spPr bwMode="auto">
          <a:xfrm>
            <a:off x="6015037" y="4005064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015037" y="4941168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8828301" y="2132856"/>
            <a:ext cx="156353" cy="3727866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8828301" y="2097562"/>
            <a:ext cx="0" cy="3820153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>
            <a:off x="7040438" y="5917715"/>
            <a:ext cx="1787863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3007990" y="5860722"/>
            <a:ext cx="1945150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3007990" y="2097562"/>
            <a:ext cx="0" cy="376316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H="1">
            <a:off x="4880198" y="3704379"/>
            <a:ext cx="21602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V="1">
            <a:off x="4880198" y="2065843"/>
            <a:ext cx="0" cy="1638536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6910949" y="3704379"/>
            <a:ext cx="20149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7112446" y="2065843"/>
            <a:ext cx="0" cy="163853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4520158" y="4659440"/>
            <a:ext cx="57606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4520158" y="2065843"/>
            <a:ext cx="0" cy="259359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6910949" y="4659440"/>
            <a:ext cx="56153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7472486" y="2097562"/>
            <a:ext cx="0" cy="2561878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zövegdoboz 1"/>
          <p:cNvSpPr txBox="1"/>
          <p:nvPr/>
        </p:nvSpPr>
        <p:spPr>
          <a:xfrm>
            <a:off x="7883479" y="6030000"/>
            <a:ext cx="1425633" cy="24622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hu-HU" sz="1000" dirty="0" smtClean="0">
                <a:solidFill>
                  <a:srgbClr val="666666"/>
                </a:solidFill>
              </a:rPr>
              <a:t>Nelson 2009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61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1073" y="799272"/>
            <a:ext cx="7403340" cy="244475"/>
          </a:xfrm>
        </p:spPr>
        <p:txBody>
          <a:bodyPr/>
          <a:lstStyle/>
          <a:p>
            <a:r>
              <a:rPr lang="hu-HU" dirty="0" smtClean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A Nelson modell magja</a:t>
            </a:r>
            <a:endParaRPr lang="de-AT" dirty="0">
              <a:solidFill>
                <a:srgbClr val="666666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501073" y="1124744"/>
            <a:ext cx="7329387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3525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1276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+mn-lt"/>
              </a:defRPr>
            </a:lvl2pPr>
            <a:lvl3pPr marL="7731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3pPr>
            <a:lvl4pPr marL="1036638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4pPr>
            <a:lvl5pPr marL="12811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5pPr>
            <a:lvl6pPr marL="17383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6pPr>
            <a:lvl7pPr marL="21955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7pPr>
            <a:lvl8pPr marL="26527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8pPr>
            <a:lvl9pPr marL="31099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9pPr>
          </a:lstStyle>
          <a:p>
            <a:pPr lvl="1"/>
            <a:endParaRPr lang="hu-HU" kern="0" dirty="0" smtClean="0">
              <a:solidFill>
                <a:srgbClr val="666666"/>
              </a:solidFill>
            </a:endParaRPr>
          </a:p>
          <a:p>
            <a:r>
              <a:rPr lang="hu-HU" b="0" kern="0" dirty="0" smtClean="0">
                <a:solidFill>
                  <a:srgbClr val="666666"/>
                </a:solidFill>
              </a:rPr>
              <a:t>A könyvvizsgálati szkepticizmussal foglalkozó szakirodalom egyik legeredetibb gondolata, felvetése, hogy a kételkedés mozzanatát két szakaszra bontja.</a:t>
            </a:r>
            <a:endParaRPr lang="hu-HU" sz="1400" b="0" kern="0" dirty="0">
              <a:solidFill>
                <a:srgbClr val="666666"/>
              </a:solidFill>
            </a:endParaRPr>
          </a:p>
          <a:p>
            <a:r>
              <a:rPr lang="hu-HU" kern="0" dirty="0" smtClean="0">
                <a:solidFill>
                  <a:srgbClr val="666666"/>
                </a:solidFill>
              </a:rPr>
              <a:t>Szkeptikus ítélet: </a:t>
            </a:r>
            <a:r>
              <a:rPr lang="hu-HU" b="0" kern="0" dirty="0" smtClean="0">
                <a:solidFill>
                  <a:srgbClr val="666666"/>
                </a:solidFill>
              </a:rPr>
              <a:t>a könyvvizsgáló felismeri, hogy egy ügy veszélyes lehet és további könyvvizsgálati tevékenységre van szükség </a:t>
            </a:r>
            <a:endParaRPr lang="hu-HU" sz="1400" b="0" kern="0" dirty="0">
              <a:solidFill>
                <a:srgbClr val="666666"/>
              </a:solidFill>
            </a:endParaRPr>
          </a:p>
          <a:p>
            <a:r>
              <a:rPr lang="hu-HU" kern="0" dirty="0" smtClean="0">
                <a:solidFill>
                  <a:srgbClr val="666666"/>
                </a:solidFill>
              </a:rPr>
              <a:t>Szkeptikus cselekedet: </a:t>
            </a:r>
            <a:r>
              <a:rPr lang="hu-HU" b="0" kern="0" dirty="0" smtClean="0">
                <a:solidFill>
                  <a:srgbClr val="666666"/>
                </a:solidFill>
              </a:rPr>
              <a:t>amikor a könyvvizsgáló megváltoztatja a könyvvizsgálat folyamán tanúsított magatartását a szkeptikus ítéletre alapozva</a:t>
            </a:r>
          </a:p>
          <a:p>
            <a:pPr lvl="1"/>
            <a:r>
              <a:rPr lang="hu-HU" sz="1400" kern="0" dirty="0" smtClean="0">
                <a:solidFill>
                  <a:srgbClr val="666666"/>
                </a:solidFill>
              </a:rPr>
              <a:t>Következőkben nyilvánul meg: audit tervezési döntések, beszámoló módosíttatási döntések, záradékkal kapcsolatos döntések, stb. </a:t>
            </a:r>
            <a:endParaRPr lang="hu-HU" sz="1400" b="0" kern="0" dirty="0">
              <a:solidFill>
                <a:srgbClr val="666666"/>
              </a:solidFill>
            </a:endParaRPr>
          </a:p>
          <a:p>
            <a:r>
              <a:rPr lang="hu-HU" b="0" kern="0" dirty="0" smtClean="0">
                <a:solidFill>
                  <a:srgbClr val="666666"/>
                </a:solidFill>
              </a:rPr>
              <a:t>A szkeptikus ítélet (vagy gondolat) mindig megelőzi a szkeptikus cselekedetet.</a:t>
            </a:r>
          </a:p>
          <a:p>
            <a:r>
              <a:rPr lang="hu-HU" b="0" kern="0" dirty="0" smtClean="0">
                <a:solidFill>
                  <a:srgbClr val="666666"/>
                </a:solidFill>
              </a:rPr>
              <a:t>Azonban a szkeptikus ítéletet nem feltétlenül követi szkeptikus cselekedet, tett.</a:t>
            </a:r>
          </a:p>
          <a:p>
            <a:r>
              <a:rPr lang="hu-HU" b="0" kern="0" dirty="0" smtClean="0">
                <a:solidFill>
                  <a:srgbClr val="666666"/>
                </a:solidFill>
              </a:rPr>
              <a:t>Nelson értelmezésben a szakmai szkepticizmus akkor valósul meg, hogyha a szkeptikus ítéletet szkeptikus cselekedet is követi! </a:t>
            </a:r>
          </a:p>
          <a:p>
            <a:r>
              <a:rPr lang="hu-HU" b="0" kern="0" dirty="0" smtClean="0">
                <a:solidFill>
                  <a:srgbClr val="666666"/>
                </a:solidFill>
              </a:rPr>
              <a:t>Hogy mikor merül fel egyáltalán a gondolat, és a gondolatot mikor követi tett, azt a modell input tényezői határozzák meg. </a:t>
            </a:r>
          </a:p>
          <a:p>
            <a:endParaRPr lang="hu-HU" kern="0" dirty="0">
              <a:solidFill>
                <a:srgbClr val="666666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891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422525" y="2276872"/>
            <a:ext cx="7185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de-AT" altLang="en-US" sz="2400" dirty="0">
              <a:solidFill>
                <a:srgbClr val="666666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2503934" y="866775"/>
            <a:ext cx="7186613" cy="32997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666666"/>
                </a:solidFill>
              </a:rPr>
              <a:t>Mark Nelson modellje a szakmai szkepticizmusról</a:t>
            </a:r>
          </a:p>
          <a:p>
            <a:endParaRPr lang="hu-HU" dirty="0">
              <a:solidFill>
                <a:srgbClr val="666666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b="0" dirty="0" smtClean="0">
              <a:solidFill>
                <a:srgbClr val="666666"/>
              </a:solidFill>
            </a:endParaRPr>
          </a:p>
          <a:p>
            <a:pPr marL="509588" lvl="2" indent="0">
              <a:buNone/>
            </a:pPr>
            <a:endParaRPr lang="hu-HU" b="0" dirty="0" smtClean="0">
              <a:solidFill>
                <a:srgbClr val="66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2525" y="1373208"/>
            <a:ext cx="1233537" cy="584775"/>
          </a:xfrm>
          <a:prstGeom prst="rect">
            <a:avLst/>
          </a:prstGeom>
          <a:noFill/>
          <a:ln w="15875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input bizonyíték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9064" y="1373208"/>
            <a:ext cx="1368152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megítélés</a:t>
            </a:r>
            <a:endParaRPr lang="hu-HU" dirty="0">
              <a:solidFill>
                <a:srgbClr val="666666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728070" y="1649098"/>
            <a:ext cx="432048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641" y="1556792"/>
            <a:ext cx="512108" cy="1646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62877" y="1373208"/>
            <a:ext cx="1296144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cselekedet</a:t>
            </a:r>
            <a:endParaRPr lang="hu-HU" dirty="0">
              <a:solidFill>
                <a:srgbClr val="666666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278" y="1556792"/>
            <a:ext cx="512108" cy="1646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183643" y="1373208"/>
            <a:ext cx="1289316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output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6945" y="2580041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ösztönzők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6945" y="3535102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jellemvonások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6945" y="4490163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tudás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6945" y="5445224"/>
            <a:ext cx="1656184" cy="830997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Audit tapasztalat </a:t>
            </a:r>
            <a:br>
              <a:rPr lang="hu-HU" dirty="0" smtClean="0">
                <a:solidFill>
                  <a:srgbClr val="666666"/>
                </a:solidFill>
              </a:rPr>
            </a:br>
            <a:r>
              <a:rPr lang="hu-HU" dirty="0" smtClean="0">
                <a:solidFill>
                  <a:srgbClr val="666666"/>
                </a:solidFill>
              </a:rPr>
              <a:t>és tréning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5384254" y="2065843"/>
            <a:ext cx="0" cy="42205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374" y="1986006"/>
            <a:ext cx="164606" cy="506012"/>
          </a:xfrm>
          <a:prstGeom prst="rect">
            <a:avLst/>
          </a:prstGeom>
        </p:spPr>
      </p:pic>
      <p:cxnSp>
        <p:nvCxnSpPr>
          <p:cNvPr id="36" name="Straight Arrow Connector 35"/>
          <p:cNvCxnSpPr/>
          <p:nvPr/>
        </p:nvCxnSpPr>
        <p:spPr bwMode="auto">
          <a:xfrm>
            <a:off x="6015037" y="4005064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015037" y="4941168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8828301" y="2132856"/>
            <a:ext cx="156353" cy="3727866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8828301" y="2097562"/>
            <a:ext cx="0" cy="3820153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>
            <a:off x="7040438" y="5917715"/>
            <a:ext cx="1787863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3007990" y="5860722"/>
            <a:ext cx="1945150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3007990" y="2097562"/>
            <a:ext cx="0" cy="376316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H="1">
            <a:off x="4880198" y="3704379"/>
            <a:ext cx="21602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V="1">
            <a:off x="4880198" y="2065843"/>
            <a:ext cx="0" cy="1638536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6910949" y="3704379"/>
            <a:ext cx="20149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7112446" y="2065843"/>
            <a:ext cx="0" cy="163853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4520158" y="4659440"/>
            <a:ext cx="57606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4520158" y="2065843"/>
            <a:ext cx="0" cy="259359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6910949" y="4659440"/>
            <a:ext cx="56153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7472486" y="2097562"/>
            <a:ext cx="0" cy="2561878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zövegdoboz 1"/>
          <p:cNvSpPr txBox="1"/>
          <p:nvPr/>
        </p:nvSpPr>
        <p:spPr>
          <a:xfrm>
            <a:off x="7883479" y="6030000"/>
            <a:ext cx="1425633" cy="24622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hu-HU" sz="1000" dirty="0" smtClean="0">
                <a:solidFill>
                  <a:srgbClr val="666666"/>
                </a:solidFill>
              </a:rPr>
              <a:t>Nelson 2009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4008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Nelson modell input tényezői: </a:t>
            </a:r>
            <a:r>
              <a:rPr lang="hu-HU" dirty="0" smtClean="0">
                <a:solidFill>
                  <a:srgbClr val="FF0000"/>
                </a:solidFill>
              </a:rPr>
              <a:t>bemeneteli bizonyítékok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4871491"/>
          </a:xfrm>
        </p:spPr>
        <p:txBody>
          <a:bodyPr/>
          <a:lstStyle/>
          <a:p>
            <a:pPr lvl="1"/>
            <a:endParaRPr lang="hu-HU" b="1" dirty="0" smtClean="0"/>
          </a:p>
          <a:p>
            <a:pPr lvl="1"/>
            <a:r>
              <a:rPr lang="hu-HU" b="1" dirty="0" smtClean="0"/>
              <a:t>Kognitív torzítás </a:t>
            </a:r>
            <a:r>
              <a:rPr lang="hu-HU" dirty="0" smtClean="0"/>
              <a:t>(pszichológia): normál pszichológiai állapotban az emberek azokat az információkat veszik első sorban figyelembe, amik alátámasztják hiedelmeiket.</a:t>
            </a:r>
          </a:p>
          <a:p>
            <a:pPr lvl="1"/>
            <a:r>
              <a:rPr lang="hu-HU" dirty="0" smtClean="0"/>
              <a:t>Az ellentmondó információkra mint a „szabályt megerősítő kivételre” gondolnak.</a:t>
            </a:r>
          </a:p>
          <a:p>
            <a:pPr lvl="1"/>
            <a:endParaRPr lang="hu-HU" dirty="0"/>
          </a:p>
          <a:p>
            <a:pPr lvl="1"/>
            <a:r>
              <a:rPr lang="hu-HU" dirty="0" smtClean="0"/>
              <a:t>A könyvvizsgálók elméjére is érvényes a kognitív torzítás. </a:t>
            </a:r>
          </a:p>
          <a:p>
            <a:pPr lvl="1"/>
            <a:r>
              <a:rPr lang="hu-HU" dirty="0" smtClean="0"/>
              <a:t>A könyvvizsgáló azokat a bizonyítékokat veszi figyelembe nagyobb súllyal, ami az általa kívánt konklúziót támasztja alá.</a:t>
            </a:r>
          </a:p>
          <a:p>
            <a:pPr lvl="1"/>
            <a:r>
              <a:rPr lang="hu-HU" dirty="0" smtClean="0"/>
              <a:t>A kognitív torzítás sokkal erősebb formában jelentkezik, hogyha a könyvvizsgáló csalást/hibát sejt előre. </a:t>
            </a:r>
          </a:p>
          <a:p>
            <a:pPr lvl="1"/>
            <a:endParaRPr lang="hu-HU" dirty="0"/>
          </a:p>
          <a:p>
            <a:pPr lvl="1"/>
            <a:r>
              <a:rPr lang="hu-HU" dirty="0" smtClean="0"/>
              <a:t>A könyvvizsgálók sokkal könnyebben fogadnak el a menedzsment részéről kijelentő állításokat, mint tagadó állításokat. </a:t>
            </a:r>
            <a:endParaRPr lang="hu-HU" b="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230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422525" y="2276872"/>
            <a:ext cx="7185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de-AT" altLang="en-US" sz="2400" dirty="0">
              <a:solidFill>
                <a:srgbClr val="666666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2503934" y="866775"/>
            <a:ext cx="7186613" cy="32997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666666"/>
                </a:solidFill>
              </a:rPr>
              <a:t>Mark Nelson modellje a szakmai szkepticizmusról</a:t>
            </a:r>
          </a:p>
          <a:p>
            <a:endParaRPr lang="hu-HU" dirty="0">
              <a:solidFill>
                <a:srgbClr val="666666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b="0" dirty="0" smtClean="0">
              <a:solidFill>
                <a:srgbClr val="666666"/>
              </a:solidFill>
            </a:endParaRPr>
          </a:p>
          <a:p>
            <a:pPr marL="509588" lvl="2" indent="0">
              <a:buNone/>
            </a:pPr>
            <a:endParaRPr lang="hu-HU" b="0" dirty="0" smtClean="0">
              <a:solidFill>
                <a:srgbClr val="66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2525" y="1373208"/>
            <a:ext cx="1233537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input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9064" y="1373208"/>
            <a:ext cx="1368152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megítélés</a:t>
            </a:r>
            <a:endParaRPr lang="hu-HU" dirty="0">
              <a:solidFill>
                <a:srgbClr val="666666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728070" y="1649098"/>
            <a:ext cx="432048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641" y="1556792"/>
            <a:ext cx="512108" cy="1646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62877" y="1373208"/>
            <a:ext cx="1296144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cselekedet</a:t>
            </a:r>
            <a:endParaRPr lang="hu-HU" dirty="0">
              <a:solidFill>
                <a:srgbClr val="666666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278" y="1556792"/>
            <a:ext cx="512108" cy="1646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183643" y="1373208"/>
            <a:ext cx="1289316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output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6945" y="2580041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ösztönzők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6945" y="3535102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jellemvonások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6945" y="4490163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tudás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6945" y="5445224"/>
            <a:ext cx="1656184" cy="830997"/>
          </a:xfrm>
          <a:prstGeom prst="rect">
            <a:avLst/>
          </a:prstGeom>
          <a:noFill/>
          <a:ln w="15875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FF3300"/>
                </a:solidFill>
              </a:rPr>
              <a:t>Audit tapasztalat </a:t>
            </a:r>
            <a:br>
              <a:rPr lang="hu-HU" dirty="0" smtClean="0">
                <a:solidFill>
                  <a:srgbClr val="FF3300"/>
                </a:solidFill>
              </a:rPr>
            </a:br>
            <a:r>
              <a:rPr lang="hu-HU" dirty="0" smtClean="0">
                <a:solidFill>
                  <a:srgbClr val="FF3300"/>
                </a:solidFill>
              </a:rPr>
              <a:t>és tréning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5384254" y="2065843"/>
            <a:ext cx="0" cy="42205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374" y="1986006"/>
            <a:ext cx="164606" cy="506012"/>
          </a:xfrm>
          <a:prstGeom prst="rect">
            <a:avLst/>
          </a:prstGeom>
        </p:spPr>
      </p:pic>
      <p:cxnSp>
        <p:nvCxnSpPr>
          <p:cNvPr id="36" name="Straight Arrow Connector 35"/>
          <p:cNvCxnSpPr/>
          <p:nvPr/>
        </p:nvCxnSpPr>
        <p:spPr bwMode="auto">
          <a:xfrm>
            <a:off x="6015037" y="4005064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015037" y="4941168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8828301" y="2132856"/>
            <a:ext cx="156353" cy="3727866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8828301" y="2097562"/>
            <a:ext cx="0" cy="3820153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>
            <a:off x="7040438" y="5917715"/>
            <a:ext cx="1787863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3007990" y="5860722"/>
            <a:ext cx="1945150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3007990" y="2097562"/>
            <a:ext cx="0" cy="376316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H="1">
            <a:off x="4880198" y="3704379"/>
            <a:ext cx="21602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V="1">
            <a:off x="4880198" y="2065843"/>
            <a:ext cx="0" cy="1638536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6910949" y="3704379"/>
            <a:ext cx="20149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7112446" y="2065843"/>
            <a:ext cx="0" cy="163853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4520158" y="4659440"/>
            <a:ext cx="57606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4520158" y="2065843"/>
            <a:ext cx="0" cy="259359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6910949" y="4659440"/>
            <a:ext cx="56153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7472486" y="2097562"/>
            <a:ext cx="0" cy="2561878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zövegdoboz 1"/>
          <p:cNvSpPr txBox="1"/>
          <p:nvPr/>
        </p:nvSpPr>
        <p:spPr>
          <a:xfrm>
            <a:off x="7883479" y="6030000"/>
            <a:ext cx="1425633" cy="24622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hu-HU" sz="1000" dirty="0" smtClean="0">
                <a:solidFill>
                  <a:srgbClr val="666666"/>
                </a:solidFill>
              </a:rPr>
              <a:t>Nelson 2009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4659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1073" y="799272"/>
            <a:ext cx="7403340" cy="244475"/>
          </a:xfrm>
        </p:spPr>
        <p:txBody>
          <a:bodyPr/>
          <a:lstStyle/>
          <a:p>
            <a:r>
              <a:rPr lang="hu-HU" dirty="0" smtClean="0">
                <a:solidFill>
                  <a:srgbClr val="666666"/>
                </a:solidFill>
                <a:latin typeface="+mn-lt"/>
                <a:ea typeface="+mn-ea"/>
                <a:cs typeface="+mn-cs"/>
              </a:rPr>
              <a:t>Nelson modell input tényezői: </a:t>
            </a:r>
            <a:r>
              <a:rPr lang="hu-HU" dirty="0" smtClean="0">
                <a:solidFill>
                  <a:srgbClr val="FF3300"/>
                </a:solidFill>
                <a:latin typeface="+mn-lt"/>
                <a:ea typeface="+mn-ea"/>
                <a:cs typeface="+mn-cs"/>
              </a:rPr>
              <a:t>Tapasztalat és tréning</a:t>
            </a:r>
            <a:endParaRPr lang="de-AT" dirty="0">
              <a:solidFill>
                <a:srgbClr val="FF33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480743" y="1124744"/>
            <a:ext cx="7329387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3525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+mn-lt"/>
                <a:ea typeface="+mn-ea"/>
                <a:cs typeface="+mn-cs"/>
              </a:defRPr>
            </a:lvl1pPr>
            <a:lvl2pPr marL="51276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+mn-lt"/>
              </a:defRPr>
            </a:lvl2pPr>
            <a:lvl3pPr marL="7731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3pPr>
            <a:lvl4pPr marL="1036638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+mn-lt"/>
              </a:defRPr>
            </a:lvl4pPr>
            <a:lvl5pPr marL="12811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5pPr>
            <a:lvl6pPr marL="17383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6pPr>
            <a:lvl7pPr marL="21955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7pPr>
            <a:lvl8pPr marL="26527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8pPr>
            <a:lvl9pPr marL="3109913" indent="-263525" algn="l" defTabSz="957263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+mn-lt"/>
              </a:defRPr>
            </a:lvl9pPr>
          </a:lstStyle>
          <a:p>
            <a:pPr marL="263525" lvl="1"/>
            <a:r>
              <a:rPr lang="hu-HU" b="1" kern="0" dirty="0" smtClean="0">
                <a:solidFill>
                  <a:srgbClr val="666666"/>
                </a:solidFill>
              </a:rPr>
              <a:t>Tapasztalat</a:t>
            </a:r>
          </a:p>
          <a:p>
            <a:pPr marL="263525" lvl="1"/>
            <a:r>
              <a:rPr lang="hu-HU" kern="0" dirty="0" smtClean="0">
                <a:solidFill>
                  <a:srgbClr val="666666"/>
                </a:solidFill>
              </a:rPr>
              <a:t>A szakmában eltöltött évek száma</a:t>
            </a:r>
            <a:endParaRPr lang="hu-HU" kern="0" dirty="0">
              <a:solidFill>
                <a:srgbClr val="666666"/>
              </a:solidFill>
            </a:endParaRPr>
          </a:p>
          <a:p>
            <a:pPr marL="263525" lvl="1"/>
            <a:r>
              <a:rPr lang="hu-HU" kern="0" dirty="0" smtClean="0">
                <a:solidFill>
                  <a:srgbClr val="666666"/>
                </a:solidFill>
              </a:rPr>
              <a:t>Milyen feladatokat végzett, milyen ügyfelek könyvvizsgált, vagy vett részt a könyvvizsgálatában, milyen projektekben dolgozott</a:t>
            </a:r>
            <a:endParaRPr lang="hu-HU" kern="0" dirty="0">
              <a:solidFill>
                <a:srgbClr val="666666"/>
              </a:solidFill>
            </a:endParaRPr>
          </a:p>
          <a:p>
            <a:pPr marL="263525" lvl="1"/>
            <a:r>
              <a:rPr lang="hu-HU" kern="0" dirty="0" smtClean="0">
                <a:solidFill>
                  <a:srgbClr val="666666"/>
                </a:solidFill>
              </a:rPr>
              <a:t>Korábbi években megszerzett tapasztalat az adott ügyfélről</a:t>
            </a:r>
          </a:p>
          <a:p>
            <a:pPr marL="523875" lvl="2"/>
            <a:r>
              <a:rPr lang="hu-HU" kern="0" dirty="0" smtClean="0">
                <a:solidFill>
                  <a:srgbClr val="666666"/>
                </a:solidFill>
              </a:rPr>
              <a:t>Korábbi években feltár hibák</a:t>
            </a:r>
          </a:p>
          <a:p>
            <a:pPr marL="523875" lvl="2"/>
            <a:r>
              <a:rPr lang="hu-HU" kern="0" dirty="0" smtClean="0">
                <a:solidFill>
                  <a:srgbClr val="666666"/>
                </a:solidFill>
              </a:rPr>
              <a:t>A menedzsment és a könyvvizsgáló team egymáshoz való viszonya a korábbi években</a:t>
            </a:r>
          </a:p>
          <a:p>
            <a:pPr marL="523875" lvl="2"/>
            <a:r>
              <a:rPr lang="hu-HU" kern="0" dirty="0" smtClean="0">
                <a:solidFill>
                  <a:srgbClr val="666666"/>
                </a:solidFill>
              </a:rPr>
              <a:t>Az elmúlt években milyennek látták az ott dolgozók szakmai felkészültségét	</a:t>
            </a:r>
          </a:p>
          <a:p>
            <a:pPr marL="523875" lvl="2"/>
            <a:r>
              <a:rPr lang="hu-HU" kern="0" dirty="0" smtClean="0">
                <a:solidFill>
                  <a:srgbClr val="666666"/>
                </a:solidFill>
              </a:rPr>
              <a:t>A korábbi években a belső kontrollok hogyan, milyen mértékben működtek</a:t>
            </a:r>
          </a:p>
          <a:p>
            <a:pPr marL="263525" lvl="1"/>
            <a:r>
              <a:rPr lang="hu-HU" b="1" kern="0" dirty="0" smtClean="0">
                <a:solidFill>
                  <a:srgbClr val="666666"/>
                </a:solidFill>
              </a:rPr>
              <a:t>Tréning</a:t>
            </a:r>
          </a:p>
          <a:p>
            <a:pPr marL="263525" lvl="1"/>
            <a:r>
              <a:rPr lang="hu-HU" kern="0" dirty="0" smtClean="0">
                <a:solidFill>
                  <a:srgbClr val="666666"/>
                </a:solidFill>
              </a:rPr>
              <a:t>Általában </a:t>
            </a:r>
            <a:r>
              <a:rPr lang="hu-HU" kern="0" dirty="0" smtClean="0">
                <a:solidFill>
                  <a:srgbClr val="666666"/>
                </a:solidFill>
              </a:rPr>
              <a:t>az emberek </a:t>
            </a:r>
            <a:r>
              <a:rPr lang="hu-HU" kern="0" dirty="0" smtClean="0">
                <a:solidFill>
                  <a:srgbClr val="666666"/>
                </a:solidFill>
              </a:rPr>
              <a:t>nem lesznek szkeptikusabbak, hogyha csak felhívják erre a figyelmüket, hanem képezni kell őket.</a:t>
            </a:r>
          </a:p>
          <a:p>
            <a:pPr marL="523875" lvl="2"/>
            <a:r>
              <a:rPr lang="hu-HU" kern="0" dirty="0" smtClean="0">
                <a:solidFill>
                  <a:srgbClr val="666666"/>
                </a:solidFill>
              </a:rPr>
              <a:t>Divergens gondolkodás: magyarázatot kell adni azokra a bizonyítékokra és körülményekre, amik szokatlanok</a:t>
            </a:r>
          </a:p>
          <a:p>
            <a:pPr marL="523875" lvl="2"/>
            <a:r>
              <a:rPr lang="hu-HU" kern="0" dirty="0" smtClean="0">
                <a:solidFill>
                  <a:srgbClr val="666666"/>
                </a:solidFill>
              </a:rPr>
              <a:t>Konvergens gondolkodás: tudni kell értékelni a valószínűségét a különféle magyarázatoknak</a:t>
            </a:r>
          </a:p>
          <a:p>
            <a:pPr marL="263525" lvl="1"/>
            <a:endParaRPr lang="hu-HU" kern="0" dirty="0">
              <a:solidFill>
                <a:srgbClr val="666666"/>
              </a:solidFill>
            </a:endParaRPr>
          </a:p>
          <a:p>
            <a:pPr marL="263525" lvl="1"/>
            <a:endParaRPr lang="hu-HU" kern="0" dirty="0" smtClean="0">
              <a:solidFill>
                <a:srgbClr val="666666"/>
              </a:solidFill>
            </a:endParaRPr>
          </a:p>
          <a:p>
            <a:endParaRPr lang="hu-HU" b="0" kern="0" dirty="0" smtClean="0">
              <a:solidFill>
                <a:srgbClr val="666666"/>
              </a:solidFill>
            </a:endParaRPr>
          </a:p>
          <a:p>
            <a:endParaRPr lang="hu-HU" b="0" kern="0" dirty="0">
              <a:solidFill>
                <a:srgbClr val="666666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9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422525" y="2276872"/>
            <a:ext cx="7185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de-AT" altLang="en-US" sz="2400" dirty="0">
              <a:solidFill>
                <a:srgbClr val="666666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2503934" y="866775"/>
            <a:ext cx="7186613" cy="32997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666666"/>
                </a:solidFill>
              </a:rPr>
              <a:t>Mark Nelson modellje a szakmai szkepticizmusról</a:t>
            </a:r>
          </a:p>
          <a:p>
            <a:endParaRPr lang="hu-HU" dirty="0">
              <a:solidFill>
                <a:srgbClr val="666666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b="0" dirty="0" smtClean="0">
              <a:solidFill>
                <a:srgbClr val="666666"/>
              </a:solidFill>
            </a:endParaRPr>
          </a:p>
          <a:p>
            <a:pPr marL="509588" lvl="2" indent="0">
              <a:buNone/>
            </a:pPr>
            <a:endParaRPr lang="hu-HU" b="0" dirty="0" smtClean="0">
              <a:solidFill>
                <a:srgbClr val="66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2525" y="1373208"/>
            <a:ext cx="1233537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input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9064" y="1373208"/>
            <a:ext cx="1368152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megítélés</a:t>
            </a:r>
            <a:endParaRPr lang="hu-HU" dirty="0">
              <a:solidFill>
                <a:srgbClr val="666666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728070" y="1649098"/>
            <a:ext cx="432048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641" y="1556792"/>
            <a:ext cx="512108" cy="1646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62877" y="1373208"/>
            <a:ext cx="1296144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cselekedet</a:t>
            </a:r>
            <a:endParaRPr lang="hu-HU" dirty="0">
              <a:solidFill>
                <a:srgbClr val="666666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278" y="1556792"/>
            <a:ext cx="512108" cy="1646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183643" y="1373208"/>
            <a:ext cx="1289316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output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6945" y="2580041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ösztönzők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6945" y="3535102"/>
            <a:ext cx="1656184" cy="338554"/>
          </a:xfrm>
          <a:prstGeom prst="rect">
            <a:avLst/>
          </a:prstGeom>
          <a:noFill/>
          <a:ln w="15875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3300"/>
                </a:solidFill>
              </a:rPr>
              <a:t>jellemvonások</a:t>
            </a:r>
            <a:endParaRPr lang="hu-HU" dirty="0">
              <a:solidFill>
                <a:srgbClr val="FF33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6945" y="4490163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tudás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6945" y="5445224"/>
            <a:ext cx="1656184" cy="830997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Audit tapasztalat </a:t>
            </a:r>
            <a:br>
              <a:rPr lang="hu-HU" dirty="0" smtClean="0">
                <a:solidFill>
                  <a:srgbClr val="666666"/>
                </a:solidFill>
              </a:rPr>
            </a:br>
            <a:r>
              <a:rPr lang="hu-HU" dirty="0" smtClean="0">
                <a:solidFill>
                  <a:srgbClr val="666666"/>
                </a:solidFill>
              </a:rPr>
              <a:t>és tréning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5384254" y="2065843"/>
            <a:ext cx="0" cy="42205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374" y="1986006"/>
            <a:ext cx="164606" cy="506012"/>
          </a:xfrm>
          <a:prstGeom prst="rect">
            <a:avLst/>
          </a:prstGeom>
        </p:spPr>
      </p:pic>
      <p:cxnSp>
        <p:nvCxnSpPr>
          <p:cNvPr id="36" name="Straight Arrow Connector 35"/>
          <p:cNvCxnSpPr/>
          <p:nvPr/>
        </p:nvCxnSpPr>
        <p:spPr bwMode="auto">
          <a:xfrm>
            <a:off x="6015037" y="4005064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015037" y="4941168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8828301" y="2132856"/>
            <a:ext cx="156353" cy="3727866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8828301" y="2097562"/>
            <a:ext cx="0" cy="3820153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>
            <a:off x="7040438" y="5917715"/>
            <a:ext cx="1787863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3007990" y="5860722"/>
            <a:ext cx="1945150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3007990" y="2097562"/>
            <a:ext cx="0" cy="376316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H="1">
            <a:off x="4880198" y="3704379"/>
            <a:ext cx="21602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V="1">
            <a:off x="4880198" y="2065843"/>
            <a:ext cx="0" cy="1638536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6910949" y="3704379"/>
            <a:ext cx="20149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7112446" y="2065843"/>
            <a:ext cx="0" cy="163853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4520158" y="4659440"/>
            <a:ext cx="57606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4520158" y="2065843"/>
            <a:ext cx="0" cy="259359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6910949" y="4659440"/>
            <a:ext cx="56153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7472486" y="2097562"/>
            <a:ext cx="0" cy="2561878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zövegdoboz 1"/>
          <p:cNvSpPr txBox="1"/>
          <p:nvPr/>
        </p:nvSpPr>
        <p:spPr>
          <a:xfrm>
            <a:off x="7883479" y="6030000"/>
            <a:ext cx="1425633" cy="24622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hu-HU" sz="1000" dirty="0" smtClean="0">
                <a:solidFill>
                  <a:srgbClr val="666666"/>
                </a:solidFill>
              </a:rPr>
              <a:t>Nelson 2009</a:t>
            </a: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8612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7775" y="1268760"/>
            <a:ext cx="7186613" cy="5256584"/>
          </a:xfrm>
        </p:spPr>
        <p:txBody>
          <a:bodyPr/>
          <a:lstStyle/>
          <a:p>
            <a:r>
              <a:rPr lang="hu-HU" b="0" dirty="0" smtClean="0"/>
              <a:t>A szkeptikus gondolkodás lehet a könyvvizsgáló tartós személyes tulajdonsága, illetve pillanatnyi állapot</a:t>
            </a:r>
          </a:p>
          <a:p>
            <a:r>
              <a:rPr lang="hu-HU" dirty="0" smtClean="0"/>
              <a:t>A </a:t>
            </a:r>
            <a:r>
              <a:rPr lang="hu-HU" dirty="0"/>
              <a:t>könyvvizsgáló </a:t>
            </a:r>
            <a:r>
              <a:rPr lang="hu-HU" dirty="0" smtClean="0"/>
              <a:t>személyisége</a:t>
            </a:r>
            <a:r>
              <a:rPr lang="hu-HU" b="0" dirty="0"/>
              <a:t>: a könyvvizsgáló viselkedési, érzési, gondolkodási mintái</a:t>
            </a:r>
            <a:r>
              <a:rPr lang="hu-HU" b="0" dirty="0" smtClean="0"/>
              <a:t>.</a:t>
            </a:r>
          </a:p>
          <a:p>
            <a:r>
              <a:rPr lang="hu-HU" dirty="0" smtClean="0"/>
              <a:t>A könyvvizsgálathoz szükséges jellemvonások</a:t>
            </a:r>
          </a:p>
          <a:p>
            <a:pPr lvl="1"/>
            <a:r>
              <a:rPr lang="hu-HU" sz="1400" dirty="0" smtClean="0"/>
              <a:t>Kérdező elme</a:t>
            </a:r>
          </a:p>
          <a:p>
            <a:pPr lvl="1"/>
            <a:r>
              <a:rPr lang="hu-HU" sz="1400" dirty="0" smtClean="0"/>
              <a:t>(elő)ítélet felfüggesztése</a:t>
            </a:r>
          </a:p>
          <a:p>
            <a:pPr lvl="1"/>
            <a:r>
              <a:rPr lang="hu-HU" sz="1400" dirty="0" smtClean="0"/>
              <a:t>Másik megértése (</a:t>
            </a:r>
            <a:r>
              <a:rPr lang="hu-HU" sz="1400" dirty="0" err="1" smtClean="0"/>
              <a:t>interperszionális</a:t>
            </a:r>
            <a:r>
              <a:rPr lang="hu-HU" sz="1400" dirty="0" smtClean="0"/>
              <a:t> kapcsolatok)</a:t>
            </a:r>
          </a:p>
          <a:p>
            <a:pPr lvl="1"/>
            <a:r>
              <a:rPr lang="hu-HU" sz="1400" dirty="0" smtClean="0"/>
              <a:t>Autonómia</a:t>
            </a:r>
          </a:p>
          <a:p>
            <a:pPr lvl="1"/>
            <a:r>
              <a:rPr lang="hu-HU" sz="1400" dirty="0" smtClean="0"/>
              <a:t>Önbizalom, önbecsülés</a:t>
            </a:r>
          </a:p>
          <a:p>
            <a:pPr marL="263525" lvl="1"/>
            <a:r>
              <a:rPr lang="hu-HU" dirty="0">
                <a:ea typeface="+mn-ea"/>
                <a:cs typeface="+mn-cs"/>
              </a:rPr>
              <a:t>A kiemelkedőbb probléma megoldó készséggel rendelkező könyvvizsgáló könnyebben azonosítják a problémás területeket</a:t>
            </a:r>
            <a:r>
              <a:rPr lang="hu-HU" dirty="0" smtClean="0">
                <a:ea typeface="+mn-ea"/>
                <a:cs typeface="+mn-cs"/>
              </a:rPr>
              <a:t>.</a:t>
            </a:r>
          </a:p>
          <a:p>
            <a:pPr marL="263525" lvl="1"/>
            <a:r>
              <a:rPr lang="hu-HU" b="1" dirty="0" smtClean="0"/>
              <a:t>Erkölcsi gondolkodás (</a:t>
            </a:r>
            <a:r>
              <a:rPr lang="en-US" b="1" dirty="0" smtClean="0"/>
              <a:t>moral reasoning</a:t>
            </a:r>
            <a:r>
              <a:rPr lang="hu-HU" b="1" dirty="0" smtClean="0"/>
              <a:t>)</a:t>
            </a:r>
          </a:p>
          <a:p>
            <a:pPr marL="523875" lvl="2"/>
            <a:r>
              <a:rPr lang="hu-HU" dirty="0" smtClean="0"/>
              <a:t>Az erkölcsi gondolkodás arra ad választ, hogy az egyén hogyan hoz döntést egy erkölcsi dilemmában és mi az oka ennek a döntésnek</a:t>
            </a:r>
          </a:p>
          <a:p>
            <a:pPr marL="523875" lvl="2"/>
            <a:r>
              <a:rPr lang="hu-HU" dirty="0" smtClean="0"/>
              <a:t>A magas erkölcsi szinten lévő könyvvizsgálók jobban ellen állnak az ügyfél nyomásának, és alaposabb munkát végeznek</a:t>
            </a:r>
          </a:p>
          <a:p>
            <a:pPr marL="523875" lvl="2"/>
            <a:r>
              <a:rPr lang="hu-HU" dirty="0" smtClean="0"/>
              <a:t>A magasabb erkölcsi szintű könyvvizsgáló hamarabb felismeri a  menedzsment helytelen viselkedését</a:t>
            </a:r>
          </a:p>
          <a:p>
            <a:pPr marL="523875" lvl="2"/>
            <a:r>
              <a:rPr lang="hu-HU" dirty="0" smtClean="0"/>
              <a:t>Az erkölcsös könyvvizsgáló kevésbé bízza rá magát a vezetésre </a:t>
            </a:r>
          </a:p>
          <a:p>
            <a:pPr marL="263525" lvl="1"/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Nelson modell input tényezői: </a:t>
            </a:r>
            <a:r>
              <a:rPr lang="hu-HU" dirty="0" smtClean="0">
                <a:solidFill>
                  <a:srgbClr val="FF3300"/>
                </a:solidFill>
              </a:rPr>
              <a:t>jellemvonások</a:t>
            </a:r>
            <a:r>
              <a:rPr lang="hu-HU" dirty="0" smtClean="0"/>
              <a:t> 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6385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Nelson modell tényezői: </a:t>
            </a:r>
            <a:r>
              <a:rPr lang="hu-HU" dirty="0" smtClean="0">
                <a:solidFill>
                  <a:srgbClr val="FF3300"/>
                </a:solidFill>
              </a:rPr>
              <a:t>jellemvonások II.</a:t>
            </a:r>
            <a:endParaRPr lang="hu-HU" dirty="0">
              <a:solidFill>
                <a:srgbClr val="FF330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641350" y="2060848"/>
            <a:ext cx="3974781" cy="769441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hu-HU" dirty="0" err="1" smtClean="0">
                <a:solidFill>
                  <a:srgbClr val="666666"/>
                </a:solidFill>
              </a:rPr>
              <a:t>Prekonvencionális</a:t>
            </a:r>
            <a:r>
              <a:rPr lang="hu-HU" dirty="0" smtClean="0">
                <a:solidFill>
                  <a:srgbClr val="666666"/>
                </a:solidFill>
              </a:rPr>
              <a:t> szint</a:t>
            </a:r>
          </a:p>
          <a:p>
            <a:r>
              <a:rPr lang="hu-HU" sz="1200" dirty="0" smtClean="0">
                <a:solidFill>
                  <a:srgbClr val="666666"/>
                </a:solidFill>
              </a:rPr>
              <a:t>	</a:t>
            </a:r>
            <a:r>
              <a:rPr lang="hu-HU" sz="1400" dirty="0" smtClean="0">
                <a:solidFill>
                  <a:srgbClr val="666666"/>
                </a:solidFill>
              </a:rPr>
              <a:t>1. szakasz: büntetés orientáció</a:t>
            </a:r>
          </a:p>
          <a:p>
            <a:r>
              <a:rPr lang="hu-HU" sz="1400" dirty="0">
                <a:solidFill>
                  <a:srgbClr val="666666"/>
                </a:solidFill>
              </a:rPr>
              <a:t>	</a:t>
            </a:r>
            <a:r>
              <a:rPr lang="hu-HU" sz="1400" dirty="0" smtClean="0">
                <a:solidFill>
                  <a:srgbClr val="666666"/>
                </a:solidFill>
              </a:rPr>
              <a:t>2. szakasz: jutalomorientáció </a:t>
            </a:r>
            <a:endParaRPr lang="hu-HU" dirty="0" smtClean="0">
              <a:solidFill>
                <a:srgbClr val="666666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4032696" y="3431754"/>
            <a:ext cx="3974781" cy="769441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II. Konvencionális szint</a:t>
            </a:r>
          </a:p>
          <a:p>
            <a:r>
              <a:rPr lang="hu-HU" sz="1200" dirty="0" smtClean="0">
                <a:solidFill>
                  <a:srgbClr val="666666"/>
                </a:solidFill>
              </a:rPr>
              <a:t>	</a:t>
            </a:r>
            <a:r>
              <a:rPr lang="hu-HU" sz="1400" dirty="0" smtClean="0">
                <a:solidFill>
                  <a:srgbClr val="666666"/>
                </a:solidFill>
              </a:rPr>
              <a:t>1. szakasz: jó gyerek orientáció</a:t>
            </a:r>
          </a:p>
          <a:p>
            <a:r>
              <a:rPr lang="hu-HU" sz="1400" dirty="0">
                <a:solidFill>
                  <a:srgbClr val="666666"/>
                </a:solidFill>
              </a:rPr>
              <a:t>	</a:t>
            </a:r>
            <a:r>
              <a:rPr lang="hu-HU" sz="1400" dirty="0" smtClean="0">
                <a:solidFill>
                  <a:srgbClr val="666666"/>
                </a:solidFill>
              </a:rPr>
              <a:t>2. szakasz: tekintélyorientáció</a:t>
            </a:r>
            <a:endParaRPr lang="hu-HU" dirty="0" smtClean="0">
              <a:solidFill>
                <a:srgbClr val="666666"/>
              </a:solidFill>
            </a:endParaRPr>
          </a:p>
        </p:txBody>
      </p:sp>
      <p:sp>
        <p:nvSpPr>
          <p:cNvPr id="8" name="Szövegdoboz 7"/>
          <p:cNvSpPr txBox="1"/>
          <p:nvPr/>
        </p:nvSpPr>
        <p:spPr>
          <a:xfrm>
            <a:off x="4520158" y="4725144"/>
            <a:ext cx="4608513" cy="769441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III. </a:t>
            </a:r>
            <a:r>
              <a:rPr lang="hu-HU" dirty="0" err="1" smtClean="0">
                <a:solidFill>
                  <a:srgbClr val="666666"/>
                </a:solidFill>
              </a:rPr>
              <a:t>Posztkonvecionális</a:t>
            </a:r>
            <a:r>
              <a:rPr lang="hu-HU" dirty="0" smtClean="0">
                <a:solidFill>
                  <a:srgbClr val="666666"/>
                </a:solidFill>
              </a:rPr>
              <a:t> szint</a:t>
            </a:r>
          </a:p>
          <a:p>
            <a:r>
              <a:rPr lang="hu-HU" sz="1200" dirty="0">
                <a:solidFill>
                  <a:srgbClr val="666666"/>
                </a:solidFill>
              </a:rPr>
              <a:t> </a:t>
            </a:r>
            <a:r>
              <a:rPr lang="hu-HU" sz="1200" dirty="0" smtClean="0">
                <a:solidFill>
                  <a:srgbClr val="666666"/>
                </a:solidFill>
              </a:rPr>
              <a:t>    </a:t>
            </a:r>
            <a:r>
              <a:rPr lang="hu-HU" sz="1400" dirty="0" smtClean="0">
                <a:solidFill>
                  <a:srgbClr val="666666"/>
                </a:solidFill>
              </a:rPr>
              <a:t>1. szakasz: társadalmi szerződés orientáció</a:t>
            </a:r>
          </a:p>
          <a:p>
            <a:r>
              <a:rPr lang="hu-HU" sz="1400" dirty="0" smtClean="0">
                <a:solidFill>
                  <a:srgbClr val="666666"/>
                </a:solidFill>
              </a:rPr>
              <a:t>     2. szakasz: egyetemes erkölcsi orientáció</a:t>
            </a:r>
            <a:endParaRPr lang="hu-HU" dirty="0" smtClean="0">
              <a:solidFill>
                <a:srgbClr val="666666"/>
              </a:solidFill>
            </a:endParaRPr>
          </a:p>
        </p:txBody>
      </p:sp>
      <p:sp>
        <p:nvSpPr>
          <p:cNvPr id="7" name="Lefelé nyíl 6"/>
          <p:cNvSpPr/>
          <p:nvPr/>
        </p:nvSpPr>
        <p:spPr bwMode="auto">
          <a:xfrm>
            <a:off x="6999365" y="3008333"/>
            <a:ext cx="504056" cy="288032"/>
          </a:xfrm>
          <a:prstGeom prst="downArrow">
            <a:avLst/>
          </a:prstGeom>
          <a:noFill/>
          <a:ln w="127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600" tIns="46800" rIns="936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Lefelé nyíl 8"/>
          <p:cNvSpPr/>
          <p:nvPr/>
        </p:nvSpPr>
        <p:spPr bwMode="auto">
          <a:xfrm>
            <a:off x="7503421" y="4367435"/>
            <a:ext cx="504056" cy="292694"/>
          </a:xfrm>
          <a:prstGeom prst="downArrow">
            <a:avLst/>
          </a:prstGeom>
          <a:noFill/>
          <a:ln w="12700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600" tIns="46800" rIns="93600" bIns="10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/>
              <a:t> </a:t>
            </a:r>
            <a:r>
              <a:rPr lang="hu-HU" dirty="0" err="1" smtClean="0"/>
              <a:t>Kolhberg</a:t>
            </a:r>
            <a:r>
              <a:rPr lang="hu-HU" dirty="0" smtClean="0"/>
              <a:t> (1969) erkölcsi gondolkodás modellje</a:t>
            </a: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b="0" dirty="0" smtClean="0"/>
              <a:t>Az egyének a fenti utat járják végig</a:t>
            </a:r>
            <a:endParaRPr lang="hu-HU" b="0" dirty="0"/>
          </a:p>
          <a:p>
            <a:pPr marL="0" indent="0" algn="ctr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83186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könyvvizsgálat célja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5564187"/>
          </a:xfrm>
        </p:spPr>
        <p:txBody>
          <a:bodyPr/>
          <a:lstStyle/>
          <a:p>
            <a:r>
              <a:rPr lang="hu-HU" b="0" dirty="0"/>
              <a:t>A vállalkozások éves tevékenységükről kötelesek beszámolót készíteni és ezt közzé tenni.</a:t>
            </a:r>
          </a:p>
          <a:p>
            <a:r>
              <a:rPr lang="hu-HU" b="0" dirty="0"/>
              <a:t>Ezen beszámoló a </a:t>
            </a:r>
            <a:r>
              <a:rPr lang="hu-HU" b="0" dirty="0" err="1"/>
              <a:t>stakeholderek</a:t>
            </a:r>
            <a:r>
              <a:rPr lang="hu-HU" b="0" dirty="0"/>
              <a:t> döntési alapját </a:t>
            </a:r>
            <a:r>
              <a:rPr lang="hu-HU" b="0" dirty="0" smtClean="0"/>
              <a:t>képezi</a:t>
            </a:r>
          </a:p>
          <a:p>
            <a:r>
              <a:rPr lang="hu-HU" b="0" dirty="0" smtClean="0"/>
              <a:t>A beszámoló torzított lehet:</a:t>
            </a:r>
          </a:p>
          <a:p>
            <a:pPr lvl="2"/>
            <a:r>
              <a:rPr lang="hu-HU" sz="1400" b="0" dirty="0" smtClean="0"/>
              <a:t>A </a:t>
            </a:r>
            <a:r>
              <a:rPr lang="hu-HU" sz="1400" b="0" dirty="0"/>
              <a:t>menedzsment szándékos csalása miatt</a:t>
            </a:r>
          </a:p>
          <a:p>
            <a:pPr lvl="2"/>
            <a:r>
              <a:rPr lang="hu-HU" sz="1400" b="0" dirty="0"/>
              <a:t>A figyelmetlenség, szaktudásbeli hiányosságok </a:t>
            </a:r>
            <a:r>
              <a:rPr lang="hu-HU" sz="1400" b="0" dirty="0" smtClean="0"/>
              <a:t>miatt</a:t>
            </a:r>
          </a:p>
          <a:p>
            <a:pPr lvl="2"/>
            <a:endParaRPr lang="hu-HU" b="0" dirty="0"/>
          </a:p>
          <a:p>
            <a:pPr marL="0" indent="0" algn="just">
              <a:buNone/>
            </a:pPr>
            <a:r>
              <a:rPr lang="hu-HU" b="0" dirty="0"/>
              <a:t>„</a:t>
            </a:r>
            <a:r>
              <a:rPr lang="hu-HU" dirty="0"/>
              <a:t>A könyvvizsgálat célja a célzott felhasználók pénzügyi kimutatások iránti bizalmának növelése</a:t>
            </a:r>
            <a:r>
              <a:rPr lang="hu-HU" dirty="0" smtClean="0"/>
              <a:t>.” (</a:t>
            </a:r>
            <a:r>
              <a:rPr lang="hu-HU" i="1" dirty="0"/>
              <a:t>200. ISA, 3</a:t>
            </a:r>
            <a:r>
              <a:rPr lang="hu-HU" dirty="0" smtClean="0"/>
              <a:t>)</a:t>
            </a:r>
          </a:p>
          <a:p>
            <a:pPr marL="0" indent="0" algn="just">
              <a:buNone/>
            </a:pPr>
            <a:r>
              <a:rPr lang="hu-HU" dirty="0" smtClean="0"/>
              <a:t> </a:t>
            </a:r>
          </a:p>
          <a:p>
            <a:pPr algn="just"/>
            <a:r>
              <a:rPr lang="hu-HU" b="0" dirty="0" smtClean="0"/>
              <a:t>A könyvvizsgálónak meg kell győződnie a vállalkozás jövőbeli működőképességéről is</a:t>
            </a:r>
          </a:p>
          <a:p>
            <a:pPr marL="0" indent="0" algn="just">
              <a:buNone/>
            </a:pPr>
            <a:r>
              <a:rPr lang="hu-HU" sz="1400" b="0" dirty="0" smtClean="0"/>
              <a:t>„A könyvvizsgáló célja, hogy: elegendő és megfelelő könyvvizsgálati bizonyítékot szerezzen arra vonatkozóan, hogy helyénvaló a vezetés részéről a vállalkozás folytatásának feltételezése a pénzügyi kimutatások készítése során.” </a:t>
            </a:r>
            <a:r>
              <a:rPr lang="hu-HU" sz="1400" b="0" i="1" dirty="0" smtClean="0"/>
              <a:t>570. ISA 9</a:t>
            </a:r>
          </a:p>
          <a:p>
            <a:pPr algn="just"/>
            <a:r>
              <a:rPr lang="hu-HU" b="0" dirty="0" smtClean="0"/>
              <a:t>A fenti célok megvalósításához a könyvvizsgáló tevékenysége folyamán bizonyítékokat használ, melyek nem féltétlenül lehetnek igazak, </a:t>
            </a:r>
            <a:r>
              <a:rPr lang="hu-HU" b="0" u="sng" dirty="0" smtClean="0"/>
              <a:t>kételkedésre</a:t>
            </a:r>
            <a:r>
              <a:rPr lang="hu-HU" b="0" dirty="0" smtClean="0"/>
              <a:t> adnak okot.</a:t>
            </a:r>
          </a:p>
          <a:p>
            <a:pPr algn="just"/>
            <a:endParaRPr lang="hu-HU" b="0" dirty="0"/>
          </a:p>
          <a:p>
            <a:endParaRPr lang="hu-HU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7813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422525" y="2276872"/>
            <a:ext cx="7185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de-AT" altLang="en-US" sz="2400" dirty="0">
              <a:solidFill>
                <a:srgbClr val="666666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2503934" y="866775"/>
            <a:ext cx="7186613" cy="32997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666666"/>
                </a:solidFill>
              </a:rPr>
              <a:t>Mark Nelson modellje a szakmai szkepticizmusról</a:t>
            </a:r>
          </a:p>
          <a:p>
            <a:endParaRPr lang="hu-HU" dirty="0">
              <a:solidFill>
                <a:srgbClr val="666666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b="0" dirty="0" smtClean="0">
              <a:solidFill>
                <a:srgbClr val="666666"/>
              </a:solidFill>
            </a:endParaRPr>
          </a:p>
          <a:p>
            <a:pPr marL="509588" lvl="2" indent="0">
              <a:buNone/>
            </a:pPr>
            <a:endParaRPr lang="hu-HU" b="0" dirty="0" smtClean="0">
              <a:solidFill>
                <a:srgbClr val="66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2525" y="1373208"/>
            <a:ext cx="1233537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input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9064" y="1373208"/>
            <a:ext cx="1368152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megítélés</a:t>
            </a:r>
            <a:endParaRPr lang="hu-HU" dirty="0">
              <a:solidFill>
                <a:srgbClr val="666666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728070" y="1649098"/>
            <a:ext cx="432048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641" y="1556792"/>
            <a:ext cx="512108" cy="1646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62877" y="1373208"/>
            <a:ext cx="1296144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cselekedet</a:t>
            </a:r>
            <a:endParaRPr lang="hu-HU" dirty="0">
              <a:solidFill>
                <a:srgbClr val="666666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278" y="1556792"/>
            <a:ext cx="512108" cy="1646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183643" y="1373208"/>
            <a:ext cx="1289316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output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6945" y="2580041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ösztönzők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6945" y="3535102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jellemvonások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6945" y="4490163"/>
            <a:ext cx="1656184" cy="338554"/>
          </a:xfrm>
          <a:prstGeom prst="rect">
            <a:avLst/>
          </a:prstGeom>
          <a:noFill/>
          <a:ln w="15875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FF3300"/>
                </a:solidFill>
              </a:rPr>
              <a:t>tudás</a:t>
            </a:r>
            <a:endParaRPr lang="hu-HU" dirty="0">
              <a:solidFill>
                <a:srgbClr val="FF33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6945" y="5445224"/>
            <a:ext cx="1656184" cy="830997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Audit tapasztalat </a:t>
            </a:r>
            <a:br>
              <a:rPr lang="hu-HU" dirty="0" smtClean="0">
                <a:solidFill>
                  <a:srgbClr val="666666"/>
                </a:solidFill>
              </a:rPr>
            </a:br>
            <a:r>
              <a:rPr lang="hu-HU" dirty="0" smtClean="0">
                <a:solidFill>
                  <a:srgbClr val="666666"/>
                </a:solidFill>
              </a:rPr>
              <a:t>és tréning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5384254" y="2065843"/>
            <a:ext cx="0" cy="42205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374" y="1986006"/>
            <a:ext cx="164606" cy="506012"/>
          </a:xfrm>
          <a:prstGeom prst="rect">
            <a:avLst/>
          </a:prstGeom>
        </p:spPr>
      </p:pic>
      <p:cxnSp>
        <p:nvCxnSpPr>
          <p:cNvPr id="36" name="Straight Arrow Connector 35"/>
          <p:cNvCxnSpPr/>
          <p:nvPr/>
        </p:nvCxnSpPr>
        <p:spPr bwMode="auto">
          <a:xfrm>
            <a:off x="6015037" y="4005064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015037" y="4941168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8828301" y="2132856"/>
            <a:ext cx="156353" cy="3727866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8828301" y="2097562"/>
            <a:ext cx="0" cy="3820153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>
            <a:off x="7040438" y="5917715"/>
            <a:ext cx="1787863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3007990" y="5860722"/>
            <a:ext cx="1945150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3007990" y="2097562"/>
            <a:ext cx="0" cy="376316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H="1">
            <a:off x="4880198" y="3704379"/>
            <a:ext cx="21602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V="1">
            <a:off x="4880198" y="2065843"/>
            <a:ext cx="0" cy="1638536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6910949" y="3704379"/>
            <a:ext cx="20149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7112446" y="2065843"/>
            <a:ext cx="0" cy="163853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4520158" y="4659440"/>
            <a:ext cx="57606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4520158" y="2065843"/>
            <a:ext cx="0" cy="259359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6910949" y="4659440"/>
            <a:ext cx="56153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7472486" y="2097562"/>
            <a:ext cx="0" cy="2561878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zövegdoboz 1"/>
          <p:cNvSpPr txBox="1"/>
          <p:nvPr/>
        </p:nvSpPr>
        <p:spPr>
          <a:xfrm>
            <a:off x="7883479" y="6030000"/>
            <a:ext cx="1425633" cy="24622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hu-HU" sz="1000" dirty="0" smtClean="0">
                <a:solidFill>
                  <a:srgbClr val="666666"/>
                </a:solidFill>
              </a:rPr>
              <a:t>Nelson 2009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902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Nelson modell input tényezői: </a:t>
            </a:r>
            <a:r>
              <a:rPr lang="hu-HU" dirty="0" smtClean="0">
                <a:solidFill>
                  <a:srgbClr val="FF3300"/>
                </a:solidFill>
              </a:rPr>
              <a:t>tudás</a:t>
            </a:r>
            <a:endParaRPr lang="hu-HU" dirty="0">
              <a:solidFill>
                <a:srgbClr val="FF33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4871491"/>
          </a:xfrm>
        </p:spPr>
        <p:txBody>
          <a:bodyPr/>
          <a:lstStyle/>
          <a:p>
            <a:r>
              <a:rPr lang="hu-HU" dirty="0" smtClean="0"/>
              <a:t>A tudást a személység és tapasztalat együtt határozza meg</a:t>
            </a:r>
          </a:p>
          <a:p>
            <a:r>
              <a:rPr lang="hu-HU" dirty="0" smtClean="0"/>
              <a:t>A szakmai tudás komponensei</a:t>
            </a:r>
          </a:p>
          <a:p>
            <a:pPr lvl="1"/>
            <a:r>
              <a:rPr lang="hu-HU" dirty="0" smtClean="0"/>
              <a:t>Számviteli és könyvvizsgálati ismeretek </a:t>
            </a:r>
          </a:p>
          <a:p>
            <a:pPr lvl="1"/>
            <a:r>
              <a:rPr lang="hu-HU" b="0" dirty="0" smtClean="0"/>
              <a:t>Iparági specifikus ismeretek</a:t>
            </a:r>
          </a:p>
          <a:p>
            <a:pPr lvl="1"/>
            <a:r>
              <a:rPr lang="hu-HU" dirty="0" smtClean="0"/>
              <a:t>Általános üzleti ismeretek</a:t>
            </a:r>
          </a:p>
          <a:p>
            <a:pPr marL="263525" lvl="1"/>
            <a:r>
              <a:rPr lang="hu-HU" b="1" dirty="0">
                <a:ea typeface="+mn-ea"/>
                <a:cs typeface="+mn-cs"/>
              </a:rPr>
              <a:t>Szakirodalmi megfigyelések a tudás és szakmai szkepticizmus közötti viszonyra</a:t>
            </a:r>
          </a:p>
          <a:p>
            <a:pPr lvl="1"/>
            <a:r>
              <a:rPr lang="hu-HU" sz="1500" b="0" dirty="0" smtClean="0"/>
              <a:t>Az amerikai okleveles könyvvizsgálók kevésbé szkeptikusak, mint </a:t>
            </a:r>
            <a:r>
              <a:rPr lang="hu-HU" sz="1500" dirty="0" smtClean="0"/>
              <a:t>a közvetlen kollégáik, asszisztenseik</a:t>
            </a:r>
            <a:r>
              <a:rPr lang="hu-HU" sz="1500" b="0" dirty="0" smtClean="0"/>
              <a:t>! (</a:t>
            </a:r>
            <a:r>
              <a:rPr lang="hu-HU" sz="1500" b="0" i="1" dirty="0" err="1" smtClean="0"/>
              <a:t>Shaub</a:t>
            </a:r>
            <a:r>
              <a:rPr lang="hu-HU" sz="1500" i="1" dirty="0" smtClean="0"/>
              <a:t>, </a:t>
            </a:r>
            <a:r>
              <a:rPr lang="hu-HU" sz="1500" i="1" dirty="0" err="1" smtClean="0"/>
              <a:t>Lawrence</a:t>
            </a:r>
            <a:r>
              <a:rPr lang="hu-HU" sz="1500" b="0" i="1" dirty="0" smtClean="0"/>
              <a:t> 1996 </a:t>
            </a:r>
            <a:r>
              <a:rPr lang="hu-HU" sz="1500" b="0" i="1" dirty="0" err="1" smtClean="0"/>
              <a:t>in</a:t>
            </a:r>
            <a:r>
              <a:rPr lang="hu-HU" sz="1500" b="0" i="1" dirty="0" smtClean="0"/>
              <a:t> </a:t>
            </a:r>
            <a:r>
              <a:rPr lang="hu-HU" sz="1500" b="0" i="1" dirty="0" err="1" smtClean="0"/>
              <a:t>Veit</a:t>
            </a:r>
            <a:r>
              <a:rPr lang="hu-HU" sz="1500" b="0" i="1" dirty="0" smtClean="0"/>
              <a:t> Krisztina 2014)</a:t>
            </a:r>
          </a:p>
          <a:p>
            <a:pPr lvl="1"/>
            <a:r>
              <a:rPr lang="hu-HU" sz="1500" b="0" i="1" dirty="0" smtClean="0"/>
              <a:t> </a:t>
            </a:r>
            <a:r>
              <a:rPr lang="hu-HU" sz="1500" dirty="0" smtClean="0"/>
              <a:t>A szakemberek, specializálódott könyvvizsgálók elsősorban a szakterületükre vonatkozó állításokat tudják vizsgálni, nagy összefüggéseket kevésbé, mert „elvesznek a részletekben”</a:t>
            </a:r>
          </a:p>
          <a:p>
            <a:pPr lvl="1"/>
            <a:r>
              <a:rPr lang="hu-HU" sz="1500" dirty="0" smtClean="0"/>
              <a:t>Megfigyelték, hogy azok a könyvvizsgáló teamek a leghatékonyabbak, amiknek a tagjai eltérő tudásszinttel rendelkeznek</a:t>
            </a:r>
          </a:p>
          <a:p>
            <a:pPr lvl="1"/>
            <a:r>
              <a:rPr lang="hu-HU" sz="1500" b="1" dirty="0" smtClean="0"/>
              <a:t>elalvási hatás </a:t>
            </a:r>
            <a:r>
              <a:rPr lang="hu-HU" sz="1500" dirty="0" smtClean="0"/>
              <a:t>(</a:t>
            </a:r>
            <a:r>
              <a:rPr lang="en-US" sz="1500" dirty="0" smtClean="0"/>
              <a:t>sleeper effect</a:t>
            </a:r>
            <a:r>
              <a:rPr lang="hu-HU" sz="1500" dirty="0" smtClean="0"/>
              <a:t>): ha a könyvvizsgáló nem ismeri az ügyfél üzletkörét az idő múltával egyre nagyobb mértékben hajlandó elfogadni az ügyfél által adott magyarázatot, </a:t>
            </a:r>
            <a:r>
              <a:rPr lang="hu-HU" sz="1500" dirty="0" err="1" smtClean="0"/>
              <a:t>mégha</a:t>
            </a:r>
            <a:r>
              <a:rPr lang="hu-HU" sz="1500" dirty="0" smtClean="0"/>
              <a:t> kezdetben nem is értett egyet vele! </a:t>
            </a:r>
            <a:endParaRPr lang="hu-HU" sz="1500" b="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336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ChangeArrowheads="1"/>
          </p:cNvSpPr>
          <p:nvPr/>
        </p:nvSpPr>
        <p:spPr bwMode="auto">
          <a:xfrm>
            <a:off x="2422525" y="2276872"/>
            <a:ext cx="718502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42900" indent="-3429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 b="1">
                <a:solidFill>
                  <a:srgbClr val="5A5A5A"/>
                </a:solidFill>
                <a:latin typeface="Verdana" pitchFamily="34" charset="0"/>
              </a:defRPr>
            </a:lvl1pPr>
            <a:lvl2pPr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600">
                <a:solidFill>
                  <a:srgbClr val="5A5A5A"/>
                </a:solidFill>
                <a:latin typeface="Verdana" pitchFamily="34" charset="0"/>
              </a:defRPr>
            </a:lvl2pPr>
            <a:lvl3pPr marL="11430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3pPr>
            <a:lvl4pPr marL="16002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500">
                <a:solidFill>
                  <a:srgbClr val="5A5A5A"/>
                </a:solidFill>
                <a:latin typeface="Verdana" pitchFamily="34" charset="0"/>
              </a:defRPr>
            </a:lvl4pPr>
            <a:lvl5pPr marL="2057400" indent="-228600" defTabSz="655638" eaLnBrk="0" hangingPunct="0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5pPr>
            <a:lvl6pPr marL="25146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6pPr>
            <a:lvl7pPr marL="29718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7pPr>
            <a:lvl8pPr marL="34290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8pPr>
            <a:lvl9pPr marL="3886200" indent="-228600" defTabSz="6556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A6645"/>
              </a:buClr>
              <a:buSzPct val="120000"/>
              <a:buFont typeface="Verdana" pitchFamily="34" charset="0"/>
              <a:buChar char="¬"/>
              <a:defRPr sz="1400">
                <a:solidFill>
                  <a:srgbClr val="5A5A5A"/>
                </a:solidFill>
                <a:latin typeface="Verdana" pitchFamily="34" charset="0"/>
              </a:defRPr>
            </a:lvl9pPr>
          </a:lstStyle>
          <a:p>
            <a:pPr marL="0" lvl="1">
              <a:lnSpc>
                <a:spcPct val="90000"/>
              </a:lnSpc>
              <a:spcBef>
                <a:spcPts val="500"/>
              </a:spcBef>
              <a:spcAft>
                <a:spcPts val="1000"/>
              </a:spcAft>
              <a:buClr>
                <a:srgbClr val="FF5700"/>
              </a:buClr>
              <a:buFontTx/>
              <a:buNone/>
            </a:pPr>
            <a:endParaRPr lang="de-AT" altLang="en-US" sz="2400" dirty="0">
              <a:solidFill>
                <a:srgbClr val="666666"/>
              </a:solidFill>
            </a:endParaRPr>
          </a:p>
        </p:txBody>
      </p:sp>
      <p:sp>
        <p:nvSpPr>
          <p:cNvPr id="5" name="Tartalom helye 2"/>
          <p:cNvSpPr>
            <a:spLocks noGrp="1"/>
          </p:cNvSpPr>
          <p:nvPr>
            <p:ph idx="1"/>
          </p:nvPr>
        </p:nvSpPr>
        <p:spPr>
          <a:xfrm>
            <a:off x="2503934" y="866775"/>
            <a:ext cx="7186613" cy="32997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666666"/>
                </a:solidFill>
              </a:rPr>
              <a:t>Mark Nelson modellje a szakmai szkepticizmusról</a:t>
            </a:r>
          </a:p>
          <a:p>
            <a:endParaRPr lang="hu-HU" dirty="0">
              <a:solidFill>
                <a:srgbClr val="666666"/>
              </a:solidFill>
            </a:endParaRP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b="0" dirty="0" smtClean="0">
              <a:solidFill>
                <a:srgbClr val="666666"/>
              </a:solidFill>
            </a:endParaRPr>
          </a:p>
          <a:p>
            <a:pPr marL="509588" lvl="2" indent="0">
              <a:buNone/>
            </a:pPr>
            <a:endParaRPr lang="hu-HU" b="0" dirty="0" smtClean="0">
              <a:solidFill>
                <a:srgbClr val="66666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2525" y="1373208"/>
            <a:ext cx="1233537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input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9064" y="1373208"/>
            <a:ext cx="1368152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megítélés</a:t>
            </a:r>
            <a:endParaRPr lang="hu-HU" dirty="0">
              <a:solidFill>
                <a:srgbClr val="666666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3728070" y="1649098"/>
            <a:ext cx="432048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2641" y="1556792"/>
            <a:ext cx="512108" cy="16460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262877" y="1373208"/>
            <a:ext cx="1296144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Szkeptikus cselekedet</a:t>
            </a:r>
            <a:endParaRPr lang="hu-HU" dirty="0">
              <a:solidFill>
                <a:srgbClr val="666666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5278" y="1556792"/>
            <a:ext cx="512108" cy="16460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8183643" y="1373208"/>
            <a:ext cx="1289316" cy="58477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output bizonyíték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6945" y="2580041"/>
            <a:ext cx="1656184" cy="338554"/>
          </a:xfrm>
          <a:prstGeom prst="rect">
            <a:avLst/>
          </a:prstGeom>
          <a:noFill/>
          <a:ln w="15875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FF3300"/>
                </a:solidFill>
              </a:rPr>
              <a:t>ösztönzők</a:t>
            </a:r>
            <a:endParaRPr lang="hu-HU" dirty="0">
              <a:solidFill>
                <a:srgbClr val="FF33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6945" y="3535102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666666"/>
                </a:solidFill>
              </a:rPr>
              <a:t>jellemvonások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86945" y="4490163"/>
            <a:ext cx="1656184" cy="338554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tudás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86945" y="5445224"/>
            <a:ext cx="1656184" cy="830997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Audit tapasztalat </a:t>
            </a:r>
            <a:br>
              <a:rPr lang="hu-HU" dirty="0" smtClean="0">
                <a:solidFill>
                  <a:srgbClr val="666666"/>
                </a:solidFill>
              </a:rPr>
            </a:br>
            <a:r>
              <a:rPr lang="hu-HU" dirty="0" smtClean="0">
                <a:solidFill>
                  <a:srgbClr val="666666"/>
                </a:solidFill>
              </a:rPr>
              <a:t>és tréning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5384254" y="2065843"/>
            <a:ext cx="0" cy="42205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4374" y="1986006"/>
            <a:ext cx="164606" cy="506012"/>
          </a:xfrm>
          <a:prstGeom prst="rect">
            <a:avLst/>
          </a:prstGeom>
        </p:spPr>
      </p:pic>
      <p:cxnSp>
        <p:nvCxnSpPr>
          <p:cNvPr id="36" name="Straight Arrow Connector 35"/>
          <p:cNvCxnSpPr/>
          <p:nvPr/>
        </p:nvCxnSpPr>
        <p:spPr bwMode="auto">
          <a:xfrm>
            <a:off x="6015037" y="4005064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6015037" y="4941168"/>
            <a:ext cx="0" cy="36004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8828301" y="2132856"/>
            <a:ext cx="156353" cy="3727866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8828301" y="2097562"/>
            <a:ext cx="0" cy="3820153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H="1">
            <a:off x="7040438" y="5917715"/>
            <a:ext cx="1787863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 flipH="1">
            <a:off x="3007990" y="5860722"/>
            <a:ext cx="1945150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3007990" y="2097562"/>
            <a:ext cx="0" cy="376316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 flipH="1">
            <a:off x="4880198" y="3704379"/>
            <a:ext cx="21602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V="1">
            <a:off x="4880198" y="2065843"/>
            <a:ext cx="0" cy="1638536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6" name="Straight Connector 85"/>
          <p:cNvCxnSpPr/>
          <p:nvPr/>
        </p:nvCxnSpPr>
        <p:spPr bwMode="auto">
          <a:xfrm>
            <a:off x="6910949" y="3704379"/>
            <a:ext cx="20149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Arrow Connector 87"/>
          <p:cNvCxnSpPr/>
          <p:nvPr/>
        </p:nvCxnSpPr>
        <p:spPr bwMode="auto">
          <a:xfrm flipV="1">
            <a:off x="7112446" y="2065843"/>
            <a:ext cx="0" cy="163853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4520158" y="4659440"/>
            <a:ext cx="576064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Arrow Connector 92"/>
          <p:cNvCxnSpPr/>
          <p:nvPr/>
        </p:nvCxnSpPr>
        <p:spPr bwMode="auto">
          <a:xfrm flipV="1">
            <a:off x="4520158" y="2065843"/>
            <a:ext cx="0" cy="259359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6910949" y="4659440"/>
            <a:ext cx="561537" cy="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V="1">
            <a:off x="7472486" y="2097562"/>
            <a:ext cx="0" cy="2561878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Szövegdoboz 1"/>
          <p:cNvSpPr txBox="1"/>
          <p:nvPr/>
        </p:nvSpPr>
        <p:spPr>
          <a:xfrm>
            <a:off x="7883479" y="6030000"/>
            <a:ext cx="1425633" cy="24622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hu-HU" sz="1000" dirty="0" smtClean="0">
                <a:solidFill>
                  <a:srgbClr val="666666"/>
                </a:solidFill>
              </a:rPr>
              <a:t>Nelson 2009</a:t>
            </a: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ösztönzők</a:t>
            </a:r>
            <a:endParaRPr lang="hu-HU" sz="1200" i="1" dirty="0" smtClean="0">
              <a:solidFill>
                <a:srgbClr val="66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499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Nelson modell input tényezői: </a:t>
            </a:r>
            <a:r>
              <a:rPr lang="hu-HU" dirty="0" smtClean="0">
                <a:solidFill>
                  <a:srgbClr val="FF3300"/>
                </a:solidFill>
              </a:rPr>
              <a:t>ösztönzők</a:t>
            </a:r>
            <a:endParaRPr lang="hu-HU" dirty="0">
              <a:solidFill>
                <a:srgbClr val="FF33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226160"/>
              </p:ext>
            </p:extLst>
          </p:nvPr>
        </p:nvGraphicFramePr>
        <p:xfrm>
          <a:off x="2517775" y="1340767"/>
          <a:ext cx="7186614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5538"/>
                <a:gridCol w="2395538"/>
                <a:gridCol w="2395538"/>
              </a:tblGrid>
              <a:tr h="323885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Anyagi </a:t>
                      </a:r>
                      <a:endParaRPr lang="hu-HU" sz="16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Nem anyagi</a:t>
                      </a:r>
                      <a:endParaRPr lang="hu-HU" sz="16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pozitív</a:t>
                      </a:r>
                      <a:endParaRPr lang="hu-H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Pénzbeli jutalmak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Előrelépési</a:t>
                      </a:r>
                      <a:r>
                        <a:rPr lang="hu-HU" sz="1400" baseline="0" dirty="0" smtClean="0"/>
                        <a:t> lehetőség, kihívások, elismerési lehetőség, szabályzó szervek elrettentő ereje</a:t>
                      </a:r>
                      <a:endParaRPr lang="hu-H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negatív</a:t>
                      </a:r>
                      <a:endParaRPr lang="hu-HU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Ügyfél elvesztése, alacsony költségvetés, pénzbeli büntetések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Könyvvizsgáló rotáció</a:t>
                      </a:r>
                      <a:endParaRPr lang="hu-H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7775" y="3439824"/>
            <a:ext cx="7128446" cy="225908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marL="263525" lvl="1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endParaRPr lang="hu-HU" dirty="0" smtClean="0">
              <a:solidFill>
                <a:srgbClr val="5A5A5A"/>
              </a:solidFill>
              <a:latin typeface="+mn-lt"/>
            </a:endParaRPr>
          </a:p>
          <a:p>
            <a:pPr marL="263525" lvl="1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endParaRPr lang="hu-HU" dirty="0">
              <a:solidFill>
                <a:srgbClr val="5A5A5A"/>
              </a:solidFill>
              <a:latin typeface="+mn-lt"/>
            </a:endParaRPr>
          </a:p>
          <a:p>
            <a:pPr marL="263525" lvl="1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r>
              <a:rPr lang="hu-HU" dirty="0" smtClean="0">
                <a:solidFill>
                  <a:srgbClr val="5A5A5A"/>
                </a:solidFill>
                <a:latin typeface="+mn-lt"/>
              </a:rPr>
              <a:t>A motivált könyvvizsgálók egyéb tulajdonságaiktól függetlenül szkeptikusabbak</a:t>
            </a:r>
          </a:p>
          <a:p>
            <a:pPr marL="263525" lvl="1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r>
              <a:rPr lang="hu-HU" dirty="0" smtClean="0">
                <a:solidFill>
                  <a:srgbClr val="5A5A5A"/>
                </a:solidFill>
                <a:latin typeface="+mn-lt"/>
              </a:rPr>
              <a:t>A cég filozófiája és működési stílusa nagyban ki hat a szkepticizmusra. </a:t>
            </a:r>
          </a:p>
          <a:p>
            <a:pPr marL="263525" lvl="1" indent="-263525" defTabSz="957263">
              <a:spcBef>
                <a:spcPct val="20000"/>
              </a:spcBef>
              <a:buClr>
                <a:srgbClr val="EA6645"/>
              </a:buClr>
              <a:buSzPct val="120000"/>
              <a:buFont typeface="Verdana" pitchFamily="34" charset="0"/>
              <a:buChar char="¬"/>
            </a:pPr>
            <a:r>
              <a:rPr lang="hu-HU" dirty="0" smtClean="0">
                <a:solidFill>
                  <a:srgbClr val="5A5A5A"/>
                </a:solidFill>
                <a:latin typeface="+mn-lt"/>
              </a:rPr>
              <a:t>A partnerek (vezetők) szkepticizmusa (vagy annak hiánya) lecsorog a könyvvizsgáló iroda beosztottjai közé</a:t>
            </a:r>
            <a:endParaRPr lang="hu-HU" dirty="0">
              <a:solidFill>
                <a:srgbClr val="5A5A5A"/>
              </a:solidFill>
              <a:latin typeface="+mn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ösztönzők</a:t>
            </a:r>
            <a:endParaRPr lang="hu-HU" sz="1200" i="1" dirty="0" smtClean="0">
              <a:solidFill>
                <a:srgbClr val="66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2236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kötelező könyvvizsgálói rotáció hatása a szakmai szkepticizmusra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5303837"/>
          </a:xfrm>
        </p:spPr>
        <p:txBody>
          <a:bodyPr/>
          <a:lstStyle/>
          <a:p>
            <a:pPr marL="509588" lvl="2" indent="0">
              <a:buNone/>
            </a:pPr>
            <a:endParaRPr lang="hu-HU" dirty="0" smtClean="0"/>
          </a:p>
          <a:p>
            <a:pPr lvl="1"/>
            <a:r>
              <a:rPr lang="hu-HU" dirty="0" smtClean="0"/>
              <a:t>Az </a:t>
            </a:r>
            <a:r>
              <a:rPr lang="hu-HU" dirty="0" err="1" smtClean="0"/>
              <a:t>Enron</a:t>
            </a:r>
            <a:r>
              <a:rPr lang="hu-HU" dirty="0" smtClean="0"/>
              <a:t> botrány után többször felmerült valamilyen formában, hogy a könyvvizsgáló megbiztatást kötelezően rotálnia kellene a cégeknek</a:t>
            </a:r>
          </a:p>
          <a:p>
            <a:pPr lvl="3"/>
            <a:r>
              <a:rPr lang="hu-HU" dirty="0" smtClean="0"/>
              <a:t>Megelőzve, hogy az ügyfél és a könyvvizsgáló összefonódjon</a:t>
            </a:r>
            <a:endParaRPr lang="hu-HU" dirty="0"/>
          </a:p>
          <a:p>
            <a:pPr lvl="1"/>
            <a:r>
              <a:rPr lang="hu-HU" dirty="0" err="1" smtClean="0"/>
              <a:t>Bowlin</a:t>
            </a:r>
            <a:r>
              <a:rPr lang="hu-HU" dirty="0" smtClean="0"/>
              <a:t> (2015) tanulmányában arra hívta fel a figyelmet, hogy a rotáció akár ellentétes hatást is gyakorolhat a szkepticizmusra.</a:t>
            </a:r>
            <a:endParaRPr lang="hu-HU" dirty="0"/>
          </a:p>
          <a:p>
            <a:pPr lvl="1"/>
            <a:r>
              <a:rPr lang="hu-HU" dirty="0" smtClean="0"/>
              <a:t>A könyvvizsgálók akár tudatosan, akár tudatalatti módon, de mindig van előzetes várakozása az ügyfél beszámolójával, illetve a vezetés becsületességével kapcsolatban. </a:t>
            </a:r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marL="249238" lvl="1" indent="0">
              <a:buNone/>
            </a:pPr>
            <a:r>
              <a:rPr lang="hu-HU" dirty="0" smtClean="0"/>
              <a:t>	</a:t>
            </a:r>
          </a:p>
          <a:p>
            <a:pPr marL="249238" lvl="1" indent="0">
              <a:buNone/>
            </a:pPr>
            <a:endParaRPr lang="hu-HU" dirty="0" smtClean="0"/>
          </a:p>
          <a:p>
            <a:pPr marL="249238" lvl="1" indent="0">
              <a:buNone/>
            </a:pPr>
            <a:endParaRPr lang="hu-HU" dirty="0" smtClean="0"/>
          </a:p>
          <a:p>
            <a:pPr lvl="1"/>
            <a:r>
              <a:rPr lang="hu-HU" dirty="0" smtClean="0"/>
              <a:t>A könyvvizsgáló akkor fog alaposabb könyvvizsgálatot tartani, hogyha a csalás/hiba valószínűségét nagyra tartja</a:t>
            </a:r>
          </a:p>
          <a:p>
            <a:pPr marL="249238" lvl="1" indent="0">
              <a:buNone/>
            </a:pPr>
            <a:r>
              <a:rPr lang="hu-HU" dirty="0" smtClean="0"/>
              <a:t> 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4592166" y="3933056"/>
            <a:ext cx="360040" cy="432048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7001344" y="3933056"/>
            <a:ext cx="432048" cy="432048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" name="Szövegdoboz 3"/>
          <p:cNvSpPr txBox="1"/>
          <p:nvPr/>
        </p:nvSpPr>
        <p:spPr>
          <a:xfrm>
            <a:off x="3633754" y="4506989"/>
            <a:ext cx="1800200" cy="830997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>
                <a:solidFill>
                  <a:srgbClr val="666666"/>
                </a:solidFill>
              </a:rPr>
              <a:t>ő</a:t>
            </a:r>
            <a:r>
              <a:rPr lang="hu-HU" dirty="0" smtClean="0">
                <a:solidFill>
                  <a:srgbClr val="666666"/>
                </a:solidFill>
              </a:rPr>
              <a:t>szinteséget vár, ezek a megérzései</a:t>
            </a:r>
          </a:p>
        </p:txBody>
      </p:sp>
      <p:sp>
        <p:nvSpPr>
          <p:cNvPr id="6" name="Szövegdoboz 5"/>
          <p:cNvSpPr txBox="1"/>
          <p:nvPr/>
        </p:nvSpPr>
        <p:spPr>
          <a:xfrm>
            <a:off x="6763946" y="4509120"/>
            <a:ext cx="1716652" cy="830997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>
                <a:solidFill>
                  <a:srgbClr val="666666"/>
                </a:solidFill>
              </a:rPr>
              <a:t>Csalást/ hibát vár ezek a megérzései</a:t>
            </a: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i="1" u="sng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7487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kötelező könyvvizsgálati rotáció hatása II.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5564187"/>
          </a:xfrm>
        </p:spPr>
        <p:txBody>
          <a:bodyPr/>
          <a:lstStyle/>
          <a:p>
            <a:pPr lvl="1"/>
            <a:r>
              <a:rPr lang="hu-HU" dirty="0" smtClean="0"/>
              <a:t>Megerősítési elmélet „</a:t>
            </a:r>
            <a:r>
              <a:rPr lang="hu-HU" dirty="0" err="1" smtClean="0"/>
              <a:t>support</a:t>
            </a:r>
            <a:r>
              <a:rPr lang="hu-HU" dirty="0" smtClean="0"/>
              <a:t> </a:t>
            </a:r>
            <a:r>
              <a:rPr lang="hu-HU" dirty="0" err="1" smtClean="0"/>
              <a:t>theory</a:t>
            </a:r>
            <a:r>
              <a:rPr lang="hu-HU" dirty="0" smtClean="0"/>
              <a:t>” (pszichológia): Az egyén az események valószínűségét nem a matematikai valószínűség szabályai szerint határozza meg, hanem azon gondolati megerősítés szerint, ami az elméjében van abban pillanatban. </a:t>
            </a:r>
          </a:p>
          <a:p>
            <a:pPr lvl="1"/>
            <a:r>
              <a:rPr lang="hu-HU" dirty="0" smtClean="0"/>
              <a:t>Ez pszichológiai megerősítés függ attól, hogy az eshetőség milyen módon van megfogalmazva.</a:t>
            </a:r>
          </a:p>
          <a:p>
            <a:pPr lvl="1"/>
            <a:r>
              <a:rPr lang="hu-HU" b="1" dirty="0" smtClean="0"/>
              <a:t>Kutatás hétköznapi esetekben:</a:t>
            </a:r>
          </a:p>
          <a:p>
            <a:pPr lvl="2"/>
            <a:r>
              <a:rPr lang="hu-HU" sz="1300" dirty="0" smtClean="0"/>
              <a:t>Mekkora eséllyel szenved balesetet az elkövetkező évben?</a:t>
            </a:r>
          </a:p>
          <a:p>
            <a:pPr lvl="2"/>
            <a:r>
              <a:rPr lang="hu-HU" sz="1300" dirty="0" smtClean="0"/>
              <a:t>Mekkora az esélye annak, hogy nem szenved balesetet az elkövetkező évben?</a:t>
            </a:r>
          </a:p>
          <a:p>
            <a:pPr lvl="2"/>
            <a:r>
              <a:rPr lang="hu-HU" sz="1300" dirty="0" smtClean="0"/>
              <a:t>Mindkét eshetőséget felülbecsülték a válaszolók! A két esemény összege nagyobb volt mint 1. </a:t>
            </a:r>
          </a:p>
          <a:p>
            <a:pPr lvl="1"/>
            <a:r>
              <a:rPr lang="hu-HU" dirty="0" smtClean="0"/>
              <a:t>Más válaszokat kapunk, hogyha </a:t>
            </a:r>
            <a:r>
              <a:rPr lang="hu-HU" dirty="0"/>
              <a:t>embereket olyan témában kérdezzük, amihez a szubjektív kompetenciájuk </a:t>
            </a:r>
            <a:r>
              <a:rPr lang="hu-HU" dirty="0" smtClean="0"/>
              <a:t>alacsony.</a:t>
            </a:r>
          </a:p>
          <a:p>
            <a:pPr lvl="2"/>
            <a:r>
              <a:rPr lang="hu-HU" sz="1300" dirty="0" smtClean="0"/>
              <a:t>Szubjektív kompetencia = saját megítélés szerinti hozzáértés </a:t>
            </a:r>
            <a:br>
              <a:rPr lang="hu-HU" sz="1300" dirty="0" smtClean="0"/>
            </a:br>
            <a:r>
              <a:rPr lang="hu-HU" sz="1300" dirty="0" smtClean="0"/>
              <a:t>(ami nem jelent tényleges hozzáértést)</a:t>
            </a:r>
          </a:p>
          <a:p>
            <a:pPr lvl="2"/>
            <a:r>
              <a:rPr lang="hu-HU" sz="1300" dirty="0" smtClean="0"/>
              <a:t>Megítélése szerint egy kiválasztott részvény árfolyamának mekkora az esélye, hogy egy bizonyos árfolyamsávon belül marad a Londoni tőzsdén?</a:t>
            </a:r>
          </a:p>
          <a:p>
            <a:pPr lvl="2"/>
            <a:r>
              <a:rPr lang="hu-HU" sz="1300" dirty="0" smtClean="0"/>
              <a:t>Megítélése szerint egy kiválasztott részvény árfolyama mekkora eséllyel fog bizonyos árfolyamsávon kívül fog esni a Londoni tőzsdén?</a:t>
            </a:r>
          </a:p>
          <a:p>
            <a:pPr lvl="2"/>
            <a:r>
              <a:rPr lang="hu-HU" sz="1300" dirty="0" smtClean="0"/>
              <a:t>Mindkét eshetőséget alul becsülték, a két esemény összege kevesebb volt mint 1. </a:t>
            </a:r>
          </a:p>
          <a:p>
            <a:pPr marL="509588" lvl="2" indent="0">
              <a:buNone/>
            </a:pPr>
            <a:endParaRPr lang="hu-HU" sz="1300" dirty="0" smtClean="0"/>
          </a:p>
          <a:p>
            <a:pPr lvl="2"/>
            <a:endParaRPr lang="hu-HU" dirty="0"/>
          </a:p>
          <a:p>
            <a:pPr lvl="1"/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7481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kötelező könyvvizsgálói rotáció hatása a szakmai szkepticizmusra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0" dirty="0" smtClean="0"/>
              <a:t>Ha a könyvvizsgáló megbízás rotálódik</a:t>
            </a:r>
          </a:p>
          <a:p>
            <a:pPr lvl="1"/>
            <a:r>
              <a:rPr lang="hu-HU" dirty="0" smtClean="0"/>
              <a:t>Az egyes könyvvizsgáló nem szerez éveken át nyúló tapasztalatot az ügyfélnél (gyakran először </a:t>
            </a:r>
            <a:r>
              <a:rPr lang="hu-HU" dirty="0" err="1" smtClean="0"/>
              <a:t>auditál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Így szubjektív kompetenciája alacsony lesz (nem bízik a saját tudásában megérzéseiben, előzetes ítéleteiben)</a:t>
            </a:r>
          </a:p>
          <a:p>
            <a:pPr lvl="1"/>
            <a:r>
              <a:rPr lang="hu-HU" dirty="0"/>
              <a:t>Normál pszichológiai állapotban jól </a:t>
            </a:r>
            <a:r>
              <a:rPr lang="hu-HU" dirty="0" smtClean="0"/>
              <a:t>működő  </a:t>
            </a:r>
            <a:r>
              <a:rPr lang="hu-HU" dirty="0"/>
              <a:t>kognitív </a:t>
            </a:r>
            <a:r>
              <a:rPr lang="hu-HU" dirty="0" smtClean="0"/>
              <a:t>torzítás visszájára fordul</a:t>
            </a:r>
          </a:p>
          <a:p>
            <a:pPr lvl="1"/>
            <a:r>
              <a:rPr lang="hu-HU" dirty="0" smtClean="0"/>
              <a:t>Visszájára fordul a szakmai szkepticizmus hatása</a:t>
            </a:r>
          </a:p>
          <a:p>
            <a:pPr marL="249238" lvl="1" indent="0">
              <a:buNone/>
            </a:pP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/>
          </a:p>
          <a:p>
            <a:pPr lvl="1"/>
            <a:endParaRPr lang="hu-HU" dirty="0" smtClean="0"/>
          </a:p>
          <a:p>
            <a:pPr marL="263525" lvl="1"/>
            <a:r>
              <a:rPr lang="hu-HU" dirty="0">
                <a:ea typeface="+mn-ea"/>
                <a:cs typeface="+mn-cs"/>
              </a:rPr>
              <a:t>Mivel nem bízik saját magában, ezért kicsi valószínűséget tulajdonít a </a:t>
            </a:r>
            <a:r>
              <a:rPr lang="hu-HU" dirty="0" smtClean="0">
                <a:ea typeface="+mn-ea"/>
                <a:cs typeface="+mn-cs"/>
              </a:rPr>
              <a:t>csalásnak, - még ha az előzetes várakozása ez is- és sokkal több bizonyítékot keres a hiba mentesség elfogadásához.</a:t>
            </a:r>
            <a:endParaRPr lang="hu-HU" dirty="0">
              <a:ea typeface="+mn-ea"/>
              <a:cs typeface="+mn-cs"/>
            </a:endParaRP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70069"/>
              </p:ext>
            </p:extLst>
          </p:nvPr>
        </p:nvGraphicFramePr>
        <p:xfrm>
          <a:off x="2550834" y="3573016"/>
          <a:ext cx="6602943" cy="17983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00981"/>
                <a:gridCol w="2200981"/>
                <a:gridCol w="2200981"/>
              </a:tblGrid>
              <a:tr h="298909">
                <a:tc>
                  <a:txBody>
                    <a:bodyPr/>
                    <a:lstStyle/>
                    <a:p>
                      <a:r>
                        <a:rPr lang="hu-HU" sz="1200" dirty="0" smtClean="0"/>
                        <a:t>Szubjektív</a:t>
                      </a:r>
                      <a:r>
                        <a:rPr lang="hu-HU" sz="1200" baseline="0" dirty="0" smtClean="0"/>
                        <a:t> kompetencia szint/ előzetes várakozások</a:t>
                      </a:r>
                      <a:endParaRPr lang="hu-HU" sz="1200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b="1" dirty="0" smtClean="0"/>
                        <a:t>Alacsony</a:t>
                      </a:r>
                      <a:br>
                        <a:rPr lang="hu-HU" sz="1600" b="1" dirty="0" smtClean="0"/>
                      </a:br>
                      <a:r>
                        <a:rPr lang="hu-HU" sz="1600" b="1" dirty="0" smtClean="0"/>
                        <a:t>(van</a:t>
                      </a:r>
                      <a:r>
                        <a:rPr lang="hu-HU" sz="1600" b="1" baseline="0" dirty="0" smtClean="0"/>
                        <a:t> rotáció)</a:t>
                      </a:r>
                      <a:endParaRPr lang="hu-HU" sz="1600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Magas</a:t>
                      </a:r>
                      <a:br>
                        <a:rPr lang="hu-HU" sz="1600" dirty="0" smtClean="0"/>
                      </a:br>
                      <a:r>
                        <a:rPr lang="hu-HU" sz="1600" dirty="0" smtClean="0"/>
                        <a:t>(nincs rotáció)</a:t>
                      </a:r>
                      <a:endParaRPr lang="hu-HU" sz="1600" dirty="0"/>
                    </a:p>
                  </a:txBody>
                  <a:tcPr>
                    <a:solidFill>
                      <a:srgbClr val="FF33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 smtClean="0">
                          <a:solidFill>
                            <a:schemeClr val="bg1"/>
                          </a:solidFill>
                        </a:rPr>
                        <a:t>Hiba</a:t>
                      </a:r>
                      <a:r>
                        <a:rPr lang="hu-HU" sz="1600" b="1" baseline="0" dirty="0" smtClean="0">
                          <a:solidFill>
                            <a:schemeClr val="bg1"/>
                          </a:solidFill>
                        </a:rPr>
                        <a:t> mentes</a:t>
                      </a:r>
                      <a:endParaRPr lang="hu-H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Magas szintű audit</a:t>
                      </a:r>
                      <a:endParaRPr lang="hu-HU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Alacsony szintű audit</a:t>
                      </a:r>
                      <a:endParaRPr lang="hu-H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hu-HU" sz="1600" b="1" dirty="0" smtClean="0">
                          <a:solidFill>
                            <a:schemeClr val="bg1"/>
                          </a:solidFill>
                        </a:rPr>
                        <a:t>Csalást/</a:t>
                      </a:r>
                      <a:r>
                        <a:rPr lang="hu-HU" sz="1600" b="1" baseline="0" dirty="0" smtClean="0">
                          <a:solidFill>
                            <a:schemeClr val="bg1"/>
                          </a:solidFill>
                        </a:rPr>
                        <a:t> hibát tartalmaz</a:t>
                      </a:r>
                      <a:endParaRPr lang="hu-HU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Alacsony szintű audit</a:t>
                      </a:r>
                      <a:endParaRPr lang="hu-HU" sz="16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Magas szintű audit</a:t>
                      </a:r>
                      <a:endParaRPr lang="hu-H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311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Kitekintés a Nelson modellből </a:t>
            </a:r>
            <a:endParaRPr lang="de-AT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68760"/>
            <a:ext cx="7186613" cy="1260475"/>
          </a:xfrm>
        </p:spPr>
        <p:txBody>
          <a:bodyPr/>
          <a:lstStyle/>
          <a:p>
            <a:r>
              <a:rPr lang="hu-HU" b="0" dirty="0" smtClean="0"/>
              <a:t>R. </a:t>
            </a:r>
            <a:r>
              <a:rPr lang="hu-HU" b="0" dirty="0" err="1" smtClean="0"/>
              <a:t>Karthy</a:t>
            </a:r>
            <a:r>
              <a:rPr lang="hu-HU" b="0" dirty="0" smtClean="0"/>
              <a:t> </a:t>
            </a:r>
            <a:r>
              <a:rPr lang="hu-HU" b="0" dirty="0" err="1" smtClean="0"/>
              <a:t>Hurtt</a:t>
            </a:r>
            <a:r>
              <a:rPr lang="hu-HU" b="0" dirty="0" smtClean="0"/>
              <a:t> 2013 modellje: nagyobbrészt Nelson modelljének kiegészítése (</a:t>
            </a:r>
            <a:r>
              <a:rPr lang="hu-HU" b="0" dirty="0" err="1" smtClean="0"/>
              <a:t>Hurtt</a:t>
            </a:r>
            <a:r>
              <a:rPr lang="hu-HU" b="0" dirty="0" smtClean="0"/>
              <a:t> ez nyíltan elismeri) Másképp csoportosítja az inputokat.</a:t>
            </a:r>
          </a:p>
          <a:p>
            <a:pPr lvl="1"/>
            <a:r>
              <a:rPr lang="hu-HU" b="0" dirty="0" smtClean="0"/>
              <a:t>Könyvvizsgáló jellemzői</a:t>
            </a:r>
          </a:p>
          <a:p>
            <a:pPr lvl="1"/>
            <a:r>
              <a:rPr lang="hu-HU" dirty="0" smtClean="0"/>
              <a:t>Bizonyítékok jellemzői</a:t>
            </a:r>
          </a:p>
          <a:p>
            <a:pPr lvl="1"/>
            <a:r>
              <a:rPr lang="hu-HU" dirty="0" smtClean="0"/>
              <a:t>Az ügyfél jellemzői</a:t>
            </a:r>
          </a:p>
          <a:p>
            <a:pPr lvl="1"/>
            <a:r>
              <a:rPr lang="hu-HU" dirty="0" smtClean="0"/>
              <a:t>Külső környezet jellemzői</a:t>
            </a:r>
          </a:p>
          <a:p>
            <a:pPr marL="263525" lvl="1"/>
            <a:r>
              <a:rPr lang="hu-HU" dirty="0">
                <a:ea typeface="+mn-ea"/>
                <a:cs typeface="+mn-cs"/>
              </a:rPr>
              <a:t>Ez </a:t>
            </a:r>
            <a:r>
              <a:rPr lang="hu-HU" dirty="0" smtClean="0">
                <a:ea typeface="+mn-ea"/>
                <a:cs typeface="+mn-cs"/>
              </a:rPr>
              <a:t>a modell a szkepticizmus </a:t>
            </a:r>
            <a:r>
              <a:rPr lang="hu-HU" dirty="0">
                <a:ea typeface="+mn-ea"/>
                <a:cs typeface="+mn-cs"/>
              </a:rPr>
              <a:t>egyes részeit jobban megvilágítja, más részeit homályban </a:t>
            </a:r>
            <a:r>
              <a:rPr lang="hu-HU" dirty="0" smtClean="0">
                <a:ea typeface="+mn-ea"/>
                <a:cs typeface="+mn-cs"/>
              </a:rPr>
              <a:t>hagyja.</a:t>
            </a:r>
            <a:endParaRPr lang="hu-HU" dirty="0">
              <a:ea typeface="+mn-ea"/>
              <a:cs typeface="+mn-cs"/>
            </a:endParaRPr>
          </a:p>
          <a:p>
            <a:pPr marL="263525" lvl="1"/>
            <a:r>
              <a:rPr lang="hu-HU" dirty="0">
                <a:ea typeface="+mn-ea"/>
                <a:cs typeface="+mn-cs"/>
              </a:rPr>
              <a:t>Nagy érdeme, hogy megpróbálja az inputokat aszerint is csoportosítani, hogy a szkepticizmus melyik mozzanatára </a:t>
            </a:r>
            <a:r>
              <a:rPr lang="hu-HU" dirty="0" smtClean="0">
                <a:ea typeface="+mn-ea"/>
                <a:cs typeface="+mn-cs"/>
              </a:rPr>
              <a:t>hatnak</a:t>
            </a:r>
          </a:p>
          <a:p>
            <a:pPr marL="263525" lvl="1"/>
            <a:endParaRPr lang="hu-HU" dirty="0" smtClean="0">
              <a:ea typeface="+mn-ea"/>
              <a:cs typeface="+mn-cs"/>
            </a:endParaRPr>
          </a:p>
          <a:p>
            <a:pPr marL="0" lvl="1" indent="0">
              <a:buNone/>
            </a:pPr>
            <a:r>
              <a:rPr lang="hu-HU" b="1" dirty="0" smtClean="0">
                <a:ea typeface="+mn-ea"/>
                <a:cs typeface="+mn-cs"/>
              </a:rPr>
              <a:t>Általános kritika a modellekkel szemben</a:t>
            </a:r>
          </a:p>
          <a:p>
            <a:pPr marL="0" lvl="1" indent="0">
              <a:buNone/>
            </a:pPr>
            <a:endParaRPr lang="hu-HU" b="1" dirty="0">
              <a:ea typeface="+mn-ea"/>
              <a:cs typeface="+mn-cs"/>
            </a:endParaRPr>
          </a:p>
          <a:p>
            <a:pPr marL="263525" lvl="1"/>
            <a:r>
              <a:rPr lang="hu-HU" dirty="0" smtClean="0">
                <a:ea typeface="+mn-ea"/>
                <a:cs typeface="+mn-cs"/>
              </a:rPr>
              <a:t>Ezek a modellek nem veszik figyelembe, hogy a könyvvizsgálatok jelentős részét csoportok csinálják, az ítélet és cselekedet személyében is elválhat egymástól!</a:t>
            </a:r>
            <a:endParaRPr lang="hu-HU" dirty="0">
              <a:ea typeface="+mn-ea"/>
              <a:cs typeface="+mn-cs"/>
            </a:endParaRPr>
          </a:p>
          <a:p>
            <a:pPr marL="249238" lvl="1" indent="0">
              <a:buNone/>
            </a:pPr>
            <a:endParaRPr lang="hu-HU" dirty="0" smtClean="0"/>
          </a:p>
          <a:p>
            <a:pPr lvl="1"/>
            <a:endParaRPr lang="hu-HU" b="0" dirty="0" smtClean="0"/>
          </a:p>
          <a:p>
            <a:endParaRPr lang="hu-HU" sz="1400" b="0" i="1" dirty="0" smtClean="0"/>
          </a:p>
          <a:p>
            <a:endParaRPr lang="hu-HU" sz="1400" b="0" i="1" dirty="0"/>
          </a:p>
          <a:p>
            <a:endParaRPr lang="en-US" sz="1400" b="0" i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54165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03934" y="1202085"/>
            <a:ext cx="7272808" cy="5655915"/>
          </a:xfrm>
        </p:spPr>
        <p:txBody>
          <a:bodyPr/>
          <a:lstStyle/>
          <a:p>
            <a:pPr lvl="1"/>
            <a:r>
              <a:rPr lang="hu-HU" dirty="0" smtClean="0"/>
              <a:t>A csalás szó a latin </a:t>
            </a:r>
            <a:r>
              <a:rPr lang="hu-HU" i="1" dirty="0" err="1" smtClean="0"/>
              <a:t>fraudis</a:t>
            </a:r>
            <a:r>
              <a:rPr lang="hu-HU" dirty="0" smtClean="0"/>
              <a:t> szóból ered, amely jelent:</a:t>
            </a:r>
          </a:p>
          <a:p>
            <a:pPr lvl="8"/>
            <a:r>
              <a:rPr lang="hu-HU" dirty="0" smtClean="0"/>
              <a:t>Bűnös megtévesztés</a:t>
            </a:r>
          </a:p>
          <a:p>
            <a:pPr lvl="8"/>
            <a:r>
              <a:rPr lang="hu-HU" dirty="0" smtClean="0"/>
              <a:t>Tisztességetlen csel</a:t>
            </a:r>
          </a:p>
          <a:p>
            <a:pPr lvl="8"/>
            <a:r>
              <a:rPr lang="hu-HU" dirty="0" smtClean="0"/>
              <a:t>Kötelezettség nem teljesítése</a:t>
            </a:r>
          </a:p>
          <a:p>
            <a:pPr lvl="8"/>
            <a:endParaRPr lang="hu-HU" dirty="0" smtClean="0"/>
          </a:p>
          <a:p>
            <a:pPr marL="0" indent="0" algn="just">
              <a:buNone/>
            </a:pPr>
            <a:r>
              <a:rPr lang="hu-HU" b="0" dirty="0" smtClean="0"/>
              <a:t>„</a:t>
            </a:r>
            <a:r>
              <a:rPr lang="hu-HU" dirty="0" smtClean="0"/>
              <a:t>Csalás</a:t>
            </a:r>
            <a:r>
              <a:rPr lang="hu-HU" b="0" dirty="0" smtClean="0"/>
              <a:t> </a:t>
            </a:r>
            <a:r>
              <a:rPr lang="hu-HU" b="0" dirty="0"/>
              <a:t>– a vezetésen, az irányítással megbízott személyeken, a munkavállalókon vagy harmadik feleken belüli egy vagy több személy által szándékosan elkövetett cselekedet, amely együtt jár a méltánytalan vagy illegális előny szerzése céljából alkalmazott megtévesztéssel</a:t>
            </a:r>
            <a:r>
              <a:rPr lang="hu-HU" b="0" dirty="0" smtClean="0"/>
              <a:t>.” (240. ISA, 11a)</a:t>
            </a:r>
          </a:p>
          <a:p>
            <a:pPr marL="0" indent="0" algn="just">
              <a:buNone/>
            </a:pPr>
            <a:endParaRPr lang="hu-HU" b="0" dirty="0"/>
          </a:p>
          <a:p>
            <a:r>
              <a:rPr lang="hu-HU" b="0" dirty="0">
                <a:solidFill>
                  <a:srgbClr val="666666"/>
                </a:solidFill>
              </a:rPr>
              <a:t>A csalás </a:t>
            </a:r>
            <a:r>
              <a:rPr lang="hu-HU" b="0" dirty="0" smtClean="0">
                <a:solidFill>
                  <a:srgbClr val="666666"/>
                </a:solidFill>
              </a:rPr>
              <a:t>formái</a:t>
            </a:r>
          </a:p>
          <a:p>
            <a:pPr lvl="2"/>
            <a:r>
              <a:rPr lang="hu-HU" dirty="0" smtClean="0">
                <a:solidFill>
                  <a:srgbClr val="666666"/>
                </a:solidFill>
              </a:rPr>
              <a:t>Beszámoló készítése folyamán elkövetett csalás (240. ISA)</a:t>
            </a:r>
          </a:p>
          <a:p>
            <a:pPr lvl="2"/>
            <a:r>
              <a:rPr lang="hu-HU" b="0" dirty="0" smtClean="0">
                <a:solidFill>
                  <a:srgbClr val="666666"/>
                </a:solidFill>
              </a:rPr>
              <a:t>Eszközök elsikkasztása (240. ISA)</a:t>
            </a:r>
          </a:p>
          <a:p>
            <a:pPr lvl="2"/>
            <a:r>
              <a:rPr lang="hu-HU" dirty="0" smtClean="0">
                <a:solidFill>
                  <a:srgbClr val="666666"/>
                </a:solidFill>
              </a:rPr>
              <a:t>Korrupció (a szakirodalom ezt is megkülönbözteti)</a:t>
            </a:r>
            <a:endParaRPr lang="hu-HU" b="0" dirty="0">
              <a:solidFill>
                <a:srgbClr val="666666"/>
              </a:solidFill>
            </a:endParaRPr>
          </a:p>
          <a:p>
            <a:pPr marL="0" indent="0" algn="just">
              <a:buNone/>
            </a:pPr>
            <a:endParaRPr lang="hu-HU" b="0" dirty="0"/>
          </a:p>
          <a:p>
            <a:r>
              <a:rPr lang="hu-HU" b="0" dirty="0">
                <a:solidFill>
                  <a:srgbClr val="666666"/>
                </a:solidFill>
              </a:rPr>
              <a:t>A hiba olyan </a:t>
            </a:r>
            <a:r>
              <a:rPr lang="hu-HU" b="0" u="sng" dirty="0">
                <a:solidFill>
                  <a:srgbClr val="666666"/>
                </a:solidFill>
              </a:rPr>
              <a:t>nem szándékos</a:t>
            </a:r>
            <a:r>
              <a:rPr lang="hu-HU" b="0" dirty="0">
                <a:solidFill>
                  <a:srgbClr val="666666"/>
                </a:solidFill>
              </a:rPr>
              <a:t> cselekedet, ami téves állítást okoz a </a:t>
            </a:r>
            <a:r>
              <a:rPr lang="hu-HU" b="0" dirty="0" smtClean="0">
                <a:solidFill>
                  <a:srgbClr val="666666"/>
                </a:solidFill>
              </a:rPr>
              <a:t>beszámolóban</a:t>
            </a:r>
            <a:endParaRPr lang="hu-HU" b="1" dirty="0" smtClean="0">
              <a:solidFill>
                <a:srgbClr val="666666"/>
              </a:solidFill>
              <a:ea typeface="+mn-ea"/>
              <a:cs typeface="+mn-cs"/>
            </a:endParaRPr>
          </a:p>
          <a:p>
            <a:pPr marL="263525" lvl="1"/>
            <a:r>
              <a:rPr lang="hu-HU" dirty="0" smtClean="0">
                <a:solidFill>
                  <a:srgbClr val="666666"/>
                </a:solidFill>
                <a:ea typeface="+mn-ea"/>
                <a:cs typeface="+mn-cs"/>
              </a:rPr>
              <a:t>A hibát viszonylag könnyű megtalálni, a csalást a menedzsment igyekszik elrejteni</a:t>
            </a:r>
            <a:endParaRPr lang="hu-HU" dirty="0">
              <a:solidFill>
                <a:srgbClr val="666666"/>
              </a:solidFill>
              <a:ea typeface="+mn-ea"/>
              <a:cs typeface="+mn-cs"/>
            </a:endParaRPr>
          </a:p>
          <a:p>
            <a:pPr lvl="1">
              <a:spcBef>
                <a:spcPts val="1200"/>
              </a:spcBef>
            </a:pP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666666"/>
                </a:solidFill>
              </a:rPr>
              <a:t>Csalás felderítése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091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csalási háromszög (kriminológia)</a:t>
            </a:r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517775" y="1268760"/>
            <a:ext cx="7186613" cy="1260475"/>
          </a:xfrm>
        </p:spPr>
        <p:txBody>
          <a:bodyPr/>
          <a:lstStyle/>
          <a:p>
            <a:r>
              <a:rPr lang="hu-HU" b="0" dirty="0" smtClean="0"/>
              <a:t>A csalás motivációi</a:t>
            </a:r>
            <a:endParaRPr lang="hu-HU" b="0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b="0" dirty="0" smtClean="0"/>
              <a:t>Ha a fenti három tényező fenn áll, akkor a könyvvizsgálónak még szkeptikusabbnak kell lennie a bizonyítékokkal szemben, mert a csalás könnyen fennállhat </a:t>
            </a:r>
          </a:p>
          <a:p>
            <a:r>
              <a:rPr lang="hu-HU" b="0" dirty="0" smtClean="0"/>
              <a:t>240. ISA mindkét csalás típus motivációira hoz példákat</a:t>
            </a:r>
            <a:endParaRPr lang="hu-HU" b="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0184" y="1556792"/>
            <a:ext cx="3934390" cy="337311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28470" y="4971548"/>
            <a:ext cx="1584176" cy="26161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100" dirty="0" err="1" smtClean="0"/>
              <a:t>Veit</a:t>
            </a:r>
            <a:r>
              <a:rPr lang="hu-HU" sz="1100" dirty="0"/>
              <a:t> </a:t>
            </a:r>
            <a:r>
              <a:rPr lang="hu-HU" sz="1100" dirty="0" smtClean="0"/>
              <a:t>Krisztina, 2014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5479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Szkepticizmus a könyvvizsgálaton kívül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Σκέπτεσθαι (</a:t>
            </a:r>
            <a:r>
              <a:rPr lang="hu-HU" dirty="0" err="1"/>
              <a:t>szkepteszthai</a:t>
            </a:r>
            <a:r>
              <a:rPr lang="hu-HU" dirty="0"/>
              <a:t>) = kétely, </a:t>
            </a:r>
            <a:r>
              <a:rPr lang="hu-HU" dirty="0" smtClean="0"/>
              <a:t>kételkedni</a:t>
            </a:r>
          </a:p>
          <a:p>
            <a:r>
              <a:rPr lang="hu-HU" dirty="0"/>
              <a:t>Szkeptikus ember aki</a:t>
            </a:r>
          </a:p>
          <a:p>
            <a:pPr lvl="1"/>
            <a:r>
              <a:rPr lang="hu-HU" sz="1500" dirty="0" smtClean="0"/>
              <a:t>Saját tapasztalatára és következtetésére támaszkodik</a:t>
            </a:r>
          </a:p>
          <a:p>
            <a:pPr lvl="1"/>
            <a:r>
              <a:rPr lang="hu-HU" sz="1500" dirty="0" smtClean="0"/>
              <a:t>Nem hajol meg a tekintély előtt</a:t>
            </a:r>
          </a:p>
          <a:p>
            <a:pPr lvl="1"/>
            <a:r>
              <a:rPr lang="hu-HU" sz="1500" dirty="0" smtClean="0"/>
              <a:t>Indoklás nélkül állítást nem fogad el.</a:t>
            </a:r>
          </a:p>
          <a:p>
            <a:pPr marL="263525" lvl="1"/>
            <a:r>
              <a:rPr lang="hu-HU" b="1" dirty="0">
                <a:ea typeface="+mn-ea"/>
                <a:cs typeface="+mn-cs"/>
              </a:rPr>
              <a:t>Szkepticizmus a </a:t>
            </a:r>
            <a:r>
              <a:rPr lang="hu-HU" b="1" dirty="0" smtClean="0">
                <a:ea typeface="+mn-ea"/>
                <a:cs typeface="+mn-cs"/>
              </a:rPr>
              <a:t>filozófiában</a:t>
            </a:r>
          </a:p>
          <a:p>
            <a:pPr marL="523875" lvl="2"/>
            <a:r>
              <a:rPr lang="hu-HU" dirty="0" smtClean="0">
                <a:ea typeface="+mn-ea"/>
                <a:cs typeface="+mn-cs"/>
              </a:rPr>
              <a:t>Olyan a filozófusok, akik lehetetlennek tartják az igaz megismerést, kortól és időtől függetlenül mindig is voltak.</a:t>
            </a:r>
          </a:p>
          <a:p>
            <a:pPr marL="523875" lvl="2" algn="just"/>
            <a:r>
              <a:rPr lang="hu-HU" dirty="0" err="1" smtClean="0">
                <a:ea typeface="+mn-ea"/>
                <a:cs typeface="+mn-cs"/>
              </a:rPr>
              <a:t>Pürrhón</a:t>
            </a:r>
            <a:r>
              <a:rPr lang="hu-HU" dirty="0" smtClean="0">
                <a:ea typeface="+mn-ea"/>
                <a:cs typeface="+mn-cs"/>
              </a:rPr>
              <a:t> (</a:t>
            </a:r>
            <a:r>
              <a:rPr lang="hu-HU" dirty="0" err="1" smtClean="0">
                <a:ea typeface="+mn-ea"/>
                <a:cs typeface="+mn-cs"/>
              </a:rPr>
              <a:t>Kr.e</a:t>
            </a:r>
            <a:r>
              <a:rPr lang="hu-HU" dirty="0" smtClean="0">
                <a:ea typeface="+mn-ea"/>
                <a:cs typeface="+mn-cs"/>
              </a:rPr>
              <a:t> 360-270) szerint érzékszerveinkkel nem ismerhető meg a külvilág. 10 </a:t>
            </a:r>
            <a:r>
              <a:rPr lang="hu-HU" dirty="0" err="1" smtClean="0">
                <a:ea typeface="+mn-ea"/>
                <a:cs typeface="+mn-cs"/>
              </a:rPr>
              <a:t>tropost</a:t>
            </a:r>
            <a:r>
              <a:rPr lang="hu-HU" dirty="0" smtClean="0">
                <a:ea typeface="+mn-ea"/>
                <a:cs typeface="+mn-cs"/>
              </a:rPr>
              <a:t>, az-az 10 olyan kijelentést tartottak számon amivel bizonyították a teljes megismerés lehetetlenségét. </a:t>
            </a:r>
          </a:p>
          <a:p>
            <a:pPr marL="523875" lvl="2"/>
            <a:r>
              <a:rPr lang="hu-HU" dirty="0" smtClean="0">
                <a:ea typeface="+mn-ea"/>
                <a:cs typeface="+mn-cs"/>
              </a:rPr>
              <a:t>Descartes (1596-1650) szerette volna a filozófiát matematikához hasonló deduktív alapokra helyezni. </a:t>
            </a:r>
          </a:p>
          <a:p>
            <a:pPr marL="787400" lvl="3"/>
            <a:r>
              <a:rPr lang="hu-HU" dirty="0" smtClean="0">
                <a:ea typeface="+mn-ea"/>
                <a:cs typeface="+mn-cs"/>
              </a:rPr>
              <a:t>Kereste azt a kiindulási pontot, amiket senki nem tud megkérdőjelezni / nem megkérdőjelezhető.</a:t>
            </a:r>
          </a:p>
          <a:p>
            <a:pPr marL="787400" lvl="3"/>
            <a:r>
              <a:rPr lang="hu-HU" dirty="0" smtClean="0">
                <a:ea typeface="+mn-ea"/>
                <a:cs typeface="+mn-cs"/>
              </a:rPr>
              <a:t>Kételkedni lehet az iskolában tanult állításokban, hagyományokban az érzékszerveinkben, mindent kétségbe lehet vonni </a:t>
            </a:r>
            <a:r>
              <a:rPr lang="hu-HU" dirty="0" smtClean="0">
                <a:ea typeface="+mn-ea"/>
                <a:cs typeface="Calibri" panose="020F0502020204030204" pitchFamily="34" charset="0"/>
              </a:rPr>
              <a:t>→ miközben valaki kételkedetik aközben gondolkodik. Ahhoz, hogy valami/valaki gondolkodásra legyen képes, szükségszerűen léteznie kell előbb! </a:t>
            </a:r>
          </a:p>
          <a:p>
            <a:pPr marL="787400" lvl="3"/>
            <a:endParaRPr lang="hu-HU" sz="1400" b="1" dirty="0">
              <a:ea typeface="+mn-ea"/>
              <a:cs typeface="+mn-c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3923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Példák </a:t>
            </a:r>
            <a:r>
              <a:rPr lang="hu-HU" dirty="0" smtClean="0"/>
              <a:t>csalási kockázati tényezőkre (240</a:t>
            </a:r>
            <a:r>
              <a:rPr lang="hu-HU" dirty="0"/>
              <a:t>. ISA </a:t>
            </a:r>
            <a:r>
              <a:rPr lang="hu-HU" dirty="0" smtClean="0"/>
              <a:t>app.1)</a:t>
            </a:r>
            <a:endParaRPr lang="de-AT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5231531"/>
          </a:xfrm>
        </p:spPr>
        <p:txBody>
          <a:bodyPr/>
          <a:lstStyle/>
          <a:p>
            <a:r>
              <a:rPr lang="de-AT" dirty="0">
                <a:solidFill>
                  <a:srgbClr val="666666"/>
                </a:solidFill>
              </a:rPr>
              <a:t>Szervezetre nehezedő </a:t>
            </a:r>
            <a:r>
              <a:rPr lang="de-AT" dirty="0" smtClean="0">
                <a:solidFill>
                  <a:srgbClr val="666666"/>
                </a:solidFill>
              </a:rPr>
              <a:t>nyomások</a:t>
            </a:r>
            <a:r>
              <a:rPr lang="hu-HU" dirty="0" smtClean="0">
                <a:solidFill>
                  <a:srgbClr val="666666"/>
                </a:solidFill>
              </a:rPr>
              <a:t> (</a:t>
            </a:r>
            <a:r>
              <a:rPr lang="hu-HU" dirty="0" smtClean="0">
                <a:solidFill>
                  <a:srgbClr val="FF3300"/>
                </a:solidFill>
              </a:rPr>
              <a:t>motiváció</a:t>
            </a:r>
            <a:r>
              <a:rPr lang="hu-HU" dirty="0" smtClean="0">
                <a:solidFill>
                  <a:srgbClr val="666666"/>
                </a:solidFill>
              </a:rPr>
              <a:t>)</a:t>
            </a:r>
          </a:p>
          <a:p>
            <a:pPr lvl="1"/>
            <a:r>
              <a:rPr lang="de-AT" dirty="0">
                <a:solidFill>
                  <a:srgbClr val="666666"/>
                </a:solidFill>
              </a:rPr>
              <a:t>Kiélezett verseny csökkenő profit rátával</a:t>
            </a:r>
          </a:p>
          <a:p>
            <a:pPr lvl="1"/>
            <a:r>
              <a:rPr lang="de-AT" dirty="0" smtClean="0">
                <a:solidFill>
                  <a:srgbClr val="666666"/>
                </a:solidFill>
              </a:rPr>
              <a:t>Jelentős kereslet csökkenés </a:t>
            </a:r>
          </a:p>
          <a:p>
            <a:pPr lvl="1"/>
            <a:r>
              <a:rPr lang="de-AT" dirty="0" smtClean="0">
                <a:solidFill>
                  <a:srgbClr val="666666"/>
                </a:solidFill>
              </a:rPr>
              <a:t>Nagy </a:t>
            </a:r>
            <a:r>
              <a:rPr lang="de-AT" dirty="0">
                <a:solidFill>
                  <a:srgbClr val="666666"/>
                </a:solidFill>
              </a:rPr>
              <a:t>érzékenység a változásokra, úgy mint gyors technológiai változás</a:t>
            </a:r>
          </a:p>
          <a:p>
            <a:pPr lvl="1"/>
            <a:r>
              <a:rPr lang="de-AT" dirty="0">
                <a:solidFill>
                  <a:srgbClr val="666666"/>
                </a:solidFill>
              </a:rPr>
              <a:t>A vállalkozás néhány nagy partnerétől függ</a:t>
            </a:r>
          </a:p>
          <a:p>
            <a:pPr lvl="1"/>
            <a:r>
              <a:rPr lang="de-AT" dirty="0">
                <a:solidFill>
                  <a:srgbClr val="666666"/>
                </a:solidFill>
              </a:rPr>
              <a:t>További </a:t>
            </a:r>
            <a:r>
              <a:rPr lang="de-AT" dirty="0" smtClean="0">
                <a:solidFill>
                  <a:srgbClr val="666666"/>
                </a:solidFill>
              </a:rPr>
              <a:t>hitelre</a:t>
            </a:r>
            <a:r>
              <a:rPr lang="hu-HU" dirty="0" smtClean="0">
                <a:solidFill>
                  <a:srgbClr val="666666"/>
                </a:solidFill>
              </a:rPr>
              <a:t>, vagy</a:t>
            </a:r>
            <a:r>
              <a:rPr lang="de-AT" dirty="0" smtClean="0">
                <a:solidFill>
                  <a:srgbClr val="666666"/>
                </a:solidFill>
              </a:rPr>
              <a:t> </a:t>
            </a:r>
            <a:r>
              <a:rPr lang="de-AT" dirty="0">
                <a:solidFill>
                  <a:srgbClr val="666666"/>
                </a:solidFill>
              </a:rPr>
              <a:t>saját tőke bevonásra van </a:t>
            </a:r>
            <a:r>
              <a:rPr lang="de-AT" dirty="0" smtClean="0">
                <a:solidFill>
                  <a:srgbClr val="666666"/>
                </a:solidFill>
              </a:rPr>
              <a:t>szükség</a:t>
            </a:r>
            <a:endParaRPr lang="hu-HU" dirty="0" smtClean="0">
              <a:solidFill>
                <a:srgbClr val="666666"/>
              </a:solidFill>
            </a:endParaRPr>
          </a:p>
          <a:p>
            <a:pPr lvl="1"/>
            <a:r>
              <a:rPr lang="hu-HU" dirty="0" smtClean="0">
                <a:solidFill>
                  <a:srgbClr val="666666"/>
                </a:solidFill>
              </a:rPr>
              <a:t>stb.</a:t>
            </a:r>
          </a:p>
          <a:p>
            <a:pPr marL="523875" lvl="2"/>
            <a:endParaRPr lang="de-AT" dirty="0">
              <a:solidFill>
                <a:srgbClr val="666666"/>
              </a:solidFill>
            </a:endParaRPr>
          </a:p>
          <a:p>
            <a:pPr marL="263525" lvl="1"/>
            <a:r>
              <a:rPr lang="hu-HU" b="1" dirty="0" smtClean="0">
                <a:solidFill>
                  <a:srgbClr val="FF3300"/>
                </a:solidFill>
                <a:ea typeface="+mn-ea"/>
                <a:cs typeface="+mn-cs"/>
              </a:rPr>
              <a:t>Lehetőségek</a:t>
            </a:r>
          </a:p>
          <a:p>
            <a:pPr marL="523875" lvl="2"/>
            <a:r>
              <a:rPr lang="hu-HU" sz="1600" dirty="0">
                <a:solidFill>
                  <a:srgbClr val="666666"/>
                </a:solidFill>
              </a:rPr>
              <a:t>Olyan eszközök bevételek, ráfordítások, amik nagyobb részt becslésen alapulnak</a:t>
            </a:r>
            <a:endParaRPr lang="de-AT" sz="1600" dirty="0">
              <a:solidFill>
                <a:srgbClr val="666666"/>
              </a:solidFill>
            </a:endParaRPr>
          </a:p>
          <a:p>
            <a:pPr lvl="1"/>
            <a:r>
              <a:rPr lang="hu-HU" b="0" dirty="0" smtClean="0">
                <a:solidFill>
                  <a:srgbClr val="666666"/>
                </a:solidFill>
              </a:rPr>
              <a:t>Kapcsolt felekkel folytatott jelentős ügyletek</a:t>
            </a:r>
          </a:p>
          <a:p>
            <a:pPr lvl="1"/>
            <a:r>
              <a:rPr lang="hu-HU" b="0" dirty="0" smtClean="0">
                <a:solidFill>
                  <a:srgbClr val="666666"/>
                </a:solidFill>
              </a:rPr>
              <a:t>Adóparadicsomokban lévő bankszámlák, amik üzletileg nehezen ellenőrizhetők</a:t>
            </a:r>
          </a:p>
          <a:p>
            <a:pPr lvl="1"/>
            <a:r>
              <a:rPr lang="hu-HU" dirty="0" smtClean="0">
                <a:solidFill>
                  <a:srgbClr val="666666"/>
                </a:solidFill>
              </a:rPr>
              <a:t>Túlságosan összetett szervezeti struktúra</a:t>
            </a:r>
          </a:p>
          <a:p>
            <a:pPr lvl="1"/>
            <a:r>
              <a:rPr lang="hu-HU" b="0" dirty="0" smtClean="0">
                <a:solidFill>
                  <a:srgbClr val="666666"/>
                </a:solidFill>
              </a:rPr>
              <a:t>Nem működő belső kontrollok</a:t>
            </a:r>
          </a:p>
          <a:p>
            <a:pPr lvl="1"/>
            <a:r>
              <a:rPr lang="hu-HU" dirty="0" smtClean="0">
                <a:solidFill>
                  <a:srgbClr val="666666"/>
                </a:solidFill>
              </a:rPr>
              <a:t>Stb.</a:t>
            </a:r>
            <a:endParaRPr lang="de-AT" b="0" dirty="0">
              <a:solidFill>
                <a:srgbClr val="666666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7426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 Példák csalási kockázati tényezőkre (240. ISA app.1)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3525" lvl="1"/>
            <a:r>
              <a:rPr lang="hu-HU" b="1" dirty="0">
                <a:solidFill>
                  <a:srgbClr val="FF3300"/>
                </a:solidFill>
              </a:rPr>
              <a:t>R</a:t>
            </a:r>
            <a:r>
              <a:rPr lang="hu-HU" b="1" dirty="0" smtClean="0">
                <a:solidFill>
                  <a:srgbClr val="FF3300"/>
                </a:solidFill>
              </a:rPr>
              <a:t>acionalizáció</a:t>
            </a:r>
          </a:p>
          <a:p>
            <a:pPr marL="523875" lvl="2"/>
            <a:r>
              <a:rPr lang="hu-HU" dirty="0" smtClean="0">
                <a:solidFill>
                  <a:srgbClr val="666666"/>
                </a:solidFill>
              </a:rPr>
              <a:t>A tulajdonos nem tesz különbséget a személyes és üzleti ügyekben</a:t>
            </a:r>
          </a:p>
          <a:p>
            <a:pPr marL="523875" lvl="2"/>
            <a:r>
              <a:rPr lang="hu-HU" dirty="0" smtClean="0">
                <a:solidFill>
                  <a:srgbClr val="666666"/>
                </a:solidFill>
              </a:rPr>
              <a:t>Alacsony erkölcsi színvonal a felső vezetésben</a:t>
            </a:r>
          </a:p>
          <a:p>
            <a:pPr marL="523875" lvl="2"/>
            <a:r>
              <a:rPr lang="hu-HU" dirty="0" smtClean="0">
                <a:solidFill>
                  <a:srgbClr val="666666"/>
                </a:solidFill>
              </a:rPr>
              <a:t>A </a:t>
            </a:r>
            <a:r>
              <a:rPr lang="hu-HU" dirty="0">
                <a:solidFill>
                  <a:srgbClr val="666666"/>
                </a:solidFill>
              </a:rPr>
              <a:t>vezetés ismétlődő kísérletei a határesetnek minősülő vagy nem megfelelő elszámolás lényegesség alapján történő </a:t>
            </a:r>
            <a:r>
              <a:rPr lang="hu-HU" dirty="0" smtClean="0">
                <a:solidFill>
                  <a:srgbClr val="666666"/>
                </a:solidFill>
              </a:rPr>
              <a:t>indoklására</a:t>
            </a:r>
          </a:p>
          <a:p>
            <a:pPr marL="523875" lvl="2"/>
            <a:r>
              <a:rPr lang="hu-HU" dirty="0" smtClean="0">
                <a:solidFill>
                  <a:srgbClr val="666666"/>
                </a:solidFill>
              </a:rPr>
              <a:t>Nem pénzügyi vezetés túlzott mértékű beleszólása a számviteli politikába, becslésekbe</a:t>
            </a:r>
          </a:p>
          <a:p>
            <a:pPr marL="523875" lvl="2"/>
            <a:r>
              <a:rPr lang="hu-HU" dirty="0" smtClean="0">
                <a:solidFill>
                  <a:srgbClr val="666666"/>
                </a:solidFill>
              </a:rPr>
              <a:t>A vezetés elkötelezi magát az irreális tervek mellet</a:t>
            </a:r>
          </a:p>
          <a:p>
            <a:pPr marL="263525" lvl="1"/>
            <a:endParaRPr lang="hu-HU" b="1" dirty="0">
              <a:solidFill>
                <a:srgbClr val="666666"/>
              </a:solidFill>
            </a:endParaRPr>
          </a:p>
          <a:p>
            <a:pPr marL="263525" lvl="1"/>
            <a:endParaRPr lang="hu-HU" b="1" dirty="0" smtClean="0">
              <a:solidFill>
                <a:srgbClr val="666666"/>
              </a:solidFill>
            </a:endParaRPr>
          </a:p>
          <a:p>
            <a:pPr marL="263525" lvl="1"/>
            <a:r>
              <a:rPr lang="de-AT" b="1" dirty="0" smtClean="0">
                <a:solidFill>
                  <a:srgbClr val="666666"/>
                </a:solidFill>
              </a:rPr>
              <a:t>Csalást </a:t>
            </a:r>
            <a:r>
              <a:rPr lang="de-AT" b="1" dirty="0">
                <a:solidFill>
                  <a:srgbClr val="666666"/>
                </a:solidFill>
              </a:rPr>
              <a:t>sejtető könyvvizsgálati bizonyítékok</a:t>
            </a:r>
            <a:endParaRPr lang="hu-HU" b="1" dirty="0">
              <a:solidFill>
                <a:srgbClr val="666666"/>
              </a:solidFill>
            </a:endParaRPr>
          </a:p>
          <a:p>
            <a:pPr marL="523875" lvl="2"/>
            <a:r>
              <a:rPr lang="de-AT" dirty="0">
                <a:solidFill>
                  <a:srgbClr val="666666"/>
                </a:solidFill>
              </a:rPr>
              <a:t>Szokatlan sok módosítás a kartonokon</a:t>
            </a:r>
            <a:endParaRPr lang="hu-HU" dirty="0">
              <a:solidFill>
                <a:srgbClr val="666666"/>
              </a:solidFill>
            </a:endParaRPr>
          </a:p>
          <a:p>
            <a:pPr marL="523875" lvl="2"/>
            <a:r>
              <a:rPr lang="de-AT" dirty="0">
                <a:solidFill>
                  <a:srgbClr val="666666"/>
                </a:solidFill>
              </a:rPr>
              <a:t>Ügyletek nem megfelelő</a:t>
            </a:r>
            <a:r>
              <a:rPr lang="hu-HU" dirty="0">
                <a:solidFill>
                  <a:srgbClr val="666666"/>
                </a:solidFill>
              </a:rPr>
              <a:t>en dokumentáltak</a:t>
            </a:r>
          </a:p>
          <a:p>
            <a:pPr marL="523875" lvl="2"/>
            <a:r>
              <a:rPr lang="de-AT" dirty="0">
                <a:solidFill>
                  <a:srgbClr val="666666"/>
                </a:solidFill>
              </a:rPr>
              <a:t>A könyvvizsgáló kérdéseire adott kitérő válaszok</a:t>
            </a:r>
          </a:p>
          <a:p>
            <a:pPr marL="523875" lvl="2"/>
            <a:r>
              <a:rPr lang="de-AT" dirty="0">
                <a:solidFill>
                  <a:srgbClr val="666666"/>
                </a:solidFill>
              </a:rPr>
              <a:t>Nincs mód információ kinyerésére a számítógépes programok állományaiból</a:t>
            </a:r>
          </a:p>
          <a:p>
            <a:pPr marL="523875" lvl="2"/>
            <a:r>
              <a:rPr lang="de-AT" dirty="0">
                <a:solidFill>
                  <a:srgbClr val="666666"/>
                </a:solidFill>
              </a:rPr>
              <a:t>Sokszor váltanak programot</a:t>
            </a:r>
          </a:p>
          <a:p>
            <a:pPr marL="523875" lvl="2"/>
            <a:r>
              <a:rPr lang="de-AT" dirty="0">
                <a:solidFill>
                  <a:srgbClr val="666666"/>
                </a:solidFill>
              </a:rPr>
              <a:t>Kulcsfontosságú számviteli dolgozók folyamatos változása</a:t>
            </a:r>
          </a:p>
          <a:p>
            <a:pPr marL="523875" lvl="2"/>
            <a:r>
              <a:rPr lang="hu-HU" dirty="0">
                <a:solidFill>
                  <a:srgbClr val="666666"/>
                </a:solidFill>
              </a:rPr>
              <a:t>Stb.</a:t>
            </a:r>
            <a:endParaRPr lang="de-AT" dirty="0">
              <a:solidFill>
                <a:srgbClr val="666666"/>
              </a:solidFill>
            </a:endParaRPr>
          </a:p>
          <a:p>
            <a:endParaRPr lang="hu-HU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18041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2493024" y="866775"/>
            <a:ext cx="7186613" cy="244475"/>
          </a:xfrm>
        </p:spPr>
        <p:txBody>
          <a:bodyPr/>
          <a:lstStyle/>
          <a:p>
            <a:r>
              <a:rPr lang="hu-HU" i="1" dirty="0" smtClean="0"/>
              <a:t>A Lincoln </a:t>
            </a:r>
            <a:r>
              <a:rPr lang="hu-HU" i="1" dirty="0" err="1" smtClean="0"/>
              <a:t>Savings</a:t>
            </a:r>
            <a:r>
              <a:rPr lang="hu-HU" i="1" dirty="0" smtClean="0"/>
              <a:t> and </a:t>
            </a:r>
            <a:r>
              <a:rPr lang="hu-HU" i="1" dirty="0" err="1" smtClean="0"/>
              <a:t>Loan</a:t>
            </a:r>
            <a:r>
              <a:rPr lang="hu-HU" i="1" dirty="0" smtClean="0"/>
              <a:t> </a:t>
            </a:r>
            <a:r>
              <a:rPr lang="hu-HU" dirty="0" smtClean="0"/>
              <a:t>egyik ügyletének áttekintése (1987)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i="1" dirty="0"/>
          </a:p>
        </p:txBody>
      </p:sp>
      <p:sp>
        <p:nvSpPr>
          <p:cNvPr id="7" name="Szövegdoboz 6"/>
          <p:cNvSpPr txBox="1"/>
          <p:nvPr/>
        </p:nvSpPr>
        <p:spPr>
          <a:xfrm>
            <a:off x="3386030" y="1236191"/>
            <a:ext cx="5400600" cy="1323439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666666"/>
                </a:solidFill>
              </a:rPr>
              <a:t>Lincoln </a:t>
            </a:r>
            <a:r>
              <a:rPr lang="hu-HU" sz="1400" dirty="0" err="1" smtClean="0">
                <a:solidFill>
                  <a:srgbClr val="666666"/>
                </a:solidFill>
              </a:rPr>
              <a:t>Savings</a:t>
            </a:r>
            <a:r>
              <a:rPr lang="hu-HU" sz="1400" dirty="0" smtClean="0">
                <a:solidFill>
                  <a:srgbClr val="666666"/>
                </a:solidFill>
              </a:rPr>
              <a:t> and </a:t>
            </a:r>
            <a:r>
              <a:rPr lang="hu-HU" sz="1400" dirty="0" err="1" smtClean="0">
                <a:solidFill>
                  <a:srgbClr val="666666"/>
                </a:solidFill>
              </a:rPr>
              <a:t>Loan</a:t>
            </a:r>
            <a:r>
              <a:rPr lang="hu-HU" sz="1400" dirty="0" smtClean="0">
                <a:solidFill>
                  <a:srgbClr val="666666"/>
                </a:solidFill>
              </a:rPr>
              <a:t> (LSL)</a:t>
            </a:r>
          </a:p>
          <a:p>
            <a:r>
              <a:rPr lang="hu-HU" sz="1100" dirty="0" smtClean="0">
                <a:solidFill>
                  <a:srgbClr val="666666"/>
                </a:solidFill>
              </a:rPr>
              <a:t>Eredetileg ingatlan bérbeadással foglalkozott, később az ingatlan piacon és pénz piacokon működött. Fejletlen külterületek urbanizációjával és eladásával foglalkoztak. </a:t>
            </a:r>
          </a:p>
          <a:p>
            <a:r>
              <a:rPr lang="hu-HU" sz="1100" dirty="0" smtClean="0">
                <a:solidFill>
                  <a:srgbClr val="666666"/>
                </a:solidFill>
              </a:rPr>
              <a:t>A vállalat számviteli nyereségének nagy részét kevés számú nagy értékű földértékesítés tranzakció tette ki a </a:t>
            </a:r>
            <a:r>
              <a:rPr lang="hu-HU" sz="1100" dirty="0" err="1" smtClean="0">
                <a:solidFill>
                  <a:srgbClr val="666666"/>
                </a:solidFill>
              </a:rPr>
              <a:t>Hidden</a:t>
            </a:r>
            <a:r>
              <a:rPr lang="hu-HU" sz="1100" dirty="0" smtClean="0">
                <a:solidFill>
                  <a:srgbClr val="666666"/>
                </a:solidFill>
              </a:rPr>
              <a:t> </a:t>
            </a:r>
            <a:r>
              <a:rPr lang="hu-HU" sz="1100" dirty="0" err="1" smtClean="0">
                <a:solidFill>
                  <a:srgbClr val="666666"/>
                </a:solidFill>
              </a:rPr>
              <a:t>Valley-ben</a:t>
            </a:r>
            <a:r>
              <a:rPr lang="hu-HU" sz="1100" dirty="0" smtClean="0">
                <a:solidFill>
                  <a:srgbClr val="666666"/>
                </a:solidFill>
              </a:rPr>
              <a:t>. </a:t>
            </a:r>
          </a:p>
          <a:p>
            <a:r>
              <a:rPr lang="hu-HU" sz="1100" dirty="0" smtClean="0">
                <a:solidFill>
                  <a:srgbClr val="666666"/>
                </a:solidFill>
              </a:rPr>
              <a:t>Ezek nélkül 1986-ban és 1987-ben is negatív lett volna az EBIT!! </a:t>
            </a:r>
          </a:p>
        </p:txBody>
      </p:sp>
      <p:sp>
        <p:nvSpPr>
          <p:cNvPr id="10" name="Szövegdoboz 9"/>
          <p:cNvSpPr txBox="1"/>
          <p:nvPr/>
        </p:nvSpPr>
        <p:spPr>
          <a:xfrm>
            <a:off x="2719958" y="3034873"/>
            <a:ext cx="2448272" cy="1031051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400" dirty="0" err="1" smtClean="0">
                <a:solidFill>
                  <a:srgbClr val="666666"/>
                </a:solidFill>
              </a:rPr>
              <a:t>Amcor</a:t>
            </a:r>
            <a:r>
              <a:rPr lang="hu-HU" sz="1400" dirty="0" smtClean="0">
                <a:solidFill>
                  <a:srgbClr val="666666"/>
                </a:solidFill>
              </a:rPr>
              <a:t/>
            </a:r>
            <a:br>
              <a:rPr lang="hu-HU" sz="1400" dirty="0" smtClean="0">
                <a:solidFill>
                  <a:srgbClr val="666666"/>
                </a:solidFill>
              </a:rPr>
            </a:br>
            <a:r>
              <a:rPr lang="hu-HU" sz="1400" dirty="0" smtClean="0">
                <a:solidFill>
                  <a:srgbClr val="666666"/>
                </a:solidFill>
              </a:rPr>
              <a:t> (LSL leányvállalat)</a:t>
            </a:r>
          </a:p>
          <a:p>
            <a:r>
              <a:rPr lang="hu-HU" sz="1100" dirty="0" smtClean="0">
                <a:solidFill>
                  <a:srgbClr val="666666"/>
                </a:solidFill>
              </a:rPr>
              <a:t>3 M$</a:t>
            </a:r>
            <a:r>
              <a:rPr lang="hu-HU" sz="1100" dirty="0">
                <a:solidFill>
                  <a:srgbClr val="666666"/>
                </a:solidFill>
              </a:rPr>
              <a:t> </a:t>
            </a:r>
            <a:r>
              <a:rPr lang="hu-HU" sz="1100" dirty="0" smtClean="0">
                <a:solidFill>
                  <a:srgbClr val="666666"/>
                </a:solidFill>
              </a:rPr>
              <a:t>bekerülési értékű földet eladott 14 M$ áron (nyereség 11 M$)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4490239" y="4930134"/>
            <a:ext cx="3888432" cy="984885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400" dirty="0" err="1" smtClean="0">
                <a:solidFill>
                  <a:srgbClr val="666666"/>
                </a:solidFill>
              </a:rPr>
              <a:t>Wescon</a:t>
            </a:r>
            <a:r>
              <a:rPr lang="hu-HU" sz="1400" dirty="0" smtClean="0">
                <a:solidFill>
                  <a:srgbClr val="666666"/>
                </a:solidFill>
              </a:rPr>
              <a:t> </a:t>
            </a:r>
          </a:p>
          <a:p>
            <a:r>
              <a:rPr lang="hu-HU" sz="1100" dirty="0" smtClean="0">
                <a:solidFill>
                  <a:srgbClr val="666666"/>
                </a:solidFill>
              </a:rPr>
              <a:t>Ez a cég volt a vevő, még az önrészt is hitelből fedezte.</a:t>
            </a:r>
          </a:p>
          <a:p>
            <a:r>
              <a:rPr lang="hu-HU" sz="1100" dirty="0" smtClean="0">
                <a:solidFill>
                  <a:srgbClr val="666666"/>
                </a:solidFill>
              </a:rPr>
              <a:t>A cég nettó értéke (eszközök-források) alig érte el a 100 ezer $-t!!</a:t>
            </a:r>
          </a:p>
        </p:txBody>
      </p:sp>
      <p:sp>
        <p:nvSpPr>
          <p:cNvPr id="13" name="Szövegdoboz 12"/>
          <p:cNvSpPr txBox="1"/>
          <p:nvPr/>
        </p:nvSpPr>
        <p:spPr>
          <a:xfrm>
            <a:off x="2719957" y="5145578"/>
            <a:ext cx="1194817" cy="553998"/>
          </a:xfrm>
          <a:prstGeom prst="rect">
            <a:avLst/>
          </a:prstGeom>
          <a:noFill/>
          <a:ln w="952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solidFill>
                  <a:srgbClr val="666666"/>
                </a:solidFill>
              </a:rPr>
              <a:t>1000 üres hektár </a:t>
            </a:r>
            <a:r>
              <a:rPr lang="hu-HU" sz="1000" dirty="0" err="1" smtClean="0">
                <a:solidFill>
                  <a:srgbClr val="666666"/>
                </a:solidFill>
              </a:rPr>
              <a:t>Hidden</a:t>
            </a:r>
            <a:r>
              <a:rPr lang="hu-HU" sz="1000" dirty="0" smtClean="0">
                <a:solidFill>
                  <a:srgbClr val="666666"/>
                </a:solidFill>
              </a:rPr>
              <a:t> </a:t>
            </a:r>
            <a:r>
              <a:rPr lang="hu-HU" sz="1000" dirty="0" err="1" smtClean="0">
                <a:solidFill>
                  <a:srgbClr val="666666"/>
                </a:solidFill>
              </a:rPr>
              <a:t>Valley-ben</a:t>
            </a:r>
            <a:endParaRPr lang="hu-HU" sz="1000" dirty="0" smtClean="0">
              <a:solidFill>
                <a:srgbClr val="666666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5996322" y="3300736"/>
            <a:ext cx="3240360" cy="815608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400" dirty="0" smtClean="0">
                <a:solidFill>
                  <a:srgbClr val="666666"/>
                </a:solidFill>
              </a:rPr>
              <a:t>E.C. </a:t>
            </a:r>
            <a:r>
              <a:rPr lang="hu-HU" sz="1400" dirty="0" err="1" smtClean="0">
                <a:solidFill>
                  <a:srgbClr val="666666"/>
                </a:solidFill>
              </a:rPr>
              <a:t>Garcia</a:t>
            </a:r>
            <a:r>
              <a:rPr lang="hu-HU" sz="1400" dirty="0" smtClean="0">
                <a:solidFill>
                  <a:srgbClr val="666666"/>
                </a:solidFill>
              </a:rPr>
              <a:t> (magánszemély)</a:t>
            </a:r>
          </a:p>
          <a:p>
            <a:r>
              <a:rPr lang="hu-HU" sz="1100" dirty="0" smtClean="0">
                <a:solidFill>
                  <a:srgbClr val="666666"/>
                </a:solidFill>
              </a:rPr>
              <a:t>20 M$ hitelt kapott az </a:t>
            </a:r>
            <a:r>
              <a:rPr lang="hu-HU" sz="1100" dirty="0" err="1" smtClean="0">
                <a:solidFill>
                  <a:srgbClr val="666666"/>
                </a:solidFill>
              </a:rPr>
              <a:t>LSL-től</a:t>
            </a:r>
            <a:r>
              <a:rPr lang="hu-HU" sz="1100" dirty="0" smtClean="0">
                <a:solidFill>
                  <a:srgbClr val="666666"/>
                </a:solidFill>
              </a:rPr>
              <a:t>, hogy kivásárolják az egyik tulajdonost.</a:t>
            </a:r>
          </a:p>
          <a:p>
            <a:r>
              <a:rPr lang="hu-HU" sz="1100" dirty="0" smtClean="0">
                <a:solidFill>
                  <a:srgbClr val="666666"/>
                </a:solidFill>
              </a:rPr>
              <a:t>3,5 M$ hitel adott a </a:t>
            </a:r>
            <a:r>
              <a:rPr lang="hu-HU" sz="1100" dirty="0" err="1" smtClean="0">
                <a:solidFill>
                  <a:srgbClr val="666666"/>
                </a:solidFill>
              </a:rPr>
              <a:t>Wesconnak</a:t>
            </a:r>
            <a:r>
              <a:rPr lang="hu-HU" sz="1100" dirty="0" smtClean="0">
                <a:solidFill>
                  <a:srgbClr val="666666"/>
                </a:solidFill>
              </a:rPr>
              <a:t> </a:t>
            </a:r>
          </a:p>
        </p:txBody>
      </p:sp>
      <p:cxnSp>
        <p:nvCxnSpPr>
          <p:cNvPr id="19" name="Egyenes összekötő nyíllal 18"/>
          <p:cNvCxnSpPr/>
          <p:nvPr/>
        </p:nvCxnSpPr>
        <p:spPr bwMode="auto">
          <a:xfrm>
            <a:off x="7400478" y="2636912"/>
            <a:ext cx="432048" cy="576064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Szövegdoboz 19"/>
          <p:cNvSpPr txBox="1"/>
          <p:nvPr/>
        </p:nvSpPr>
        <p:spPr>
          <a:xfrm>
            <a:off x="7130119" y="2780928"/>
            <a:ext cx="936104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solidFill>
                  <a:srgbClr val="666666"/>
                </a:solidFill>
              </a:rPr>
              <a:t>20 M$ hitel</a:t>
            </a:r>
          </a:p>
        </p:txBody>
      </p:sp>
      <p:cxnSp>
        <p:nvCxnSpPr>
          <p:cNvPr id="25" name="Egyenes összekötő 24"/>
          <p:cNvCxnSpPr/>
          <p:nvPr/>
        </p:nvCxnSpPr>
        <p:spPr bwMode="auto">
          <a:xfrm>
            <a:off x="3079998" y="4221088"/>
            <a:ext cx="0" cy="924490"/>
          </a:xfrm>
          <a:prstGeom prst="line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Egyenes összekötő nyíllal 26"/>
          <p:cNvCxnSpPr>
            <a:stCxn id="13" idx="3"/>
          </p:cNvCxnSpPr>
          <p:nvPr/>
        </p:nvCxnSpPr>
        <p:spPr bwMode="auto">
          <a:xfrm>
            <a:off x="3914774" y="5422577"/>
            <a:ext cx="461368" cy="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Egyenes összekötő nyíllal 28"/>
          <p:cNvCxnSpPr/>
          <p:nvPr/>
        </p:nvCxnSpPr>
        <p:spPr bwMode="auto">
          <a:xfrm>
            <a:off x="8066223" y="4221088"/>
            <a:ext cx="0" cy="648767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Szövegdoboz 30"/>
          <p:cNvSpPr txBox="1"/>
          <p:nvPr/>
        </p:nvSpPr>
        <p:spPr>
          <a:xfrm>
            <a:off x="7643625" y="4437112"/>
            <a:ext cx="1008112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solidFill>
                  <a:srgbClr val="666666"/>
                </a:solidFill>
              </a:rPr>
              <a:t>3,5 M$ hitel</a:t>
            </a:r>
          </a:p>
        </p:txBody>
      </p:sp>
      <p:cxnSp>
        <p:nvCxnSpPr>
          <p:cNvPr id="46" name="Egyenes összekötő nyíllal 45"/>
          <p:cNvCxnSpPr/>
          <p:nvPr/>
        </p:nvCxnSpPr>
        <p:spPr bwMode="auto">
          <a:xfrm flipH="1">
            <a:off x="3944094" y="2636912"/>
            <a:ext cx="388714" cy="288032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8" name="Szövegdoboz 47"/>
          <p:cNvSpPr txBox="1"/>
          <p:nvPr/>
        </p:nvSpPr>
        <p:spPr>
          <a:xfrm>
            <a:off x="7423867" y="6190546"/>
            <a:ext cx="1692188" cy="246221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hu-HU" sz="1000" dirty="0" err="1" smtClean="0">
                <a:solidFill>
                  <a:srgbClr val="666666"/>
                </a:solidFill>
              </a:rPr>
              <a:t>Erickson</a:t>
            </a:r>
            <a:r>
              <a:rPr lang="hu-HU" sz="1000" dirty="0" smtClean="0">
                <a:solidFill>
                  <a:srgbClr val="666666"/>
                </a:solidFill>
              </a:rPr>
              <a:t> 2000</a:t>
            </a:r>
          </a:p>
        </p:txBody>
      </p:sp>
      <p:cxnSp>
        <p:nvCxnSpPr>
          <p:cNvPr id="50" name="Egyenes összekötő nyíllal 49"/>
          <p:cNvCxnSpPr/>
          <p:nvPr/>
        </p:nvCxnSpPr>
        <p:spPr bwMode="auto">
          <a:xfrm flipH="1" flipV="1">
            <a:off x="5312246" y="4116344"/>
            <a:ext cx="2088232" cy="684244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Szövegdoboz 50"/>
          <p:cNvSpPr txBox="1"/>
          <p:nvPr/>
        </p:nvSpPr>
        <p:spPr>
          <a:xfrm>
            <a:off x="5672286" y="4368772"/>
            <a:ext cx="1656184" cy="246221"/>
          </a:xfrm>
          <a:prstGeom prst="rect">
            <a:avLst/>
          </a:prstGeom>
          <a:solidFill>
            <a:schemeClr val="bg1"/>
          </a:solidFill>
          <a:ln w="952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solidFill>
                  <a:srgbClr val="666666"/>
                </a:solidFill>
              </a:rPr>
              <a:t>3,5 M$ készpénz</a:t>
            </a:r>
          </a:p>
        </p:txBody>
      </p:sp>
      <p:cxnSp>
        <p:nvCxnSpPr>
          <p:cNvPr id="53" name="Egyenes összekötő nyíllal 52"/>
          <p:cNvCxnSpPr/>
          <p:nvPr/>
        </p:nvCxnSpPr>
        <p:spPr bwMode="auto">
          <a:xfrm flipH="1" flipV="1">
            <a:off x="4332808" y="4116344"/>
            <a:ext cx="259358" cy="753511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Szövegdoboz 53"/>
          <p:cNvSpPr txBox="1"/>
          <p:nvPr/>
        </p:nvSpPr>
        <p:spPr>
          <a:xfrm>
            <a:off x="3494927" y="4345416"/>
            <a:ext cx="1935119" cy="400110"/>
          </a:xfrm>
          <a:prstGeom prst="rect">
            <a:avLst/>
          </a:prstGeom>
          <a:solidFill>
            <a:schemeClr val="bg1"/>
          </a:solidFill>
          <a:ln w="952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000" dirty="0" smtClean="0">
                <a:solidFill>
                  <a:srgbClr val="666666"/>
                </a:solidFill>
              </a:rPr>
              <a:t>10,5 M$ visszakereseti jog nélküli adósság levél</a:t>
            </a: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110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03934" y="808517"/>
            <a:ext cx="7186613" cy="244475"/>
          </a:xfrm>
        </p:spPr>
        <p:txBody>
          <a:bodyPr/>
          <a:lstStyle/>
          <a:p>
            <a:r>
              <a:rPr lang="hu-HU" dirty="0" smtClean="0"/>
              <a:t>A ügylet körülményei</a:t>
            </a:r>
            <a:br>
              <a:rPr lang="hu-HU" dirty="0" smtClean="0"/>
            </a:br>
            <a:endParaRPr lang="de-AT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93813"/>
            <a:ext cx="7186613" cy="5087515"/>
          </a:xfrm>
        </p:spPr>
        <p:txBody>
          <a:bodyPr/>
          <a:lstStyle/>
          <a:p>
            <a:r>
              <a:rPr lang="hu-HU" dirty="0" smtClean="0">
                <a:solidFill>
                  <a:srgbClr val="666666"/>
                </a:solidFill>
              </a:rPr>
              <a:t>A helyi ingatlan piac</a:t>
            </a:r>
          </a:p>
          <a:p>
            <a:pPr lvl="1"/>
            <a:r>
              <a:rPr lang="hu-HU" dirty="0" smtClean="0">
                <a:solidFill>
                  <a:srgbClr val="666666"/>
                </a:solidFill>
              </a:rPr>
              <a:t>Megháromszorozódott az ingatlan értékesítéssel foglalkozó cégek </a:t>
            </a:r>
            <a:r>
              <a:rPr lang="hu-HU" dirty="0">
                <a:solidFill>
                  <a:srgbClr val="666666"/>
                </a:solidFill>
              </a:rPr>
              <a:t>száma Phoenix környékén (növekvő kínálat) </a:t>
            </a:r>
            <a:endParaRPr lang="hu-HU" dirty="0" smtClean="0">
              <a:solidFill>
                <a:srgbClr val="666666"/>
              </a:solidFill>
            </a:endParaRPr>
          </a:p>
          <a:p>
            <a:pPr lvl="1"/>
            <a:r>
              <a:rPr lang="hu-HU" dirty="0" smtClean="0">
                <a:solidFill>
                  <a:srgbClr val="666666"/>
                </a:solidFill>
              </a:rPr>
              <a:t>1987-ben a helyi szaklapok folyamatos kereslet csökkenésről írtak</a:t>
            </a:r>
          </a:p>
          <a:p>
            <a:pPr lvl="1"/>
            <a:r>
              <a:rPr lang="hu-HU" dirty="0" smtClean="0">
                <a:solidFill>
                  <a:srgbClr val="666666"/>
                </a:solidFill>
              </a:rPr>
              <a:t> </a:t>
            </a:r>
            <a:r>
              <a:rPr lang="hu-HU" dirty="0" err="1" smtClean="0">
                <a:solidFill>
                  <a:srgbClr val="666666"/>
                </a:solidFill>
              </a:rPr>
              <a:t>Hidden</a:t>
            </a:r>
            <a:r>
              <a:rPr lang="hu-HU" dirty="0" smtClean="0">
                <a:solidFill>
                  <a:srgbClr val="666666"/>
                </a:solidFill>
              </a:rPr>
              <a:t> Valley viszonylag messze feküdt </a:t>
            </a:r>
            <a:r>
              <a:rPr lang="hu-HU" dirty="0" err="1" smtClean="0">
                <a:solidFill>
                  <a:srgbClr val="666666"/>
                </a:solidFill>
              </a:rPr>
              <a:t>Phoenix-től</a:t>
            </a:r>
            <a:r>
              <a:rPr lang="hu-HU" dirty="0" smtClean="0">
                <a:solidFill>
                  <a:srgbClr val="666666"/>
                </a:solidFill>
              </a:rPr>
              <a:t>, távolabb, mint az átlagos üres telek</a:t>
            </a:r>
          </a:p>
          <a:p>
            <a:pPr lvl="1"/>
            <a:r>
              <a:rPr lang="hu-HU" dirty="0" smtClean="0">
                <a:solidFill>
                  <a:srgbClr val="666666"/>
                </a:solidFill>
              </a:rPr>
              <a:t>A tervek szerint csak 10 évvel később kezdődött volna a terület urbanizációja! (csak dzsippel lehetett megközelíteni)</a:t>
            </a:r>
          </a:p>
          <a:p>
            <a:pPr marL="263525" lvl="1"/>
            <a:r>
              <a:rPr lang="hu-HU" b="1" dirty="0" smtClean="0">
                <a:solidFill>
                  <a:srgbClr val="666666"/>
                </a:solidFill>
                <a:ea typeface="+mn-ea"/>
                <a:cs typeface="+mn-cs"/>
              </a:rPr>
              <a:t>A felek motivációi(</a:t>
            </a:r>
            <a:r>
              <a:rPr lang="hu-HU" b="1" dirty="0" err="1" smtClean="0">
                <a:solidFill>
                  <a:srgbClr val="666666"/>
                </a:solidFill>
                <a:ea typeface="+mn-ea"/>
                <a:cs typeface="+mn-cs"/>
              </a:rPr>
              <a:t>nak</a:t>
            </a:r>
            <a:r>
              <a:rPr lang="hu-HU" b="1" dirty="0" smtClean="0">
                <a:solidFill>
                  <a:srgbClr val="666666"/>
                </a:solidFill>
                <a:ea typeface="+mn-ea"/>
                <a:cs typeface="+mn-cs"/>
              </a:rPr>
              <a:t> hiánya)</a:t>
            </a:r>
            <a:endParaRPr lang="hu-HU" b="1" dirty="0">
              <a:solidFill>
                <a:srgbClr val="666666"/>
              </a:solidFill>
              <a:ea typeface="+mn-ea"/>
              <a:cs typeface="+mn-cs"/>
            </a:endParaRPr>
          </a:p>
          <a:p>
            <a:pPr lvl="1"/>
            <a:r>
              <a:rPr lang="hu-HU" dirty="0" err="1" smtClean="0"/>
              <a:t>Wescon</a:t>
            </a:r>
            <a:r>
              <a:rPr lang="hu-HU" dirty="0" smtClean="0"/>
              <a:t> egyszerűen nem tudta volna miből megteremteni a fedezetet az évi 2,4 M$ törlesztő részletre</a:t>
            </a:r>
          </a:p>
          <a:p>
            <a:pPr lvl="2"/>
            <a:r>
              <a:rPr lang="hu-HU" dirty="0" smtClean="0"/>
              <a:t>A cég nettó értékének több mint 20×</a:t>
            </a:r>
            <a:r>
              <a:rPr lang="hu-HU" dirty="0" err="1" smtClean="0"/>
              <a:t>-sa</a:t>
            </a:r>
            <a:r>
              <a:rPr lang="hu-HU" dirty="0" smtClean="0"/>
              <a:t> volt az éves törlesztő részlet!</a:t>
            </a:r>
          </a:p>
          <a:p>
            <a:pPr lvl="2"/>
            <a:r>
              <a:rPr lang="hu-HU" dirty="0" smtClean="0"/>
              <a:t>Az ingatlan tovább értékesítés céljából azért volt valószínűtlen, mert az árak folyamatosan csökkentek.</a:t>
            </a:r>
          </a:p>
          <a:p>
            <a:pPr lvl="2"/>
            <a:r>
              <a:rPr lang="hu-HU" dirty="0" smtClean="0"/>
              <a:t>A lakosságnak történő értékesítés céljából azért volt valószínűtlen, mert csak 1997-ben indultak volna meg a felfejlesztési munkálatok! </a:t>
            </a:r>
          </a:p>
          <a:p>
            <a:pPr lvl="2"/>
            <a:endParaRPr lang="hu-HU" dirty="0"/>
          </a:p>
          <a:p>
            <a:pPr lvl="1"/>
            <a:endParaRPr lang="de-AT" b="0" dirty="0"/>
          </a:p>
          <a:p>
            <a:endParaRPr lang="hu-HU" b="0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4710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Arthur Young könyvvizsgálók munkája (illetve annak hiányosságai)</a:t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sz="1500" dirty="0" smtClean="0">
              <a:solidFill>
                <a:srgbClr val="666666"/>
              </a:solidFill>
            </a:endParaRPr>
          </a:p>
          <a:p>
            <a:r>
              <a:rPr lang="hu-HU" sz="1500" dirty="0" smtClean="0">
                <a:solidFill>
                  <a:srgbClr val="666666"/>
                </a:solidFill>
              </a:rPr>
              <a:t>A könyvvizsgálók a könyvvizsgálat kezdetén nem állították fel előzetes várakozásaikat, nem vizsgálták ez előzményeket</a:t>
            </a:r>
          </a:p>
          <a:p>
            <a:pPr lvl="1"/>
            <a:r>
              <a:rPr lang="hu-HU" sz="1400" dirty="0" smtClean="0">
                <a:solidFill>
                  <a:srgbClr val="666666"/>
                </a:solidFill>
              </a:rPr>
              <a:t>Nem vizsgálták a külső gazdasági környezetet. Vizsgálni más ingatlan értékesítő vállalkozások </a:t>
            </a:r>
            <a:r>
              <a:rPr lang="hu-HU" sz="1400" dirty="0" err="1" smtClean="0">
                <a:solidFill>
                  <a:srgbClr val="666666"/>
                </a:solidFill>
              </a:rPr>
              <a:t>marginját</a:t>
            </a:r>
            <a:r>
              <a:rPr lang="hu-HU" sz="1400" dirty="0" smtClean="0">
                <a:solidFill>
                  <a:srgbClr val="666666"/>
                </a:solidFill>
              </a:rPr>
              <a:t>. </a:t>
            </a:r>
            <a:r>
              <a:rPr lang="hu-HU" sz="1400" dirty="0" smtClean="0">
                <a:solidFill>
                  <a:srgbClr val="6666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hu-HU" sz="1400" dirty="0">
                <a:solidFill>
                  <a:srgbClr val="666666"/>
                </a:solidFill>
              </a:rPr>
              <a:t>Rá </a:t>
            </a:r>
            <a:r>
              <a:rPr lang="hu-HU" sz="1400" dirty="0" smtClean="0">
                <a:solidFill>
                  <a:srgbClr val="666666"/>
                </a:solidFill>
              </a:rPr>
              <a:t>tudtak volna jönni, hogy csökkenő ingatlan árak mellett lehetetlen az-az árrés, amin ezeket a </a:t>
            </a:r>
            <a:r>
              <a:rPr lang="hu-HU" sz="1400" dirty="0" err="1" smtClean="0">
                <a:solidFill>
                  <a:srgbClr val="666666"/>
                </a:solidFill>
              </a:rPr>
              <a:t>Hidden</a:t>
            </a:r>
            <a:r>
              <a:rPr lang="hu-HU" sz="1400" dirty="0" smtClean="0">
                <a:solidFill>
                  <a:srgbClr val="666666"/>
                </a:solidFill>
              </a:rPr>
              <a:t> </a:t>
            </a:r>
            <a:r>
              <a:rPr lang="hu-HU" sz="1400" dirty="0" err="1" smtClean="0">
                <a:solidFill>
                  <a:srgbClr val="666666"/>
                </a:solidFill>
              </a:rPr>
              <a:t>Valley-ben</a:t>
            </a:r>
            <a:r>
              <a:rPr lang="hu-HU" sz="1400" dirty="0" smtClean="0">
                <a:solidFill>
                  <a:srgbClr val="666666"/>
                </a:solidFill>
              </a:rPr>
              <a:t> lévő telkeket eladták</a:t>
            </a:r>
          </a:p>
          <a:p>
            <a:pPr lvl="1"/>
            <a:r>
              <a:rPr lang="hu-HU" sz="1400" dirty="0" smtClean="0">
                <a:solidFill>
                  <a:srgbClr val="666666"/>
                </a:solidFill>
              </a:rPr>
              <a:t>Mivel az LSL szabályozott pénzügyi intézmény volt szükséges volt neki minimális tőkeszint fenntartása [csalási háromszög </a:t>
            </a:r>
            <a:r>
              <a:rPr lang="hu-HU" sz="1400" dirty="0">
                <a:solidFill>
                  <a:srgbClr val="666666"/>
                </a:solidFill>
              </a:rPr>
              <a:t>→ motiváció] </a:t>
            </a:r>
          </a:p>
          <a:p>
            <a:pPr lvl="1"/>
            <a:r>
              <a:rPr lang="hu-HU" sz="1400" dirty="0" smtClean="0">
                <a:solidFill>
                  <a:srgbClr val="666666"/>
                </a:solidFill>
              </a:rPr>
              <a:t>Figyelmeztető jel volt, hogy az előző könyvvizsgáló felmondott!</a:t>
            </a:r>
          </a:p>
          <a:p>
            <a:pPr lvl="1"/>
            <a:endParaRPr lang="hu-HU" sz="1400" dirty="0">
              <a:solidFill>
                <a:srgbClr val="666666"/>
              </a:solidFill>
            </a:endParaRPr>
          </a:p>
          <a:p>
            <a:pPr marL="263525" lvl="1"/>
            <a:r>
              <a:rPr lang="hu-HU" sz="1500" b="1" dirty="0">
                <a:solidFill>
                  <a:srgbClr val="666666"/>
                </a:solidFill>
                <a:ea typeface="+mn-ea"/>
                <a:cs typeface="+mn-cs"/>
              </a:rPr>
              <a:t>Munkalapjaikat a könyvvizsgálók mechanikusan készítették</a:t>
            </a:r>
          </a:p>
          <a:p>
            <a:pPr lvl="1"/>
            <a:r>
              <a:rPr lang="hu-HU" sz="1400" dirty="0">
                <a:solidFill>
                  <a:srgbClr val="666666"/>
                </a:solidFill>
              </a:rPr>
              <a:t>A munkalapokból kideríthető volt, hogy az LSL nyereségének nagy részét pár transzakciónak </a:t>
            </a:r>
            <a:r>
              <a:rPr lang="hu-HU" sz="1400" dirty="0" smtClean="0">
                <a:solidFill>
                  <a:srgbClr val="666666"/>
                </a:solidFill>
              </a:rPr>
              <a:t>köszönheti </a:t>
            </a:r>
            <a:r>
              <a:rPr lang="hu-HU" sz="1400" dirty="0" smtClean="0">
                <a:solidFill>
                  <a:srgbClr val="666666"/>
                </a:solidFill>
              </a:rPr>
              <a:t>(7 db!!)</a:t>
            </a:r>
            <a:endParaRPr lang="hu-HU" sz="1400" dirty="0">
              <a:solidFill>
                <a:srgbClr val="666666"/>
              </a:solidFill>
            </a:endParaRPr>
          </a:p>
          <a:p>
            <a:pPr lvl="1"/>
            <a:r>
              <a:rPr lang="hu-HU" sz="1400" dirty="0">
                <a:solidFill>
                  <a:srgbClr val="666666"/>
                </a:solidFill>
              </a:rPr>
              <a:t>A könyvvizsgálók tudták, hogy az ingatlan értékesítések olyan feleknek </a:t>
            </a:r>
            <a:r>
              <a:rPr lang="hu-HU" sz="1400" dirty="0" smtClean="0">
                <a:solidFill>
                  <a:srgbClr val="666666"/>
                </a:solidFill>
              </a:rPr>
              <a:t>történnek, akikkel korábbi szerződéses kapcsolataik voltak. (LSL hitel adott nekik)</a:t>
            </a:r>
          </a:p>
          <a:p>
            <a:pPr lvl="1"/>
            <a:endParaRPr lang="hu-HU" sz="1400" dirty="0" smtClean="0">
              <a:solidFill>
                <a:srgbClr val="666666"/>
              </a:solidFill>
            </a:endParaRPr>
          </a:p>
          <a:p>
            <a:pPr marL="263525" lvl="1"/>
            <a:r>
              <a:rPr lang="hu-HU" sz="1500" b="1" dirty="0">
                <a:solidFill>
                  <a:srgbClr val="666666"/>
                </a:solidFill>
                <a:ea typeface="+mn-ea"/>
                <a:cs typeface="+mn-cs"/>
              </a:rPr>
              <a:t>A könyvvizsgálók mechanikusan az ügyletek formáját vizsgálták tartamuk helyett </a:t>
            </a:r>
            <a:endParaRPr lang="hu-HU" sz="1500" b="1" dirty="0" smtClean="0">
              <a:solidFill>
                <a:srgbClr val="666666"/>
              </a:solidFill>
              <a:ea typeface="+mn-ea"/>
              <a:cs typeface="+mn-cs"/>
            </a:endParaRPr>
          </a:p>
          <a:p>
            <a:pPr marL="523875" lvl="2"/>
            <a:r>
              <a:rPr lang="hu-HU" dirty="0" smtClean="0">
                <a:solidFill>
                  <a:srgbClr val="666666"/>
                </a:solidFill>
                <a:ea typeface="+mn-ea"/>
                <a:cs typeface="+mn-cs"/>
              </a:rPr>
              <a:t>Senki nem vizsgálta, hogy a </a:t>
            </a:r>
            <a:r>
              <a:rPr lang="hu-HU" dirty="0" err="1" smtClean="0">
                <a:solidFill>
                  <a:srgbClr val="666666"/>
                </a:solidFill>
                <a:ea typeface="+mn-ea"/>
                <a:cs typeface="+mn-cs"/>
              </a:rPr>
              <a:t>Wescon</a:t>
            </a:r>
            <a:r>
              <a:rPr lang="hu-HU" dirty="0" smtClean="0">
                <a:solidFill>
                  <a:srgbClr val="666666"/>
                </a:solidFill>
                <a:ea typeface="+mn-ea"/>
                <a:cs typeface="+mn-cs"/>
              </a:rPr>
              <a:t> </a:t>
            </a:r>
            <a:r>
              <a:rPr lang="hu-HU" dirty="0" smtClean="0">
                <a:solidFill>
                  <a:srgbClr val="666666"/>
                </a:solidFill>
                <a:ea typeface="+mn-ea"/>
                <a:cs typeface="+mn-cs"/>
              </a:rPr>
              <a:t>miből fog törleszteni.</a:t>
            </a:r>
          </a:p>
          <a:p>
            <a:pPr marL="523875" lvl="2"/>
            <a:r>
              <a:rPr lang="hu-HU" dirty="0" smtClean="0">
                <a:solidFill>
                  <a:srgbClr val="666666"/>
                </a:solidFill>
                <a:ea typeface="+mn-ea"/>
                <a:cs typeface="+mn-cs"/>
              </a:rPr>
              <a:t>Tudatában voltak annak, hogy az önrészt is hitelből fedezik</a:t>
            </a:r>
          </a:p>
          <a:p>
            <a:pPr marL="260350" lvl="2" indent="0">
              <a:buNone/>
            </a:pPr>
            <a:endParaRPr lang="hu-HU" dirty="0" smtClean="0">
              <a:solidFill>
                <a:srgbClr val="666666"/>
              </a:solidFill>
              <a:ea typeface="+mn-ea"/>
              <a:cs typeface="+mn-cs"/>
            </a:endParaRPr>
          </a:p>
          <a:p>
            <a:pPr marL="523875" lvl="2"/>
            <a:endParaRPr lang="hu-HU" dirty="0" smtClean="0">
              <a:solidFill>
                <a:srgbClr val="666666"/>
              </a:solidFill>
              <a:ea typeface="+mn-ea"/>
              <a:cs typeface="+mn-cs"/>
            </a:endParaRPr>
          </a:p>
          <a:p>
            <a:pPr marL="523875" lvl="2"/>
            <a:endParaRPr lang="hu-HU" b="1" dirty="0">
              <a:solidFill>
                <a:srgbClr val="666666"/>
              </a:solidFill>
              <a:ea typeface="+mn-ea"/>
              <a:cs typeface="+mn-cs"/>
            </a:endParaRPr>
          </a:p>
          <a:p>
            <a:pPr marL="249238" lvl="1" indent="0">
              <a:buNone/>
            </a:pPr>
            <a:endParaRPr lang="hu-HU" dirty="0">
              <a:solidFill>
                <a:srgbClr val="666666"/>
              </a:solidFill>
            </a:endParaRPr>
          </a:p>
          <a:p>
            <a:pPr marL="249238" lvl="1" indent="0">
              <a:buNone/>
            </a:pPr>
            <a:r>
              <a:rPr lang="hu-HU" dirty="0" smtClean="0">
                <a:solidFill>
                  <a:srgbClr val="666666"/>
                </a:solidFill>
              </a:rPr>
              <a:t> 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880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03935" y="1293813"/>
            <a:ext cx="7200454" cy="5447555"/>
          </a:xfrm>
        </p:spPr>
        <p:txBody>
          <a:bodyPr/>
          <a:lstStyle/>
          <a:p>
            <a:r>
              <a:rPr lang="en-US" b="0" i="1" dirty="0"/>
              <a:t>R. </a:t>
            </a:r>
            <a:r>
              <a:rPr lang="en-US" b="0" i="1" dirty="0" err="1"/>
              <a:t>Karthy</a:t>
            </a:r>
            <a:r>
              <a:rPr lang="en-US" b="0" i="1" dirty="0"/>
              <a:t> </a:t>
            </a:r>
            <a:r>
              <a:rPr lang="en-US" b="0" i="1" dirty="0" smtClean="0"/>
              <a:t>Hurt</a:t>
            </a:r>
            <a:r>
              <a:rPr lang="hu-HU" b="0" i="1" dirty="0" smtClean="0"/>
              <a:t>t</a:t>
            </a:r>
            <a:r>
              <a:rPr lang="en-US" b="0" i="1" dirty="0" smtClean="0"/>
              <a:t>, </a:t>
            </a:r>
            <a:r>
              <a:rPr lang="en-US" b="0" i="1" dirty="0"/>
              <a:t>et all (2013):</a:t>
            </a:r>
            <a:r>
              <a:rPr lang="en-US" i="1" dirty="0"/>
              <a:t> </a:t>
            </a:r>
            <a:r>
              <a:rPr lang="en-US" dirty="0"/>
              <a:t>Research on Auditor Professional Skepticism, </a:t>
            </a:r>
            <a:r>
              <a:rPr lang="en-US" b="0" dirty="0"/>
              <a:t>Auditing, </a:t>
            </a:r>
            <a:r>
              <a:rPr lang="hu-HU" b="0" dirty="0" smtClean="0"/>
              <a:t>a</a:t>
            </a:r>
            <a:r>
              <a:rPr lang="en-US" b="0" dirty="0" smtClean="0"/>
              <a:t> </a:t>
            </a:r>
            <a:r>
              <a:rPr lang="en-US" b="0" dirty="0"/>
              <a:t>Journal of Practice &amp; Theory, 32. </a:t>
            </a:r>
            <a:r>
              <a:rPr lang="en-US" b="0" dirty="0" err="1"/>
              <a:t>évf</a:t>
            </a:r>
            <a:r>
              <a:rPr lang="en-US" b="0" dirty="0"/>
              <a:t>. 1. </a:t>
            </a:r>
            <a:r>
              <a:rPr lang="en-US" b="0" dirty="0" err="1" smtClean="0"/>
              <a:t>szám</a:t>
            </a:r>
            <a:endParaRPr lang="hu-HU" b="0" dirty="0" smtClean="0"/>
          </a:p>
          <a:p>
            <a:endParaRPr lang="en-US" b="0" dirty="0"/>
          </a:p>
          <a:p>
            <a:r>
              <a:rPr lang="en-US" b="0" i="1" dirty="0"/>
              <a:t>Merle Erickson (2000</a:t>
            </a:r>
            <a:r>
              <a:rPr lang="en-US" b="0" i="1" dirty="0" smtClean="0"/>
              <a:t>): </a:t>
            </a:r>
            <a:r>
              <a:rPr lang="en-US" dirty="0"/>
              <a:t>Why Do Audits Fail? Evidence from Lincoln Savings and Loan, </a:t>
            </a:r>
            <a:r>
              <a:rPr lang="en-US" b="0" dirty="0"/>
              <a:t>Journal of Accounting Research, 38. </a:t>
            </a:r>
            <a:r>
              <a:rPr lang="en-US" b="0" dirty="0" err="1"/>
              <a:t>évf</a:t>
            </a:r>
            <a:r>
              <a:rPr lang="en-US" b="0" dirty="0"/>
              <a:t>. 1. </a:t>
            </a:r>
            <a:r>
              <a:rPr lang="en-US" b="0" dirty="0" err="1" smtClean="0"/>
              <a:t>szám</a:t>
            </a:r>
            <a:endParaRPr lang="hu-HU" b="0" dirty="0" smtClean="0"/>
          </a:p>
          <a:p>
            <a:endParaRPr lang="en-US" b="0" dirty="0"/>
          </a:p>
          <a:p>
            <a:r>
              <a:rPr lang="en-US" b="0" i="1" dirty="0"/>
              <a:t>Mark W. Nelson (2009): </a:t>
            </a:r>
            <a:r>
              <a:rPr lang="en-US" dirty="0"/>
              <a:t>A </a:t>
            </a:r>
            <a:r>
              <a:rPr lang="en-US" dirty="0" err="1"/>
              <a:t>modell</a:t>
            </a:r>
            <a:r>
              <a:rPr lang="en-US" dirty="0"/>
              <a:t> and Literature Review of Professional Skepticism in Auditing, </a:t>
            </a:r>
            <a:r>
              <a:rPr lang="en-US" b="0" dirty="0"/>
              <a:t>Auditing: </a:t>
            </a:r>
            <a:r>
              <a:rPr lang="hu-HU" b="0" dirty="0" smtClean="0"/>
              <a:t>a</a:t>
            </a:r>
            <a:r>
              <a:rPr lang="en-US" b="0" dirty="0" smtClean="0"/>
              <a:t> </a:t>
            </a:r>
            <a:r>
              <a:rPr lang="en-US" b="0" dirty="0"/>
              <a:t>Journal of Practice &amp; Theory, 28. </a:t>
            </a:r>
            <a:r>
              <a:rPr lang="en-US" b="0" dirty="0" err="1"/>
              <a:t>évf</a:t>
            </a:r>
            <a:r>
              <a:rPr lang="en-US" b="0" dirty="0"/>
              <a:t>. </a:t>
            </a:r>
            <a:r>
              <a:rPr lang="en-US" b="0" dirty="0" smtClean="0"/>
              <a:t>2.szám</a:t>
            </a:r>
            <a:endParaRPr lang="hu-HU" b="0" dirty="0" smtClean="0"/>
          </a:p>
          <a:p>
            <a:endParaRPr lang="en-US" b="0" dirty="0"/>
          </a:p>
          <a:p>
            <a:r>
              <a:rPr lang="hu-HU" b="0" i="1" dirty="0" err="1"/>
              <a:t>Veit</a:t>
            </a:r>
            <a:r>
              <a:rPr lang="hu-HU" b="0" i="1" dirty="0"/>
              <a:t> Krisztina (2014):</a:t>
            </a:r>
            <a:r>
              <a:rPr lang="hu-HU" dirty="0"/>
              <a:t> Szakmai szkepticizmus a </a:t>
            </a:r>
            <a:r>
              <a:rPr lang="hu-HU" dirty="0" smtClean="0"/>
              <a:t>könyvvizsgálatban, </a:t>
            </a:r>
            <a:r>
              <a:rPr lang="hu-HU" b="0" dirty="0" smtClean="0"/>
              <a:t>Szakma, 2014. évi 4. szám</a:t>
            </a:r>
          </a:p>
          <a:p>
            <a:endParaRPr lang="hu-HU" b="0" dirty="0" smtClean="0"/>
          </a:p>
          <a:p>
            <a:r>
              <a:rPr lang="en-US" b="0" i="1" dirty="0" smtClean="0"/>
              <a:t>Kendall </a:t>
            </a:r>
            <a:r>
              <a:rPr lang="en-US" b="0" i="1" dirty="0"/>
              <a:t>O. </a:t>
            </a:r>
            <a:r>
              <a:rPr lang="en-US" b="0" i="1" dirty="0" err="1"/>
              <a:t>Bowlin</a:t>
            </a:r>
            <a:r>
              <a:rPr lang="en-US" b="0" i="1" dirty="0"/>
              <a:t>, et all (2015):</a:t>
            </a:r>
            <a:r>
              <a:rPr lang="en-US" b="0" dirty="0"/>
              <a:t> </a:t>
            </a:r>
            <a:r>
              <a:rPr lang="en-US" dirty="0"/>
              <a:t>The Effect of Auditor Rotation, Professional Skepticism, and Interaction with Managers on Audit Quality</a:t>
            </a:r>
            <a:r>
              <a:rPr lang="en-US" b="0" dirty="0"/>
              <a:t>, The Accounting Review, 90 </a:t>
            </a:r>
            <a:r>
              <a:rPr lang="en-US" b="0" dirty="0" err="1"/>
              <a:t>évf</a:t>
            </a:r>
            <a:r>
              <a:rPr lang="en-US" b="0" dirty="0"/>
              <a:t>. 4. </a:t>
            </a:r>
            <a:r>
              <a:rPr lang="en-US" b="0" dirty="0" err="1"/>
              <a:t>szám</a:t>
            </a:r>
            <a:endParaRPr lang="en-US" b="0" dirty="0"/>
          </a:p>
          <a:p>
            <a:endParaRPr lang="hu-HU" b="0" dirty="0"/>
          </a:p>
          <a:p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Hivatkozott tanulmányok irodalomjegyzéke</a:t>
            </a:r>
            <a:endParaRPr lang="hu-HU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3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03935" y="1293813"/>
            <a:ext cx="7200454" cy="5447555"/>
          </a:xfrm>
        </p:spPr>
        <p:txBody>
          <a:bodyPr/>
          <a:lstStyle/>
          <a:p>
            <a:pPr marL="0" indent="0">
              <a:buNone/>
            </a:pPr>
            <a:r>
              <a:rPr lang="hu-HU" b="0" i="1" dirty="0"/>
              <a:t> </a:t>
            </a:r>
            <a:endParaRPr lang="hu-HU" b="0" i="1" dirty="0" smtClean="0"/>
          </a:p>
          <a:p>
            <a:pPr marL="0" indent="0">
              <a:buNone/>
            </a:pPr>
            <a:endParaRPr lang="hu-HU" b="0" i="1" dirty="0"/>
          </a:p>
          <a:p>
            <a:pPr marL="0" indent="0" algn="ctr">
              <a:buNone/>
            </a:pPr>
            <a:endParaRPr lang="hu-HU" b="0" i="1" dirty="0"/>
          </a:p>
          <a:p>
            <a:pPr marL="0" indent="0" algn="ctr">
              <a:buNone/>
            </a:pPr>
            <a:endParaRPr lang="hu-HU" b="0" dirty="0" smtClean="0"/>
          </a:p>
          <a:p>
            <a:pPr marL="0" indent="0" algn="ctr">
              <a:buNone/>
            </a:pPr>
            <a:endParaRPr lang="hu-HU" b="0" dirty="0"/>
          </a:p>
          <a:p>
            <a:pPr marL="0" indent="0" algn="ctr">
              <a:buNone/>
            </a:pPr>
            <a:endParaRPr lang="hu-HU" b="0" dirty="0" smtClean="0"/>
          </a:p>
          <a:p>
            <a:endParaRPr lang="hu-HU" b="0" dirty="0" smtClean="0"/>
          </a:p>
          <a:p>
            <a:pPr marL="0" indent="0" algn="ctr">
              <a:buNone/>
            </a:pPr>
            <a:r>
              <a:rPr lang="hu-HU" b="0" dirty="0"/>
              <a:t>„</a:t>
            </a:r>
            <a:r>
              <a:rPr lang="hu-HU" sz="2400" b="0" dirty="0"/>
              <a:t>A beszédhez igen kevés észre van </a:t>
            </a:r>
            <a:r>
              <a:rPr lang="hu-HU" sz="2400" b="0" dirty="0" smtClean="0"/>
              <a:t>szükség”</a:t>
            </a:r>
            <a:endParaRPr lang="hu-HU" sz="2400" b="0" dirty="0"/>
          </a:p>
          <a:p>
            <a:pPr marL="0" indent="0" algn="just">
              <a:buNone/>
            </a:pPr>
            <a:endParaRPr lang="hu-HU" b="0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77083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0"/>
          <p:cNvSpPr txBox="1">
            <a:spLocks noChangeArrowheads="1"/>
          </p:cNvSpPr>
          <p:nvPr/>
        </p:nvSpPr>
        <p:spPr bwMode="auto">
          <a:xfrm>
            <a:off x="1873250" y="1196975"/>
            <a:ext cx="6623050" cy="365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800" rIns="92075" bIns="108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/>
            <a:r>
              <a:rPr lang="de-DE" sz="2000" b="1" dirty="0" smtClean="0">
                <a:solidFill>
                  <a:srgbClr val="666666"/>
                </a:solidFill>
              </a:rPr>
              <a:t>Köszönöm </a:t>
            </a:r>
            <a:r>
              <a:rPr lang="de-DE" sz="2000" b="1" dirty="0">
                <a:solidFill>
                  <a:srgbClr val="666666"/>
                </a:solidFill>
              </a:rPr>
              <a:t>a </a:t>
            </a:r>
            <a:r>
              <a:rPr lang="de-DE" sz="2000" b="1" dirty="0" smtClean="0">
                <a:solidFill>
                  <a:srgbClr val="666666"/>
                </a:solidFill>
              </a:rPr>
              <a:t>figyelmet!</a:t>
            </a:r>
            <a:endParaRPr lang="de-AT" sz="2000" dirty="0">
              <a:solidFill>
                <a:srgbClr val="666666"/>
              </a:solidFill>
            </a:endParaRPr>
          </a:p>
        </p:txBody>
      </p:sp>
      <p:sp>
        <p:nvSpPr>
          <p:cNvPr id="9219" name="Rectangle 12"/>
          <p:cNvSpPr>
            <a:spLocks noChangeArrowheads="1"/>
          </p:cNvSpPr>
          <p:nvPr/>
        </p:nvSpPr>
        <p:spPr bwMode="auto">
          <a:xfrm>
            <a:off x="1873250" y="2711566"/>
            <a:ext cx="7327900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600" tIns="46800" rIns="93600" bIns="10800">
            <a:spAutoFit/>
          </a:bodyPr>
          <a:lstStyle/>
          <a:p>
            <a:pPr>
              <a:tabLst>
                <a:tab pos="536575" algn="l"/>
              </a:tabLst>
            </a:pPr>
            <a:r>
              <a:rPr lang="hu-HU" b="1" dirty="0" smtClean="0">
                <a:solidFill>
                  <a:srgbClr val="666666"/>
                </a:solidFill>
              </a:rPr>
              <a:t>Siklós Márta</a:t>
            </a:r>
            <a:endParaRPr lang="de-AT" b="1" dirty="0">
              <a:solidFill>
                <a:srgbClr val="666666"/>
              </a:solidFill>
            </a:endParaRPr>
          </a:p>
          <a:p>
            <a:pPr>
              <a:tabLst>
                <a:tab pos="536575" algn="l"/>
              </a:tabLst>
            </a:pPr>
            <a:endParaRPr lang="de-AT" b="1" dirty="0">
              <a:solidFill>
                <a:srgbClr val="666666"/>
              </a:solidFill>
            </a:endParaRPr>
          </a:p>
          <a:p>
            <a:pPr>
              <a:tabLst>
                <a:tab pos="536575" algn="l"/>
              </a:tabLst>
            </a:pPr>
            <a:r>
              <a:rPr lang="hu-HU" sz="1400" dirty="0">
                <a:solidFill>
                  <a:srgbClr val="666666"/>
                </a:solidFill>
              </a:rPr>
              <a:t>H</a:t>
            </a:r>
            <a:r>
              <a:rPr lang="de-AT" dirty="0">
                <a:solidFill>
                  <a:srgbClr val="666666"/>
                </a:solidFill>
              </a:rPr>
              <a:t>	</a:t>
            </a:r>
            <a:r>
              <a:rPr lang="hu-HU" dirty="0" smtClean="0">
                <a:solidFill>
                  <a:srgbClr val="666666"/>
                </a:solidFill>
              </a:rPr>
              <a:t>1027</a:t>
            </a:r>
            <a:r>
              <a:rPr lang="de-AT" dirty="0" smtClean="0">
                <a:solidFill>
                  <a:srgbClr val="666666"/>
                </a:solidFill>
              </a:rPr>
              <a:t> </a:t>
            </a:r>
            <a:r>
              <a:rPr lang="hu-HU" b="1" dirty="0" smtClean="0">
                <a:solidFill>
                  <a:srgbClr val="666666"/>
                </a:solidFill>
              </a:rPr>
              <a:t>Budapest</a:t>
            </a:r>
            <a:r>
              <a:rPr lang="de-AT" dirty="0" smtClean="0">
                <a:solidFill>
                  <a:srgbClr val="666666"/>
                </a:solidFill>
              </a:rPr>
              <a:t>, </a:t>
            </a:r>
            <a:r>
              <a:rPr lang="hu-HU" dirty="0" smtClean="0">
                <a:solidFill>
                  <a:srgbClr val="666666"/>
                </a:solidFill>
              </a:rPr>
              <a:t>Kapás u 6-12 B/V</a:t>
            </a:r>
            <a:endParaRPr lang="de-AT" dirty="0">
              <a:solidFill>
                <a:srgbClr val="666666"/>
              </a:solidFill>
            </a:endParaRPr>
          </a:p>
          <a:p>
            <a:pPr>
              <a:tabLst>
                <a:tab pos="536575" algn="l"/>
              </a:tabLst>
            </a:pPr>
            <a:r>
              <a:rPr lang="de-AT" sz="1400" dirty="0">
                <a:solidFill>
                  <a:srgbClr val="666666"/>
                </a:solidFill>
              </a:rPr>
              <a:t>T</a:t>
            </a:r>
            <a:r>
              <a:rPr lang="de-AT" dirty="0">
                <a:solidFill>
                  <a:srgbClr val="666666"/>
                </a:solidFill>
              </a:rPr>
              <a:t>	</a:t>
            </a:r>
            <a:r>
              <a:rPr lang="de-AT" dirty="0" smtClean="0">
                <a:solidFill>
                  <a:srgbClr val="666666"/>
                </a:solidFill>
              </a:rPr>
              <a:t>+</a:t>
            </a:r>
            <a:r>
              <a:rPr lang="hu-HU" dirty="0" smtClean="0">
                <a:solidFill>
                  <a:srgbClr val="666666"/>
                </a:solidFill>
              </a:rPr>
              <a:t>36 1 279 29 30</a:t>
            </a:r>
            <a:r>
              <a:rPr lang="de-AT" dirty="0" smtClean="0">
                <a:solidFill>
                  <a:srgbClr val="666666"/>
                </a:solidFill>
              </a:rPr>
              <a:t>, </a:t>
            </a:r>
            <a:r>
              <a:rPr lang="de-AT" dirty="0">
                <a:solidFill>
                  <a:srgbClr val="666666"/>
                </a:solidFill>
              </a:rPr>
              <a:t>F </a:t>
            </a:r>
            <a:r>
              <a:rPr lang="de-AT" dirty="0" smtClean="0">
                <a:solidFill>
                  <a:srgbClr val="666666"/>
                </a:solidFill>
              </a:rPr>
              <a:t>+</a:t>
            </a:r>
            <a:r>
              <a:rPr lang="hu-HU" dirty="0" smtClean="0">
                <a:solidFill>
                  <a:srgbClr val="666666"/>
                </a:solidFill>
              </a:rPr>
              <a:t>36 1 209 48 74</a:t>
            </a:r>
            <a:endParaRPr lang="de-AT" dirty="0">
              <a:solidFill>
                <a:srgbClr val="666666"/>
              </a:solidFill>
            </a:endParaRPr>
          </a:p>
          <a:p>
            <a:pPr>
              <a:tabLst>
                <a:tab pos="536575" algn="l"/>
              </a:tabLst>
            </a:pPr>
            <a:r>
              <a:rPr lang="de-AT" sz="1400" dirty="0">
                <a:solidFill>
                  <a:srgbClr val="666666"/>
                </a:solidFill>
              </a:rPr>
              <a:t>E</a:t>
            </a:r>
            <a:r>
              <a:rPr lang="de-AT" dirty="0">
                <a:solidFill>
                  <a:srgbClr val="666666"/>
                </a:solidFill>
              </a:rPr>
              <a:t>	</a:t>
            </a:r>
            <a:r>
              <a:rPr lang="hu-HU" dirty="0" smtClean="0">
                <a:solidFill>
                  <a:srgbClr val="666666"/>
                </a:solidFill>
              </a:rPr>
              <a:t>siklos.marta</a:t>
            </a:r>
            <a:r>
              <a:rPr lang="de-AT" dirty="0" smtClean="0">
                <a:solidFill>
                  <a:srgbClr val="666666"/>
                </a:solidFill>
              </a:rPr>
              <a:t>@leitnerleitner.</a:t>
            </a:r>
            <a:r>
              <a:rPr lang="hu-HU" dirty="0" smtClean="0">
                <a:solidFill>
                  <a:srgbClr val="666666"/>
                </a:solidFill>
              </a:rPr>
              <a:t>hu</a:t>
            </a:r>
            <a:endParaRPr lang="de-AT" dirty="0">
              <a:solidFill>
                <a:srgbClr val="666666"/>
              </a:solidFill>
            </a:endParaRPr>
          </a:p>
        </p:txBody>
      </p:sp>
      <p:pic>
        <p:nvPicPr>
          <p:cNvPr id="1026" name="Picture 2" descr="K:\Organisation\Werbemittel\Fotos-Portraits\LeitnerLeitner\Für SCREEN_(PPT,Web)\Budapest\LL_Siklo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30" y="2708920"/>
            <a:ext cx="112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1131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6" descr="landkarte_kl.png"/>
          <p:cNvPicPr>
            <a:picLocks noChangeAspect="1"/>
          </p:cNvPicPr>
          <p:nvPr/>
        </p:nvPicPr>
        <p:blipFill>
          <a:blip r:embed="rId2"/>
          <a:srcRect l="28992" t="12491" r="14323"/>
          <a:stretch>
            <a:fillRect/>
          </a:stretch>
        </p:blipFill>
        <p:spPr>
          <a:xfrm>
            <a:off x="3728070" y="1124744"/>
            <a:ext cx="5722943" cy="5118283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2575942" y="3212976"/>
            <a:ext cx="1028434" cy="3295967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beograd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>
                <a:solidFill>
                  <a:srgbClr val="666666"/>
                </a:solidFill>
                <a:latin typeface="Verdana"/>
                <a:cs typeface="Verdana"/>
              </a:rPr>
              <a:t>b</a:t>
            </a: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ratislava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brno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budapest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linz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>
                <a:solidFill>
                  <a:srgbClr val="666666"/>
                </a:solidFill>
                <a:latin typeface="Verdana"/>
                <a:cs typeface="Verdana"/>
              </a:rPr>
              <a:t>l</a:t>
            </a: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jubljana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praha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salzburg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sarajevo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wien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zagreb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rgbClr val="666666"/>
                </a:solidFill>
                <a:latin typeface="Verdana"/>
                <a:cs typeface="Verdana"/>
              </a:rPr>
              <a:t>zürich</a:t>
            </a:r>
            <a:endParaRPr lang="de-DE" sz="900" dirty="0" smtClean="0">
              <a:solidFill>
                <a:srgbClr val="666666"/>
              </a:solidFill>
              <a:latin typeface="Verdana"/>
              <a:cs typeface="Verdana"/>
            </a:endParaRP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bucuresti</a:t>
            </a:r>
            <a:r>
              <a:rPr lang="de-DE" sz="900" dirty="0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 * </a:t>
            </a: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praha</a:t>
            </a:r>
            <a:r>
              <a:rPr lang="de-DE" sz="900" dirty="0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 *</a:t>
            </a: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sofia</a:t>
            </a:r>
            <a:r>
              <a:rPr lang="de-DE" sz="900" dirty="0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 *</a:t>
            </a:r>
          </a:p>
          <a:p>
            <a:pPr>
              <a:lnSpc>
                <a:spcPct val="150000"/>
              </a:lnSpc>
            </a:pPr>
            <a:r>
              <a:rPr lang="de-DE" sz="900" dirty="0" err="1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warszawa</a:t>
            </a:r>
            <a:r>
              <a:rPr lang="de-DE" sz="900" dirty="0" smtClean="0">
                <a:solidFill>
                  <a:schemeClr val="bg1">
                    <a:lumMod val="85000"/>
                  </a:schemeClr>
                </a:solidFill>
                <a:latin typeface="Verdana"/>
                <a:cs typeface="Verdana"/>
              </a:rPr>
              <a:t> *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656062" y="6309320"/>
            <a:ext cx="950362" cy="174407"/>
          </a:xfrm>
          <a:prstGeom prst="rect">
            <a:avLst/>
          </a:prstGeom>
          <a:noFill/>
        </p:spPr>
        <p:txBody>
          <a:bodyPr wrap="square" tIns="0" rIns="0" bIns="0" rtlCol="0" anchor="b">
            <a:spAutoFit/>
          </a:bodyPr>
          <a:lstStyle/>
          <a:p>
            <a:pPr>
              <a:lnSpc>
                <a:spcPct val="150000"/>
              </a:lnSpc>
            </a:pPr>
            <a:r>
              <a:rPr lang="de-DE" sz="800" dirty="0" smtClean="0">
                <a:solidFill>
                  <a:srgbClr val="666666"/>
                </a:solidFill>
                <a:latin typeface="Verdana"/>
                <a:cs typeface="Verdana"/>
              </a:rPr>
              <a:t>* </a:t>
            </a:r>
            <a:r>
              <a:rPr lang="de-DE" sz="800" dirty="0" err="1" smtClean="0">
                <a:solidFill>
                  <a:srgbClr val="666666"/>
                </a:solidFill>
                <a:latin typeface="Verdana"/>
                <a:cs typeface="Verdana"/>
              </a:rPr>
              <a:t>kooperation</a:t>
            </a:r>
            <a:r>
              <a:rPr lang="de-DE" sz="800" dirty="0" smtClean="0">
                <a:solidFill>
                  <a:srgbClr val="666666"/>
                </a:solidFill>
                <a:latin typeface="Verdana"/>
                <a:cs typeface="Verdana"/>
              </a:rPr>
              <a:t> 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Elérhetőségeink</a:t>
            </a:r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140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5"/>
          <p:cNvSpPr txBox="1">
            <a:spLocks noChangeArrowheads="1"/>
          </p:cNvSpPr>
          <p:nvPr/>
        </p:nvSpPr>
        <p:spPr bwMode="auto">
          <a:xfrm>
            <a:off x="195263" y="866775"/>
            <a:ext cx="2205037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b="1" dirty="0" smtClean="0">
                <a:solidFill>
                  <a:srgbClr val="666666"/>
                </a:solidFill>
                <a:cs typeface="Arial" charset="0"/>
              </a:rPr>
              <a:t>Elérhetőségeink</a:t>
            </a:r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6248350" y="616530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900" b="1" dirty="0" smtClean="0">
              <a:solidFill>
                <a:srgbClr val="666666"/>
              </a:solidFill>
            </a:endParaRPr>
          </a:p>
          <a:p>
            <a:r>
              <a:rPr lang="en-US" sz="900" b="1" dirty="0" smtClean="0">
                <a:solidFill>
                  <a:srgbClr val="666666"/>
                </a:solidFill>
              </a:rPr>
              <a:t>www.leitnerleitner.com</a:t>
            </a:r>
            <a:endParaRPr lang="de-AT" sz="900" b="1" dirty="0">
              <a:solidFill>
                <a:srgbClr val="666666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796877" y="692696"/>
            <a:ext cx="3019425" cy="6060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Consulting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d.o.o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SRB 11000 BEOGRAD, </a:t>
            </a:r>
            <a:r>
              <a:rPr lang="de-DE" altLang="de-DE" sz="800" dirty="0" err="1" smtClean="0">
                <a:solidFill>
                  <a:srgbClr val="666666"/>
                </a:solidFill>
                <a:latin typeface="Verdana" pitchFamily="34" charset="0"/>
              </a:rPr>
              <a:t>Knez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err="1" smtClean="0">
                <a:solidFill>
                  <a:srgbClr val="666666"/>
                </a:solidFill>
                <a:latin typeface="Verdana" pitchFamily="34" charset="0"/>
              </a:rPr>
              <a:t>Mihailova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 Street 1-3</a:t>
            </a: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+381 11 655 51 05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 f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+381 11 655 51 06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office.belgrade@leitnerleitner.com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BMB Leitner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k.s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SK 811 01 BRATISLAVA,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Zámocká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32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+421 2 591 018-00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+421 2 591 018-50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bratislava.office@bmbleitner.sk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 err="1" smtClean="0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 smtClean="0">
                <a:solidFill>
                  <a:srgbClr val="666666"/>
                </a:solidFill>
                <a:latin typeface="Verdana" pitchFamily="34" charset="0"/>
              </a:rPr>
              <a:t> CZ, </a:t>
            </a:r>
            <a:r>
              <a:rPr lang="de-DE" altLang="de-DE" sz="800" b="1" dirty="0" err="1" smtClean="0">
                <a:solidFill>
                  <a:srgbClr val="666666"/>
                </a:solidFill>
                <a:latin typeface="Verdana" pitchFamily="34" charset="0"/>
              </a:rPr>
              <a:t>s.r.o</a:t>
            </a:r>
            <a:r>
              <a:rPr lang="de-DE" altLang="de-DE" sz="800" b="1" dirty="0" smtClean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CZ 120 00 PRAHA, </a:t>
            </a:r>
            <a:r>
              <a:rPr lang="sk-SK" sz="800" dirty="0" err="1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Římská</a:t>
            </a:r>
            <a:r>
              <a:rPr lang="sk-SK" sz="800" dirty="0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800" dirty="0" smtClean="0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12</a:t>
            </a:r>
          </a:p>
          <a:p>
            <a:pPr>
              <a:spcBef>
                <a:spcPts val="100"/>
              </a:spcBef>
              <a:buSzPct val="90000"/>
            </a:pPr>
            <a:r>
              <a:rPr lang="de-AT" sz="800" dirty="0" smtClean="0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CZ 639 00 BRNO, </a:t>
            </a:r>
            <a:r>
              <a:rPr lang="sk-SK" sz="800" dirty="0" err="1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Vídeňská</a:t>
            </a:r>
            <a:r>
              <a:rPr lang="sk-SK" sz="800" dirty="0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AT" sz="800" dirty="0" smtClean="0">
                <a:solidFill>
                  <a:srgbClr val="6666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995/63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</a:rPr>
              <a:t>t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420 773 511 879 </a:t>
            </a:r>
            <a:r>
              <a:rPr lang="de-DE" altLang="de-DE" sz="800" dirty="0">
                <a:solidFill>
                  <a:srgbClr val="F08050"/>
                </a:solidFill>
              </a:rPr>
              <a:t>t 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+421 903 482 702</a:t>
            </a:r>
            <a:endParaRPr lang="de-AT" sz="800" dirty="0" smtClean="0">
              <a:solidFill>
                <a:srgbClr val="6666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</a:rPr>
              <a:t>e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 marian.novak@bmbleitner.sk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Leitner + Leitner Tax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Kft</a:t>
            </a:r>
            <a:endParaRPr lang="de-DE" altLang="de-DE" sz="800" b="1" dirty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H 1027 BUDAPEST,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Kapás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utca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6-12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Viziváros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Office Center B/IV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+36 1 279 29-30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+36 1 209 48-74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office@leitnerleitner.hu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GmbH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Wirtschaftsprüfer und Steuerberater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A 4040 LINZ,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Ottensheimer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Straße 32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+43 732 70 93-0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+43 732 70 93-156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linz.office@leitnerleitner.com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Leitner + Leitner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d.o.o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SI 1000 LJUBLJANA,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Dunajska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cesta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159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+386 1 563 67-50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+386 1 563 67-89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office@leitnerleitner.si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Salzburg GmbH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Wirtschaftsprüfer und Steuerberater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A 5020 SALZBURG,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Hellbrunner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Straße 7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+43 662 847 093-0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+43 662 847 093-825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salzburg.office@leitnerleitner.com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Leitner + Leitner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Revizija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d.o.o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BIH 71 000 SARAJEVO, </a:t>
            </a:r>
            <a:r>
              <a:rPr lang="de-DE" altLang="de-DE" sz="800" dirty="0">
                <a:solidFill>
                  <a:srgbClr val="666666"/>
                </a:solidFill>
              </a:rPr>
              <a:t>Ul. </a:t>
            </a:r>
            <a:r>
              <a:rPr lang="de-DE" altLang="de-DE" sz="800" dirty="0" err="1">
                <a:solidFill>
                  <a:srgbClr val="666666"/>
                </a:solidFill>
              </a:rPr>
              <a:t>Hiseta</a:t>
            </a:r>
            <a:r>
              <a:rPr lang="de-DE" altLang="de-DE" sz="800">
                <a:solidFill>
                  <a:srgbClr val="666666"/>
                </a:solidFill>
              </a:rPr>
              <a:t> 15</a:t>
            </a: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+387 33 465-793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office@leitnerleitner.ba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240684" y="692696"/>
            <a:ext cx="3248026" cy="53373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b="1" dirty="0" smtClean="0">
                <a:solidFill>
                  <a:srgbClr val="666666"/>
                </a:solidFill>
                <a:latin typeface="Verdana" pitchFamily="34" charset="0"/>
              </a:rPr>
              <a:t>GmbH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Wirtschaftsprüfer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und Steuerberater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A 1030 WIEN, Am Heumarkt 7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+43 1 718 98 90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+43 1 718 98 90-804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wien.office@leitnerleitner.com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b="1" dirty="0" err="1" smtClean="0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 smtClean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Consulting </a:t>
            </a: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d.o.o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.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HR 10 000 ZAGREB,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Heinzelova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ulica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70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 smtClean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 smtClean="0">
                <a:solidFill>
                  <a:srgbClr val="666666"/>
                </a:solidFill>
                <a:latin typeface="Verdana" pitchFamily="34" charset="0"/>
              </a:rPr>
              <a:t>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+385 1 60 64-400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+385 1 60 64-411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office@leitnerleitner.hr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666666"/>
                </a:solidFill>
                <a:latin typeface="Verdana" pitchFamily="34" charset="0"/>
              </a:rPr>
              <a:t>LeitnerLeitner</a:t>
            </a:r>
            <a:r>
              <a:rPr lang="de-DE" altLang="de-DE" sz="800" b="1" dirty="0">
                <a:solidFill>
                  <a:srgbClr val="666666"/>
                </a:solidFill>
                <a:latin typeface="Verdana" pitchFamily="34" charset="0"/>
              </a:rPr>
              <a:t> Zürich AG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CH 8001 </a:t>
            </a:r>
            <a:r>
              <a:rPr lang="de-DE" altLang="de-DE" sz="800" dirty="0" err="1">
                <a:solidFill>
                  <a:srgbClr val="666666"/>
                </a:solidFill>
                <a:latin typeface="Verdana" pitchFamily="34" charset="0"/>
              </a:rPr>
              <a:t>ZüRICH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, Bahnhofstrasse 69a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+41 44 226 36 10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 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+41 44 226 36 19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666666"/>
                </a:solidFill>
                <a:latin typeface="Verdana" pitchFamily="34" charset="0"/>
              </a:rPr>
              <a:t> zuerich.office@leitnerleitner.com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1400" b="1" dirty="0" err="1">
                <a:solidFill>
                  <a:srgbClr val="666666"/>
                </a:solidFill>
                <a:latin typeface="Verdana" pitchFamily="34" charset="0"/>
              </a:rPr>
              <a:t>k</a:t>
            </a:r>
            <a:r>
              <a:rPr lang="de-DE" altLang="de-DE" sz="1400" b="1" dirty="0" err="1" smtClean="0">
                <a:solidFill>
                  <a:srgbClr val="666666"/>
                </a:solidFill>
                <a:latin typeface="Verdana" pitchFamily="34" charset="0"/>
              </a:rPr>
              <a:t>ooperationen</a:t>
            </a:r>
            <a:endParaRPr lang="de-DE" altLang="de-DE" sz="1400" b="1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7F7F7F"/>
                </a:solidFill>
                <a:latin typeface="Verdana" pitchFamily="34" charset="0"/>
              </a:rPr>
              <a:t>Stalfort</a:t>
            </a:r>
            <a:r>
              <a:rPr lang="de-DE" altLang="de-DE" sz="800" b="1" dirty="0">
                <a:solidFill>
                  <a:srgbClr val="7F7F7F"/>
                </a:solidFill>
                <a:latin typeface="Verdana" pitchFamily="34" charset="0"/>
              </a:rPr>
              <a:t> Legal. Tax. Audit.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RO 012083 BUCUREŞTI, Str. Lt. </a:t>
            </a:r>
            <a:r>
              <a:rPr lang="de-DE" altLang="de-DE" sz="800" dirty="0" err="1">
                <a:solidFill>
                  <a:srgbClr val="7F7F7F"/>
                </a:solidFill>
                <a:latin typeface="Verdana" pitchFamily="34" charset="0"/>
              </a:rPr>
              <a:t>Av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. Vasile </a:t>
            </a:r>
            <a:r>
              <a:rPr lang="de-DE" altLang="de-DE" sz="800" dirty="0" err="1">
                <a:solidFill>
                  <a:srgbClr val="7F7F7F"/>
                </a:solidFill>
                <a:latin typeface="Verdana" pitchFamily="34" charset="0"/>
              </a:rPr>
              <a:t>Fuica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Nr. 15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+40 21 301 03 53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 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+40 21 315 78 36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bukarest@stalfort.ro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sz="800" b="1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Fučík</a:t>
            </a:r>
            <a:r>
              <a:rPr lang="de-DE" sz="800" b="1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&amp; </a:t>
            </a:r>
            <a:r>
              <a:rPr lang="de-DE" sz="800" b="1" dirty="0" err="1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partneři</a:t>
            </a:r>
            <a:r>
              <a:rPr lang="de-DE" sz="8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de-DE" sz="800" b="1" dirty="0" err="1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s.r.o</a:t>
            </a:r>
            <a:r>
              <a:rPr lang="de-DE" sz="800" b="1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 smtClean="0">
                <a:solidFill>
                  <a:srgbClr val="7F7F7F"/>
                </a:solidFill>
                <a:latin typeface="Verdana" pitchFamily="34" charset="0"/>
              </a:rPr>
              <a:t>CZ 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110 00 </a:t>
            </a:r>
            <a:r>
              <a:rPr lang="de-DE" altLang="de-DE" sz="800" dirty="0" smtClean="0">
                <a:solidFill>
                  <a:srgbClr val="7F7F7F"/>
                </a:solidFill>
                <a:latin typeface="Verdana" pitchFamily="34" charset="0"/>
              </a:rPr>
              <a:t>PRAHA 1, </a:t>
            </a:r>
            <a:r>
              <a:rPr lang="de-AT" sz="800" dirty="0" err="1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Klimentská</a:t>
            </a:r>
            <a:r>
              <a:rPr lang="de-AT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1207/10</a:t>
            </a:r>
            <a:endParaRPr lang="de-DE" altLang="de-DE" sz="80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</a:t>
            </a:r>
            <a:r>
              <a:rPr lang="de-DE" altLang="de-DE" sz="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de-DE" sz="800" dirty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+420 </a:t>
            </a:r>
            <a:r>
              <a:rPr lang="de-DE" altLang="de-DE" sz="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296 578 300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 smtClean="0">
                <a:solidFill>
                  <a:schemeClr val="bg1">
                    <a:lumMod val="50000"/>
                  </a:schemeClr>
                </a:solidFill>
                <a:latin typeface="Verdana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+</a:t>
            </a:r>
            <a:r>
              <a:rPr lang="de-AT" sz="8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420 </a:t>
            </a:r>
            <a:r>
              <a:rPr lang="de-AT" sz="800" dirty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296 578 301</a:t>
            </a:r>
            <a:endParaRPr lang="de-DE" altLang="de-DE" sz="800" dirty="0">
              <a:solidFill>
                <a:schemeClr val="bg1">
                  <a:lumMod val="50000"/>
                </a:schemeClr>
              </a:solidFill>
              <a:latin typeface="Verdana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</a:t>
            </a:r>
            <a:r>
              <a:rPr lang="de-DE" altLang="de-DE" sz="800" dirty="0" smtClean="0">
                <a:solidFill>
                  <a:srgbClr val="7F7F7F"/>
                </a:solidFill>
                <a:latin typeface="Verdana" pitchFamily="34" charset="0"/>
              </a:rPr>
              <a:t>ff@fucik.cz</a:t>
            </a:r>
            <a:endParaRPr lang="de-DE" altLang="de-DE" sz="800" dirty="0">
              <a:solidFill>
                <a:srgbClr val="7F7F7F"/>
              </a:solidFill>
              <a:latin typeface="Verdana" pitchFamily="34" charset="0"/>
            </a:endParaRP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b="1" dirty="0" err="1">
                <a:solidFill>
                  <a:srgbClr val="7F7F7F"/>
                </a:solidFill>
                <a:latin typeface="Verdana" pitchFamily="34" charset="0"/>
              </a:rPr>
              <a:t>Tascheva</a:t>
            </a:r>
            <a:r>
              <a:rPr lang="de-DE" altLang="de-DE" sz="800" b="1" dirty="0">
                <a:solidFill>
                  <a:srgbClr val="7F7F7F"/>
                </a:solidFill>
                <a:latin typeface="Verdana" pitchFamily="34" charset="0"/>
              </a:rPr>
              <a:t> &amp; Partner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BG 1303 SOFIA, </a:t>
            </a:r>
            <a:r>
              <a:rPr lang="de-DE" altLang="de-DE" sz="800" dirty="0" err="1">
                <a:solidFill>
                  <a:srgbClr val="7F7F7F"/>
                </a:solidFill>
                <a:latin typeface="Verdana" pitchFamily="34" charset="0"/>
              </a:rPr>
              <a:t>Ulitsa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Marko </a:t>
            </a:r>
            <a:r>
              <a:rPr lang="de-DE" altLang="de-DE" sz="800" dirty="0" err="1">
                <a:solidFill>
                  <a:srgbClr val="7F7F7F"/>
                </a:solidFill>
                <a:latin typeface="Verdana" pitchFamily="34" charset="0"/>
              </a:rPr>
              <a:t>Balabanov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4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 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+359 2 939 89 60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+359 2 981 75 93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 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office@taschevapartner.com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 smtClean="0">
              <a:solidFill>
                <a:srgbClr val="666666"/>
              </a:solidFill>
              <a:latin typeface="Verdana" pitchFamily="34" charset="0"/>
            </a:endParaRP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b="1" dirty="0">
                <a:solidFill>
                  <a:srgbClr val="7F7F7F"/>
                </a:solidFill>
                <a:latin typeface="Verdana" pitchFamily="34" charset="0"/>
              </a:rPr>
              <a:t>MDDP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PL 00-542 WARSZAWA, 49 </a:t>
            </a:r>
            <a:r>
              <a:rPr lang="de-DE" altLang="de-DE" sz="800" dirty="0" err="1">
                <a:solidFill>
                  <a:srgbClr val="7F7F7F"/>
                </a:solidFill>
                <a:latin typeface="Verdana" pitchFamily="34" charset="0"/>
              </a:rPr>
              <a:t>Mokotowska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Street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t 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+48 22 322 68 88 </a:t>
            </a: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f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+48 22 322 68 89</a:t>
            </a:r>
          </a:p>
          <a:p>
            <a:pPr algn="just">
              <a:spcBef>
                <a:spcPts val="100"/>
              </a:spcBef>
              <a:buSzPct val="90000"/>
            </a:pPr>
            <a:r>
              <a:rPr lang="de-DE" altLang="de-DE" sz="800" dirty="0">
                <a:solidFill>
                  <a:srgbClr val="F08050"/>
                </a:solidFill>
                <a:latin typeface="Verdana" pitchFamily="34" charset="0"/>
              </a:rPr>
              <a:t>e</a:t>
            </a:r>
            <a:r>
              <a:rPr lang="de-DE" altLang="de-DE" sz="800" dirty="0">
                <a:solidFill>
                  <a:srgbClr val="7F7F7F"/>
                </a:solidFill>
                <a:latin typeface="Verdana" pitchFamily="34" charset="0"/>
              </a:rPr>
              <a:t> biuro@mddp.pl</a:t>
            </a:r>
          </a:p>
          <a:p>
            <a:pPr>
              <a:spcBef>
                <a:spcPts val="100"/>
              </a:spcBef>
              <a:buSzPct val="90000"/>
            </a:pPr>
            <a:endParaRPr lang="de-DE" altLang="de-DE" sz="800" dirty="0">
              <a:solidFill>
                <a:srgbClr val="666666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0629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Szkepticizmus a könyvvizsgálaton kívül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3875" lvl="3" indent="0">
              <a:buNone/>
            </a:pPr>
            <a:endParaRPr lang="hu-HU" sz="1600" b="1" dirty="0" smtClean="0">
              <a:ea typeface="+mn-ea"/>
              <a:cs typeface="+mn-cs"/>
            </a:endParaRPr>
          </a:p>
          <a:p>
            <a:pPr marL="263525" lvl="3"/>
            <a:r>
              <a:rPr lang="hu-HU" sz="1600" dirty="0">
                <a:ea typeface="+mn-ea"/>
                <a:cs typeface="+mn-cs"/>
              </a:rPr>
              <a:t>„</a:t>
            </a:r>
            <a:r>
              <a:rPr lang="hu-HU" sz="1600" dirty="0" err="1">
                <a:ea typeface="+mn-ea"/>
                <a:cs typeface="+mn-cs"/>
              </a:rPr>
              <a:t>Dubito</a:t>
            </a:r>
            <a:r>
              <a:rPr lang="hu-HU" sz="1600" dirty="0">
                <a:ea typeface="+mn-ea"/>
                <a:cs typeface="+mn-cs"/>
              </a:rPr>
              <a:t> ergo </a:t>
            </a:r>
            <a:r>
              <a:rPr lang="hu-HU" sz="1600" dirty="0" err="1">
                <a:ea typeface="+mn-ea"/>
                <a:cs typeface="+mn-cs"/>
              </a:rPr>
              <a:t>cogito</a:t>
            </a:r>
            <a:r>
              <a:rPr lang="hu-HU" sz="1600" dirty="0">
                <a:ea typeface="+mn-ea"/>
                <a:cs typeface="+mn-cs"/>
              </a:rPr>
              <a:t>, - </a:t>
            </a:r>
            <a:r>
              <a:rPr lang="hu-HU" sz="1600" dirty="0" err="1">
                <a:ea typeface="+mn-ea"/>
                <a:cs typeface="+mn-cs"/>
              </a:rPr>
              <a:t>cogito</a:t>
            </a:r>
            <a:r>
              <a:rPr lang="hu-HU" sz="1600" dirty="0">
                <a:ea typeface="+mn-ea"/>
                <a:cs typeface="+mn-cs"/>
              </a:rPr>
              <a:t> </a:t>
            </a:r>
            <a:r>
              <a:rPr lang="hu-HU" sz="1600" dirty="0" err="1">
                <a:ea typeface="+mn-ea"/>
                <a:cs typeface="+mn-cs"/>
              </a:rPr>
              <a:t>ergo</a:t>
            </a:r>
            <a:r>
              <a:rPr lang="hu-HU" sz="1600" dirty="0">
                <a:ea typeface="+mn-ea"/>
                <a:cs typeface="+mn-cs"/>
              </a:rPr>
              <a:t> sum </a:t>
            </a:r>
            <a:r>
              <a:rPr lang="hu-HU" sz="1600" dirty="0" smtClean="0">
                <a:ea typeface="+mn-ea"/>
                <a:cs typeface="+mn-cs"/>
              </a:rPr>
              <a:t>– </a:t>
            </a:r>
            <a:r>
              <a:rPr lang="hu-HU" sz="1600" dirty="0" err="1" smtClean="0">
                <a:ea typeface="+mn-ea"/>
                <a:cs typeface="+mn-cs"/>
              </a:rPr>
              <a:t>sum</a:t>
            </a:r>
            <a:r>
              <a:rPr lang="hu-HU" sz="1600" dirty="0" smtClean="0">
                <a:ea typeface="+mn-ea"/>
                <a:cs typeface="+mn-cs"/>
              </a:rPr>
              <a:t> ergo </a:t>
            </a:r>
            <a:r>
              <a:rPr lang="hu-HU" sz="1600" dirty="0">
                <a:ea typeface="+mn-ea"/>
                <a:cs typeface="+mn-cs"/>
              </a:rPr>
              <a:t>Deus est</a:t>
            </a:r>
            <a:r>
              <a:rPr lang="hu-HU" sz="1600" dirty="0" smtClean="0">
                <a:ea typeface="+mn-ea"/>
                <a:cs typeface="+mn-cs"/>
              </a:rPr>
              <a:t>”</a:t>
            </a:r>
          </a:p>
          <a:p>
            <a:pPr marL="523875" lvl="3" indent="0">
              <a:buNone/>
            </a:pPr>
            <a:endParaRPr lang="hu-HU" sz="1600" dirty="0" smtClean="0">
              <a:ea typeface="+mn-ea"/>
              <a:cs typeface="+mn-cs"/>
            </a:endParaRPr>
          </a:p>
          <a:p>
            <a:pPr marL="263525" lvl="3"/>
            <a:r>
              <a:rPr lang="hu-HU" sz="1600" dirty="0">
                <a:ea typeface="+mn-ea"/>
                <a:cs typeface="+mn-cs"/>
              </a:rPr>
              <a:t>„Kételkedem tehát gondolkodom - </a:t>
            </a:r>
            <a:r>
              <a:rPr lang="hu-HU" sz="1600" dirty="0" err="1">
                <a:ea typeface="+mn-ea"/>
                <a:cs typeface="+mn-cs"/>
              </a:rPr>
              <a:t>gondolkodom</a:t>
            </a:r>
            <a:r>
              <a:rPr lang="hu-HU" sz="1600" dirty="0">
                <a:ea typeface="+mn-ea"/>
                <a:cs typeface="+mn-cs"/>
              </a:rPr>
              <a:t>, tehát vagyok – </a:t>
            </a:r>
            <a:r>
              <a:rPr lang="hu-HU" sz="1600" dirty="0" err="1">
                <a:ea typeface="+mn-ea"/>
                <a:cs typeface="+mn-cs"/>
              </a:rPr>
              <a:t>vagyok</a:t>
            </a:r>
            <a:r>
              <a:rPr lang="hu-HU" sz="1600" dirty="0">
                <a:ea typeface="+mn-ea"/>
                <a:cs typeface="+mn-cs"/>
              </a:rPr>
              <a:t>, tehát Isten létezik” </a:t>
            </a:r>
          </a:p>
          <a:p>
            <a:pPr marL="0" lvl="3" indent="0" algn="ctr">
              <a:buNone/>
            </a:pPr>
            <a:r>
              <a:rPr lang="hu-HU" sz="1600" dirty="0" smtClean="0">
                <a:ea typeface="+mn-ea"/>
                <a:cs typeface="+mn-cs"/>
              </a:rPr>
              <a:t>Kételkedem          </a:t>
            </a:r>
            <a:r>
              <a:rPr lang="hu-HU" sz="3600" dirty="0" smtClean="0">
                <a:ea typeface="+mn-ea"/>
                <a:cs typeface="+mn-cs"/>
              </a:rPr>
              <a:t>→    </a:t>
            </a:r>
            <a:r>
              <a:rPr lang="hu-HU" sz="1600" dirty="0" smtClean="0">
                <a:ea typeface="+mn-ea"/>
                <a:cs typeface="+mn-cs"/>
              </a:rPr>
              <a:t>Isten létezik</a:t>
            </a:r>
          </a:p>
          <a:p>
            <a:pPr marL="523875" lvl="3" indent="0">
              <a:buNone/>
            </a:pPr>
            <a:endParaRPr lang="hu-HU" sz="1600" dirty="0" smtClean="0">
              <a:ea typeface="+mn-ea"/>
              <a:cs typeface="+mn-cs"/>
            </a:endParaRPr>
          </a:p>
          <a:p>
            <a:pPr marL="263525" lvl="3"/>
            <a:r>
              <a:rPr lang="hu-HU" sz="1600" dirty="0" smtClean="0">
                <a:ea typeface="+mn-ea"/>
                <a:cs typeface="+mn-cs"/>
              </a:rPr>
              <a:t>„Nem </a:t>
            </a:r>
            <a:r>
              <a:rPr lang="hu-HU" sz="1600" dirty="0">
                <a:ea typeface="+mn-ea"/>
                <a:cs typeface="+mn-cs"/>
              </a:rPr>
              <a:t>elég..., hogy valakinek jó esze legyen; a fő dolog az, hogy azt jól alkalmazza</a:t>
            </a:r>
            <a:r>
              <a:rPr lang="hu-HU" sz="1600" dirty="0" smtClean="0">
                <a:ea typeface="+mn-ea"/>
                <a:cs typeface="+mn-cs"/>
              </a:rPr>
              <a:t>.”</a:t>
            </a:r>
            <a:endParaRPr lang="hu-HU" sz="1600" dirty="0">
              <a:ea typeface="+mn-ea"/>
              <a:cs typeface="+mn-cs"/>
            </a:endParaRPr>
          </a:p>
          <a:p>
            <a:pPr marL="523875" lvl="3" indent="0">
              <a:buNone/>
            </a:pPr>
            <a:endParaRPr lang="hu-HU" sz="1600" dirty="0">
              <a:ea typeface="+mn-ea"/>
              <a:cs typeface="+mn-cs"/>
            </a:endParaRPr>
          </a:p>
          <a:p>
            <a:pPr marL="263525" lvl="3" algn="just"/>
            <a:r>
              <a:rPr lang="hu-HU" sz="1600" dirty="0" smtClean="0">
                <a:ea typeface="+mn-ea"/>
                <a:cs typeface="+mn-cs"/>
              </a:rPr>
              <a:t>„A </a:t>
            </a:r>
            <a:r>
              <a:rPr lang="hu-HU" sz="1600" dirty="0">
                <a:ea typeface="+mn-ea"/>
                <a:cs typeface="+mn-cs"/>
              </a:rPr>
              <a:t>józan ész az a dolog, amely a legjobban oszlik meg az emberek között: mert mindenki azt hiszi, hogy annyit kapott belőle, hogy még azok sem szoktak maguknak többet kívánni, mint </a:t>
            </a:r>
            <a:r>
              <a:rPr lang="hu-HU" sz="1600" dirty="0" err="1">
                <a:ea typeface="+mn-ea"/>
                <a:cs typeface="+mn-cs"/>
              </a:rPr>
              <a:t>amennyiük</a:t>
            </a:r>
            <a:r>
              <a:rPr lang="hu-HU" sz="1600" dirty="0">
                <a:ea typeface="+mn-ea"/>
                <a:cs typeface="+mn-cs"/>
              </a:rPr>
              <a:t> van, akiket minden más dologban csak igen nehéz kielégíteni.”</a:t>
            </a:r>
          </a:p>
          <a:p>
            <a:pPr marL="787400" lvl="3"/>
            <a:endParaRPr lang="hu-HU" sz="1400" b="1" dirty="0">
              <a:ea typeface="+mn-ea"/>
              <a:cs typeface="+mn-c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1342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könyvvizsgálói szkepticizmus két formája</a:t>
            </a:r>
            <a:endParaRPr lang="de-AT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03934" y="1196752"/>
            <a:ext cx="7186613" cy="1260475"/>
          </a:xfrm>
        </p:spPr>
        <p:txBody>
          <a:bodyPr/>
          <a:lstStyle/>
          <a:p>
            <a:pPr marL="509588" lvl="2" indent="0">
              <a:buNone/>
            </a:pPr>
            <a:endParaRPr lang="hu-HU" dirty="0">
              <a:solidFill>
                <a:srgbClr val="666666"/>
              </a:solidFill>
            </a:endParaRPr>
          </a:p>
          <a:p>
            <a:pPr marL="509588" lvl="2" indent="0">
              <a:buNone/>
            </a:pPr>
            <a:endParaRPr lang="hu-HU" b="0" dirty="0" smtClean="0">
              <a:solidFill>
                <a:srgbClr val="6666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32126" y="1352317"/>
            <a:ext cx="3600400" cy="646331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1800" b="1" dirty="0" smtClean="0">
                <a:solidFill>
                  <a:srgbClr val="666666"/>
                </a:solidFill>
              </a:rPr>
              <a:t>Szakmai szkepticizmus</a:t>
            </a:r>
          </a:p>
          <a:p>
            <a:pPr algn="ctr"/>
            <a:r>
              <a:rPr lang="hu-HU" sz="1800" i="1" dirty="0" smtClean="0">
                <a:solidFill>
                  <a:srgbClr val="666666"/>
                </a:solidFill>
              </a:rPr>
              <a:t>(</a:t>
            </a:r>
            <a:r>
              <a:rPr lang="en-US" sz="1800" i="1" dirty="0" smtClean="0">
                <a:solidFill>
                  <a:srgbClr val="666666"/>
                </a:solidFill>
              </a:rPr>
              <a:t>professional skepticism</a:t>
            </a:r>
            <a:r>
              <a:rPr lang="hu-HU" sz="1800" i="1" dirty="0" smtClean="0">
                <a:solidFill>
                  <a:srgbClr val="666666"/>
                </a:solidFill>
              </a:rPr>
              <a:t>) </a:t>
            </a: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4310881" y="2199207"/>
            <a:ext cx="648072" cy="108012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7256462" y="2199207"/>
            <a:ext cx="576064" cy="1080120"/>
          </a:xfrm>
          <a:prstGeom prst="straightConnector1">
            <a:avLst/>
          </a:prstGeom>
          <a:noFill/>
          <a:ln w="15875" cap="flat" cmpd="sng" algn="ctr">
            <a:solidFill>
              <a:srgbClr val="6666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798713" y="3479885"/>
            <a:ext cx="3024336" cy="2062103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666666"/>
                </a:solidFill>
              </a:rPr>
              <a:t>Semleges kétely</a:t>
            </a:r>
          </a:p>
          <a:p>
            <a:pPr algn="ctr"/>
            <a:r>
              <a:rPr lang="en-US" sz="1400" i="1" dirty="0" smtClean="0">
                <a:solidFill>
                  <a:srgbClr val="666666"/>
                </a:solidFill>
              </a:rPr>
              <a:t>(neutrality doubt</a:t>
            </a:r>
            <a:r>
              <a:rPr lang="hu-HU" sz="1400" i="1" dirty="0" smtClean="0">
                <a:solidFill>
                  <a:srgbClr val="666666"/>
                </a:solidFill>
              </a:rPr>
              <a:t>)</a:t>
            </a:r>
          </a:p>
          <a:p>
            <a:r>
              <a:rPr lang="hu-HU" sz="1400" dirty="0" smtClean="0">
                <a:solidFill>
                  <a:srgbClr val="666666"/>
                </a:solidFill>
              </a:rPr>
              <a:t>Jóhiszeműség feltételezése mindaddig, amíg nincs bizonyíték az ellenkezőjére</a:t>
            </a:r>
          </a:p>
          <a:p>
            <a:pPr algn="ctr"/>
            <a:endParaRPr lang="hu-HU" sz="1400" dirty="0" smtClean="0">
              <a:solidFill>
                <a:srgbClr val="666666"/>
              </a:solidFill>
            </a:endParaRPr>
          </a:p>
          <a:p>
            <a:r>
              <a:rPr lang="hu-HU" sz="1400" dirty="0">
                <a:solidFill>
                  <a:srgbClr val="666666"/>
                </a:solidFill>
              </a:rPr>
              <a:t>A nemzetközi standardok (200. ISA, </a:t>
            </a:r>
            <a:r>
              <a:rPr lang="hu-HU" sz="1400" dirty="0" smtClean="0">
                <a:solidFill>
                  <a:srgbClr val="666666"/>
                </a:solidFill>
              </a:rPr>
              <a:t>240. </a:t>
            </a:r>
            <a:r>
              <a:rPr lang="hu-HU" sz="1400" dirty="0">
                <a:solidFill>
                  <a:srgbClr val="666666"/>
                </a:solidFill>
              </a:rPr>
              <a:t>ISA,  </a:t>
            </a:r>
            <a:r>
              <a:rPr lang="hu-HU" sz="1400" dirty="0" smtClean="0">
                <a:solidFill>
                  <a:srgbClr val="666666"/>
                </a:solidFill>
              </a:rPr>
              <a:t>500. </a:t>
            </a:r>
            <a:r>
              <a:rPr lang="hu-HU" sz="1400" dirty="0">
                <a:solidFill>
                  <a:srgbClr val="666666"/>
                </a:solidFill>
              </a:rPr>
              <a:t>ISA) ezt </a:t>
            </a:r>
            <a:r>
              <a:rPr lang="hu-HU" sz="1400" dirty="0" smtClean="0">
                <a:solidFill>
                  <a:srgbClr val="666666"/>
                </a:solidFill>
              </a:rPr>
              <a:t>tükrözik</a:t>
            </a:r>
            <a:endParaRPr lang="hu-HU" dirty="0" smtClean="0">
              <a:solidFill>
                <a:srgbClr val="6666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20358" y="3479886"/>
            <a:ext cx="3024336" cy="2062103"/>
          </a:xfrm>
          <a:prstGeom prst="rect">
            <a:avLst/>
          </a:prstGeom>
          <a:noFill/>
          <a:ln w="15875">
            <a:solidFill>
              <a:srgbClr val="66666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b="1" dirty="0" smtClean="0">
                <a:solidFill>
                  <a:srgbClr val="666666"/>
                </a:solidFill>
              </a:rPr>
              <a:t>Vélelmezett kétely</a:t>
            </a:r>
          </a:p>
          <a:p>
            <a:pPr algn="ctr"/>
            <a:r>
              <a:rPr lang="en-US" sz="1400" i="1" dirty="0">
                <a:solidFill>
                  <a:srgbClr val="666666"/>
                </a:solidFill>
              </a:rPr>
              <a:t>(presumptive doubt)</a:t>
            </a:r>
          </a:p>
          <a:p>
            <a:r>
              <a:rPr lang="hu-HU" sz="1400" dirty="0">
                <a:solidFill>
                  <a:srgbClr val="666666"/>
                </a:solidFill>
              </a:rPr>
              <a:t>Csalás feltételezése mindaddig, amíg nincs elég bizonyíték az ellenkezőjére </a:t>
            </a:r>
            <a:endParaRPr lang="hu-HU" sz="1400" dirty="0" smtClean="0">
              <a:solidFill>
                <a:srgbClr val="666666"/>
              </a:solidFill>
            </a:endParaRPr>
          </a:p>
          <a:p>
            <a:pPr algn="ctr"/>
            <a:endParaRPr lang="hu-HU" sz="1400" dirty="0">
              <a:solidFill>
                <a:srgbClr val="666666"/>
              </a:solidFill>
            </a:endParaRPr>
          </a:p>
          <a:p>
            <a:r>
              <a:rPr lang="hu-HU" sz="1400" dirty="0">
                <a:solidFill>
                  <a:srgbClr val="666666"/>
                </a:solidFill>
              </a:rPr>
              <a:t>A tudományos szakirodalom </a:t>
            </a:r>
            <a:r>
              <a:rPr lang="hu-HU" sz="1400" dirty="0" smtClean="0">
                <a:solidFill>
                  <a:srgbClr val="666666"/>
                </a:solidFill>
              </a:rPr>
              <a:t>szerint </a:t>
            </a:r>
            <a:r>
              <a:rPr lang="hu-HU" sz="1400" dirty="0">
                <a:solidFill>
                  <a:srgbClr val="666666"/>
                </a:solidFill>
              </a:rPr>
              <a:t>ebbe az irányba kell </a:t>
            </a:r>
            <a:r>
              <a:rPr lang="hu-HU" sz="1400" dirty="0" smtClean="0">
                <a:solidFill>
                  <a:srgbClr val="666666"/>
                </a:solidFill>
              </a:rPr>
              <a:t>elmozdulni</a:t>
            </a: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9705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könyvvizsgálói szkepticizmus a standardokban (semleges kétely)</a:t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de-AT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412776"/>
            <a:ext cx="7186613" cy="1260475"/>
          </a:xfrm>
        </p:spPr>
        <p:txBody>
          <a:bodyPr/>
          <a:lstStyle/>
          <a:p>
            <a:pPr marL="263525" lvl="2"/>
            <a:r>
              <a:rPr lang="hu-HU" sz="1400" dirty="0">
                <a:ea typeface="+mn-ea"/>
                <a:cs typeface="+mn-cs"/>
              </a:rPr>
              <a:t>200. ISA a független könyvvizsgálókkal szembeni követelmények egyikeként definiálja a szakmai </a:t>
            </a:r>
            <a:r>
              <a:rPr lang="hu-HU" sz="1400" dirty="0" smtClean="0">
                <a:ea typeface="+mn-ea"/>
                <a:cs typeface="+mn-cs"/>
              </a:rPr>
              <a:t>szkepticizmust (az-az csak közvetetten definiálja)</a:t>
            </a:r>
            <a:endParaRPr lang="hu-HU" sz="1400" dirty="0">
              <a:ea typeface="+mn-ea"/>
              <a:cs typeface="+mn-cs"/>
            </a:endParaRPr>
          </a:p>
          <a:p>
            <a:pPr marL="0" lvl="2" indent="0" algn="just">
              <a:buNone/>
            </a:pPr>
            <a:r>
              <a:rPr lang="hu-HU" sz="1200" dirty="0" smtClean="0">
                <a:ea typeface="+mn-ea"/>
                <a:cs typeface="+mn-cs"/>
              </a:rPr>
              <a:t>„A </a:t>
            </a:r>
            <a:r>
              <a:rPr lang="hu-HU" sz="1200" dirty="0">
                <a:ea typeface="+mn-ea"/>
                <a:cs typeface="+mn-cs"/>
              </a:rPr>
              <a:t>könyvvizsgálónak szakmai szkepticizmussal kell megterveznie és végrehajtania a könyvvizsgálatot, felismerve, hogy lehetnek olyan körülmények, amelyek miatt a pénzügyi kimutatások lényeges hibás állításokat tartalmazhatnak</a:t>
            </a:r>
            <a:r>
              <a:rPr lang="hu-HU" sz="1200" dirty="0" smtClean="0">
                <a:ea typeface="+mn-ea"/>
                <a:cs typeface="+mn-cs"/>
              </a:rPr>
              <a:t>.” </a:t>
            </a:r>
            <a:r>
              <a:rPr lang="hu-HU" sz="1200" i="1" dirty="0" smtClean="0">
                <a:ea typeface="+mn-ea"/>
                <a:cs typeface="+mn-cs"/>
              </a:rPr>
              <a:t>200. ISA, 15</a:t>
            </a:r>
          </a:p>
          <a:p>
            <a:pPr marL="0" lvl="2" indent="0" algn="just">
              <a:buNone/>
            </a:pPr>
            <a:endParaRPr lang="hu-HU" sz="1600" dirty="0" smtClean="0">
              <a:ea typeface="+mn-ea"/>
              <a:cs typeface="+mn-cs"/>
            </a:endParaRPr>
          </a:p>
          <a:p>
            <a:pPr marL="263525" lvl="2"/>
            <a:r>
              <a:rPr lang="hu-HU" sz="1400" dirty="0">
                <a:ea typeface="+mn-ea"/>
                <a:cs typeface="+mn-cs"/>
              </a:rPr>
              <a:t>A 240. ISA </a:t>
            </a:r>
            <a:r>
              <a:rPr lang="hu-HU" sz="1400" dirty="0" smtClean="0">
                <a:ea typeface="+mn-ea"/>
                <a:cs typeface="+mn-cs"/>
              </a:rPr>
              <a:t>12. hivatkozik </a:t>
            </a:r>
            <a:r>
              <a:rPr lang="hu-HU" sz="1400" dirty="0">
                <a:ea typeface="+mn-ea"/>
                <a:cs typeface="+mn-cs"/>
              </a:rPr>
              <a:t>a 200. </a:t>
            </a:r>
            <a:r>
              <a:rPr lang="hu-HU" sz="1400" dirty="0" smtClean="0">
                <a:ea typeface="+mn-ea"/>
                <a:cs typeface="+mn-cs"/>
              </a:rPr>
              <a:t>ISA, 15-ben </a:t>
            </a:r>
            <a:r>
              <a:rPr lang="hu-HU" sz="1400" dirty="0">
                <a:ea typeface="+mn-ea"/>
                <a:cs typeface="+mn-cs"/>
              </a:rPr>
              <a:t>nevesített követelményre, továbbá kiegészíti azzal, hogy a könyvvizsgálónak a korábbi jó tapasztalatok ellenére is szkeptikusnak kell maradnia. </a:t>
            </a:r>
            <a:endParaRPr lang="hu-HU" sz="1600" dirty="0">
              <a:ea typeface="+mn-ea"/>
              <a:cs typeface="+mn-cs"/>
            </a:endParaRPr>
          </a:p>
          <a:p>
            <a:pPr marL="0" lvl="2" indent="0" algn="just">
              <a:buNone/>
            </a:pPr>
            <a:r>
              <a:rPr lang="hu-HU" sz="1200" dirty="0" smtClean="0">
                <a:ea typeface="+mn-ea"/>
                <a:cs typeface="+mn-cs"/>
              </a:rPr>
              <a:t>„Hacsak </a:t>
            </a:r>
            <a:r>
              <a:rPr lang="hu-HU" sz="1200" dirty="0">
                <a:ea typeface="+mn-ea"/>
                <a:cs typeface="+mn-cs"/>
              </a:rPr>
              <a:t>a könyvvizsgálónak nincs oka az ellenkezőjét vélni, akkor a könyvvizsgáló hitelesnek fogadhatja el a nyilvántartásokat és dokumentumokat. Ha a könyvvizsgálat során azonosított feltételek miatt a könyvvizsgáló úgy véli, hogy lehet, hogy egy dokumentum nem hiteles, vagy hogy egy dokumentumban levő feltételeket módosították, de ezt a könyvvizsgálóval nem ismertették, akkor a könyvvizsgálónak tovább kell ezt vizsgálnia. ” </a:t>
            </a:r>
            <a:r>
              <a:rPr lang="hu-HU" sz="1200" i="1" dirty="0" smtClean="0">
                <a:ea typeface="+mn-ea"/>
                <a:cs typeface="+mn-cs"/>
              </a:rPr>
              <a:t>240. ISA 13</a:t>
            </a:r>
          </a:p>
          <a:p>
            <a:pPr marL="0" lvl="2" indent="0" algn="just">
              <a:buNone/>
            </a:pPr>
            <a:endParaRPr lang="hu-HU" sz="1200" i="1" dirty="0" smtClean="0">
              <a:ea typeface="+mn-ea"/>
              <a:cs typeface="+mn-cs"/>
            </a:endParaRPr>
          </a:p>
          <a:p>
            <a:pPr marL="263525" lvl="2"/>
            <a:r>
              <a:rPr lang="hu-HU" sz="1400" dirty="0">
                <a:ea typeface="+mn-ea"/>
                <a:cs typeface="+mn-cs"/>
              </a:rPr>
              <a:t>Az 500. ISA a bizonyítékokkal szembeni szkepticizmushoz ad </a:t>
            </a:r>
            <a:r>
              <a:rPr lang="hu-HU" sz="1400" dirty="0" smtClean="0">
                <a:ea typeface="+mn-ea"/>
                <a:cs typeface="+mn-cs"/>
              </a:rPr>
              <a:t>instrukciót</a:t>
            </a:r>
            <a:endParaRPr lang="hu-HU" sz="1400" dirty="0">
              <a:ea typeface="+mn-ea"/>
              <a:cs typeface="+mn-cs"/>
            </a:endParaRPr>
          </a:p>
          <a:p>
            <a:pPr marL="0" lvl="2" indent="0" algn="just">
              <a:buNone/>
            </a:pPr>
            <a:r>
              <a:rPr lang="hu-HU" sz="1200" dirty="0" smtClean="0">
                <a:ea typeface="+mn-ea"/>
                <a:cs typeface="+mn-cs"/>
              </a:rPr>
              <a:t>„Ha </a:t>
            </a:r>
            <a:r>
              <a:rPr lang="hu-HU" sz="1200" dirty="0">
                <a:ea typeface="+mn-ea"/>
                <a:cs typeface="+mn-cs"/>
              </a:rPr>
              <a:t>(…) a könyvvizsgálónak kételyei vannak a könyvvizsgálati bizonyítékként felhasználandó információ megbízhatóságával kapcsolatban, a könyvvizsgálónak meg kell állapítania, hogy a könyvvizsgálati eljárások milyen módosításai vagy bővítései szükségesek a kérdés megoldásához és mérlegelnie kell, hogy a kérdés esetleg milyen hatással van a könyvvizsgálat egyéb vonatkozásaira</a:t>
            </a:r>
            <a:r>
              <a:rPr lang="hu-HU" sz="1200" dirty="0" smtClean="0">
                <a:ea typeface="+mn-ea"/>
                <a:cs typeface="+mn-cs"/>
              </a:rPr>
              <a:t>.” </a:t>
            </a:r>
            <a:r>
              <a:rPr lang="hu-HU" sz="1200" i="1" dirty="0" smtClean="0">
                <a:ea typeface="+mn-ea"/>
                <a:cs typeface="+mn-cs"/>
              </a:rPr>
              <a:t>500. ISA 11b</a:t>
            </a:r>
            <a:endParaRPr lang="hu-HU" sz="1200" i="1" dirty="0">
              <a:ea typeface="+mn-ea"/>
              <a:cs typeface="+mn-cs"/>
            </a:endParaRPr>
          </a:p>
          <a:p>
            <a:pPr marL="263525" lvl="2"/>
            <a:endParaRPr lang="hu-HU" sz="1600" dirty="0" smtClean="0">
              <a:ea typeface="+mn-ea"/>
              <a:cs typeface="+mn-cs"/>
            </a:endParaRPr>
          </a:p>
          <a:p>
            <a:pPr marL="263525" lvl="2"/>
            <a:endParaRPr lang="hu-HU" sz="1600" dirty="0">
              <a:ea typeface="+mn-ea"/>
              <a:cs typeface="+mn-cs"/>
            </a:endParaRPr>
          </a:p>
          <a:p>
            <a:pPr lvl="2"/>
            <a:endParaRPr lang="hu-HU" dirty="0">
              <a:solidFill>
                <a:srgbClr val="666666"/>
              </a:solidFill>
            </a:endParaRPr>
          </a:p>
          <a:p>
            <a:pPr lvl="2"/>
            <a:endParaRPr lang="hu-HU" dirty="0" smtClean="0">
              <a:solidFill>
                <a:srgbClr val="666666"/>
              </a:solidFill>
            </a:endParaRPr>
          </a:p>
          <a:p>
            <a:pPr lvl="2"/>
            <a:endParaRPr lang="hu-HU" dirty="0">
              <a:solidFill>
                <a:srgbClr val="666666"/>
              </a:solidFill>
            </a:endParaRPr>
          </a:p>
          <a:p>
            <a:pPr lvl="2"/>
            <a:endParaRPr lang="hu-HU" dirty="0" smtClean="0">
              <a:solidFill>
                <a:srgbClr val="666666"/>
              </a:solidFill>
            </a:endParaRPr>
          </a:p>
          <a:p>
            <a:pPr lvl="2"/>
            <a:endParaRPr lang="hu-HU" dirty="0" smtClean="0">
              <a:solidFill>
                <a:srgbClr val="666666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192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03934" y="1202085"/>
            <a:ext cx="7272808" cy="5655915"/>
          </a:xfrm>
        </p:spPr>
        <p:txBody>
          <a:bodyPr/>
          <a:lstStyle/>
          <a:p>
            <a:pPr marL="263525" lvl="1"/>
            <a:endParaRPr lang="hu-HU" sz="800" b="1" dirty="0" smtClean="0">
              <a:ea typeface="+mn-ea"/>
              <a:cs typeface="+mn-cs"/>
            </a:endParaRPr>
          </a:p>
          <a:p>
            <a:pPr marL="263525" lvl="1"/>
            <a:r>
              <a:rPr lang="hu-HU" b="1" dirty="0" smtClean="0">
                <a:ea typeface="+mn-ea"/>
                <a:cs typeface="+mn-cs"/>
              </a:rPr>
              <a:t>Példák</a:t>
            </a:r>
            <a:r>
              <a:rPr lang="hu-HU" b="1" dirty="0">
                <a:ea typeface="+mn-ea"/>
                <a:cs typeface="+mn-cs"/>
              </a:rPr>
              <a:t>, hogy mikor kell szkeptikusnak lenni (200. ISA, A18)</a:t>
            </a:r>
          </a:p>
          <a:p>
            <a:pPr lvl="1"/>
            <a:r>
              <a:rPr lang="hu-HU" dirty="0" smtClean="0"/>
              <a:t>Ha </a:t>
            </a:r>
            <a:r>
              <a:rPr lang="hu-HU" dirty="0"/>
              <a:t>az egyik könyvvizsgálati bizonyíték ellentmond a többi megszerzett </a:t>
            </a:r>
            <a:r>
              <a:rPr lang="hu-HU" dirty="0" smtClean="0"/>
              <a:t>bizonyítéknak</a:t>
            </a:r>
            <a:endParaRPr lang="hu-HU" dirty="0"/>
          </a:p>
          <a:p>
            <a:pPr lvl="1"/>
            <a:r>
              <a:rPr lang="hu-HU" dirty="0"/>
              <a:t>Olyan információhoz való jutás esetén, ami meg kérdőjelezi a beszerzett dokumentumok </a:t>
            </a:r>
            <a:r>
              <a:rPr lang="hu-HU" dirty="0" smtClean="0"/>
              <a:t>megbízhatóságát</a:t>
            </a:r>
            <a:endParaRPr lang="hu-HU" dirty="0"/>
          </a:p>
          <a:p>
            <a:pPr lvl="1"/>
            <a:r>
              <a:rPr lang="hu-HU" dirty="0"/>
              <a:t>Olyan környezeti feltételek esetén, amik lehetséges csalásra </a:t>
            </a:r>
            <a:r>
              <a:rPr lang="hu-HU" dirty="0" smtClean="0"/>
              <a:t>utalnak</a:t>
            </a:r>
            <a:endParaRPr lang="hu-HU" dirty="0"/>
          </a:p>
          <a:p>
            <a:pPr lvl="1"/>
            <a:r>
              <a:rPr lang="hu-HU" dirty="0"/>
              <a:t>Hogyha a </a:t>
            </a:r>
            <a:r>
              <a:rPr lang="hu-HU" dirty="0" smtClean="0"/>
              <a:t>standardok </a:t>
            </a:r>
            <a:r>
              <a:rPr lang="hu-HU" dirty="0"/>
              <a:t>által megkövetelt eljárásokon túl további könyvvizsgálati eljárásokra van szükség </a:t>
            </a:r>
          </a:p>
          <a:p>
            <a:pPr lvl="1"/>
            <a:endParaRPr lang="hu-HU" dirty="0"/>
          </a:p>
          <a:p>
            <a:r>
              <a:rPr lang="hu-HU" dirty="0"/>
              <a:t>Kockázatok, amik csökkentéséhez szakmai szkepticizmus szükséges (200. ISA, A19</a:t>
            </a:r>
            <a:r>
              <a:rPr lang="hu-HU" dirty="0" smtClean="0"/>
              <a:t>)</a:t>
            </a:r>
            <a:endParaRPr lang="hu-HU" dirty="0"/>
          </a:p>
          <a:p>
            <a:pPr lvl="1"/>
            <a:r>
              <a:rPr lang="hu-HU" b="0" dirty="0"/>
              <a:t>A könyvvizsgáló figyelmét elkerülik a szokatlan </a:t>
            </a:r>
            <a:r>
              <a:rPr lang="hu-HU" b="0" dirty="0" smtClean="0"/>
              <a:t>körülmények</a:t>
            </a:r>
            <a:endParaRPr lang="hu-HU" b="0" dirty="0"/>
          </a:p>
          <a:p>
            <a:pPr lvl="1"/>
            <a:r>
              <a:rPr lang="hu-HU" b="0" dirty="0"/>
              <a:t>Túlságosan általánosít, amikor következtetést von le a </a:t>
            </a:r>
            <a:r>
              <a:rPr lang="hu-HU" b="0" dirty="0" smtClean="0"/>
              <a:t>megfigyeléseiből</a:t>
            </a:r>
            <a:endParaRPr lang="hu-HU" b="0" dirty="0"/>
          </a:p>
          <a:p>
            <a:pPr lvl="1"/>
            <a:r>
              <a:rPr lang="hu-HU" b="0" dirty="0"/>
              <a:t>Nem megfelelő feltételezéseket használ a könyvvizsgálati eljárások kiterjedésének, időzítésének, és természetének </a:t>
            </a:r>
            <a:r>
              <a:rPr lang="hu-HU" b="0" dirty="0" smtClean="0"/>
              <a:t>meghatározásakor és </a:t>
            </a:r>
            <a:r>
              <a:rPr lang="hu-HU" b="0" dirty="0"/>
              <a:t>így rosszul értékeli a kapott eredményeket</a:t>
            </a:r>
          </a:p>
          <a:p>
            <a:pPr lvl="1"/>
            <a:endParaRPr lang="hu-HU" dirty="0" smtClean="0">
              <a:solidFill>
                <a:srgbClr val="666666"/>
              </a:solidFill>
            </a:endParaRPr>
          </a:p>
          <a:p>
            <a:pPr lvl="1">
              <a:spcBef>
                <a:spcPts val="1200"/>
              </a:spcBef>
            </a:pP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solidFill>
                  <a:srgbClr val="666666"/>
                </a:solidFill>
              </a:rPr>
              <a:t>A standardokban található példák </a:t>
            </a:r>
            <a:endParaRPr lang="hu-HU" dirty="0">
              <a:solidFill>
                <a:srgbClr val="666666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864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A könyvvizsgálói szkepticizmus a szakirodalomban (vélelmezett kétely)</a:t>
            </a:r>
            <a:endParaRPr lang="de-AT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7775" y="1268760"/>
            <a:ext cx="7186613" cy="1260475"/>
          </a:xfrm>
        </p:spPr>
        <p:txBody>
          <a:bodyPr/>
          <a:lstStyle/>
          <a:p>
            <a:endParaRPr lang="hu-HU" b="0" dirty="0" smtClean="0"/>
          </a:p>
          <a:p>
            <a:endParaRPr lang="hu-HU" b="0" dirty="0" smtClean="0"/>
          </a:p>
          <a:p>
            <a:r>
              <a:rPr lang="hu-HU" b="0" dirty="0" smtClean="0"/>
              <a:t>A tudományos szakirodalomban nincs mindenki által elfogadott definíció</a:t>
            </a:r>
          </a:p>
          <a:p>
            <a:endParaRPr lang="hu-HU" dirty="0" smtClean="0"/>
          </a:p>
          <a:p>
            <a:endParaRPr lang="hu-HU" dirty="0"/>
          </a:p>
          <a:p>
            <a:pPr algn="just"/>
            <a:r>
              <a:rPr lang="hu-HU" dirty="0" smtClean="0"/>
              <a:t>„</a:t>
            </a:r>
            <a:r>
              <a:rPr lang="en-US" sz="1400" dirty="0" smtClean="0"/>
              <a:t>I define professional skepticism as indicated</a:t>
            </a:r>
            <a:r>
              <a:rPr lang="hu-HU" sz="1400" dirty="0" smtClean="0"/>
              <a:t> </a:t>
            </a:r>
            <a:r>
              <a:rPr lang="en-US" sz="1400" dirty="0" smtClean="0"/>
              <a:t>by auditor judgments and decisions that reflect a heightened assessment of the risk that an assertion is incorrect, conditional on the information available to the auditor.</a:t>
            </a:r>
            <a:r>
              <a:rPr lang="hu-HU" sz="1400" dirty="0" smtClean="0"/>
              <a:t>” </a:t>
            </a:r>
            <a:r>
              <a:rPr lang="hu-HU" sz="1400" i="1" dirty="0" smtClean="0"/>
              <a:t>Nelson, 2009</a:t>
            </a:r>
          </a:p>
          <a:p>
            <a:pPr algn="just"/>
            <a:r>
              <a:rPr lang="hu-HU" sz="1400" b="0" dirty="0" smtClean="0"/>
              <a:t>„Úgy definiálom a szakmai szkepticizmust, hogy olyan könyvvizsgálói vélemény és döntés, amely fokozottabb kockázatbecslést tükröz arra vonatkozóan, hogy egy állítás helytelen – a könyvvizsgáló rendelkezésre álló információktól függően.”</a:t>
            </a:r>
            <a:r>
              <a:rPr lang="hu-HU" sz="1400" i="1" dirty="0" smtClean="0"/>
              <a:t>  </a:t>
            </a:r>
          </a:p>
          <a:p>
            <a:pPr algn="just"/>
            <a:endParaRPr lang="hu-HU" sz="1400" i="1" dirty="0" smtClean="0"/>
          </a:p>
          <a:p>
            <a:endParaRPr lang="hu-HU" sz="1400" b="0" dirty="0" smtClean="0"/>
          </a:p>
          <a:p>
            <a:endParaRPr lang="hu-HU" sz="1400" b="0" dirty="0"/>
          </a:p>
          <a:p>
            <a:pPr algn="just"/>
            <a:r>
              <a:rPr lang="en-US" sz="1400" b="0" dirty="0" smtClean="0"/>
              <a:t> </a:t>
            </a:r>
            <a:r>
              <a:rPr lang="hu-HU" sz="1400" b="0" dirty="0" smtClean="0"/>
              <a:t>„Olyan gondolkodásmód amely szigorúan megkérdőjelezi és teszteli a menedzsment állításait, olyan mértékű kétellyel, amely a részvényesek (és az egyéb érdekhordozók) elvárásait tükrözi.” </a:t>
            </a:r>
            <a:r>
              <a:rPr lang="hu-HU" sz="1400" b="0" i="1" dirty="0" smtClean="0"/>
              <a:t>FRC 2012 </a:t>
            </a:r>
            <a:r>
              <a:rPr lang="hu-HU" sz="1400" b="0" i="1" dirty="0" err="1" smtClean="0"/>
              <a:t>in</a:t>
            </a:r>
            <a:r>
              <a:rPr lang="hu-HU" sz="1400" b="0" i="1" dirty="0" smtClean="0"/>
              <a:t> </a:t>
            </a:r>
            <a:r>
              <a:rPr lang="hu-HU" sz="1400" b="0" i="1" dirty="0" err="1" smtClean="0"/>
              <a:t>Veit</a:t>
            </a:r>
            <a:r>
              <a:rPr lang="hu-HU" sz="1400" b="0" i="1" dirty="0" smtClean="0"/>
              <a:t> Krisztina 2014   </a:t>
            </a:r>
          </a:p>
          <a:p>
            <a:endParaRPr lang="hu-HU" sz="1400" b="0" i="1" dirty="0"/>
          </a:p>
          <a:p>
            <a:endParaRPr lang="hu-HU" sz="1400" b="0" i="1" dirty="0" smtClean="0"/>
          </a:p>
          <a:p>
            <a:endParaRPr lang="hu-HU" sz="1400" b="0" i="1" dirty="0"/>
          </a:p>
          <a:p>
            <a:endParaRPr lang="en-US" sz="1400" b="0" i="1" dirty="0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szakirodalmi szkepticizmus</a:t>
            </a:r>
            <a:endParaRPr lang="hu-HU" sz="1200" i="1" dirty="0" smtClean="0">
              <a:solidFill>
                <a:srgbClr val="6666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232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Mark Nelson</a:t>
            </a:r>
          </a:p>
          <a:p>
            <a:pPr lvl="1"/>
            <a:r>
              <a:rPr lang="hu-HU" dirty="0" smtClean="0"/>
              <a:t>1986: CPA (okleveles könyvvizsgáló)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1990: </a:t>
            </a:r>
            <a:r>
              <a:rPr lang="hu-HU" dirty="0" err="1" smtClean="0"/>
              <a:t>Ph.D</a:t>
            </a:r>
            <a:r>
              <a:rPr lang="hu-HU" dirty="0" smtClean="0"/>
              <a:t>. számvitel területen,</a:t>
            </a:r>
            <a:br>
              <a:rPr lang="hu-HU" dirty="0" smtClean="0"/>
            </a:br>
            <a:r>
              <a:rPr lang="hu-HU" dirty="0" smtClean="0"/>
              <a:t>	    Ohio </a:t>
            </a:r>
            <a:r>
              <a:rPr lang="hu-HU" dirty="0" err="1" smtClean="0"/>
              <a:t>State</a:t>
            </a:r>
            <a:r>
              <a:rPr lang="hu-HU" dirty="0" smtClean="0"/>
              <a:t> University</a:t>
            </a:r>
          </a:p>
          <a:p>
            <a:pPr lvl="1"/>
            <a:endParaRPr lang="hu-HU" dirty="0"/>
          </a:p>
          <a:p>
            <a:pPr lvl="1"/>
            <a:r>
              <a:rPr lang="hu-HU" dirty="0" smtClean="0"/>
              <a:t>2002: számviteli professzor</a:t>
            </a:r>
            <a:br>
              <a:rPr lang="hu-HU" dirty="0" smtClean="0"/>
            </a:br>
            <a:r>
              <a:rPr lang="hu-HU" dirty="0" smtClean="0"/>
              <a:t>	    </a:t>
            </a:r>
            <a:r>
              <a:rPr lang="hu-HU" dirty="0" err="1" smtClean="0"/>
              <a:t>Cornell</a:t>
            </a:r>
            <a:r>
              <a:rPr lang="hu-HU" dirty="0" smtClean="0"/>
              <a:t> </a:t>
            </a:r>
            <a:r>
              <a:rPr lang="hu-HU" dirty="0" err="1" smtClean="0"/>
              <a:t>Universitiy</a:t>
            </a:r>
            <a:endParaRPr lang="hu-HU" dirty="0" smtClean="0"/>
          </a:p>
          <a:p>
            <a:pPr lvl="1"/>
            <a:endParaRPr lang="hu-HU" dirty="0"/>
          </a:p>
          <a:p>
            <a:pPr lvl="1"/>
            <a:r>
              <a:rPr lang="hu-HU" dirty="0" smtClean="0"/>
              <a:t>2009-ben jelent meg a könyvvizsgáló szkepticizmusról szóló jelentős dolgozata: </a:t>
            </a:r>
            <a:r>
              <a:rPr lang="en-US" b="1" dirty="0" smtClean="0"/>
              <a:t>A </a:t>
            </a:r>
            <a:r>
              <a:rPr lang="en-US" b="1" dirty="0" err="1"/>
              <a:t>modell</a:t>
            </a:r>
            <a:r>
              <a:rPr lang="en-US" b="1" dirty="0"/>
              <a:t> and Literature Review of Professional Skepticism in </a:t>
            </a:r>
            <a:r>
              <a:rPr lang="en-US" b="1" dirty="0" smtClean="0"/>
              <a:t>Auditing</a:t>
            </a:r>
            <a:endParaRPr lang="hu-HU" b="1" dirty="0" smtClean="0"/>
          </a:p>
          <a:p>
            <a:pPr lvl="1"/>
            <a:endParaRPr lang="hu-HU" b="1" dirty="0"/>
          </a:p>
          <a:p>
            <a:pPr lvl="1"/>
            <a:r>
              <a:rPr lang="hu-HU" dirty="0" smtClean="0"/>
              <a:t>Modellje magába integrálja és kiterjeszti más korábbi szakmai szkepticizmusról szóló modelleket (pl.: </a:t>
            </a:r>
            <a:r>
              <a:rPr lang="hu-HU" dirty="0" err="1" smtClean="0"/>
              <a:t>Shaub</a:t>
            </a:r>
            <a:r>
              <a:rPr lang="hu-HU" dirty="0" smtClean="0"/>
              <a:t> és </a:t>
            </a:r>
            <a:r>
              <a:rPr lang="hu-HU" dirty="0" err="1" smtClean="0"/>
              <a:t>Lawrence</a:t>
            </a:r>
            <a:r>
              <a:rPr lang="hu-HU" dirty="0"/>
              <a:t> </a:t>
            </a:r>
            <a:r>
              <a:rPr lang="hu-HU" dirty="0" smtClean="0"/>
              <a:t>(1996), </a:t>
            </a:r>
            <a:r>
              <a:rPr lang="hu-HU" dirty="0" err="1" smtClean="0"/>
              <a:t>Libby</a:t>
            </a:r>
            <a:r>
              <a:rPr lang="hu-HU" dirty="0" smtClean="0"/>
              <a:t> és Luft, (1993))</a:t>
            </a:r>
          </a:p>
          <a:p>
            <a:pPr lvl="1"/>
            <a:endParaRPr lang="hu-HU" dirty="0"/>
          </a:p>
          <a:p>
            <a:pPr lvl="1"/>
            <a:r>
              <a:rPr lang="hu-HU" dirty="0" smtClean="0"/>
              <a:t>Modellje rekurzív 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Mark Nelson modellje a szakmai szkepticizmusról </a:t>
            </a:r>
            <a:endParaRPr lang="hu-HU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99678" y="827089"/>
            <a:ext cx="2200621" cy="577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10800"/>
          <a:lstStyle/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Bevezetés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könyvvizsgálat célja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szkepticizmus általában</a:t>
            </a: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A szkepticizmus definíciói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standardbeli szkepticizmus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szakirodalmi szkepticizmus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i="1" dirty="0" smtClean="0">
                <a:solidFill>
                  <a:srgbClr val="6666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Nelson modell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A modell magja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input bizonyíték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tapasztalat / tréning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jellemvonások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tudás</a:t>
            </a:r>
          </a:p>
          <a:p>
            <a:r>
              <a:rPr lang="hu-HU" sz="10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ösztönzők</a:t>
            </a:r>
            <a:endParaRPr lang="hu-HU" sz="1200" dirty="0" smtClean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Megbízási rotáció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Csalás</a:t>
            </a:r>
          </a:p>
          <a:p>
            <a:r>
              <a:rPr lang="hu-HU" sz="1200" dirty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 fogalma</a:t>
            </a:r>
          </a:p>
          <a:p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  csalási háromszög</a:t>
            </a: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  </a:t>
            </a:r>
            <a:r>
              <a:rPr lang="hu-HU" sz="1000" dirty="0" smtClean="0">
                <a:solidFill>
                  <a:srgbClr val="666666"/>
                </a:solidFill>
                <a:cs typeface="Arial" charset="0"/>
              </a:rPr>
              <a:t>csalási kockázati tényezők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Esettanulmány a szkepticizmus hiányáról</a:t>
            </a:r>
          </a:p>
          <a:p>
            <a:endParaRPr lang="hu-HU" sz="1200" dirty="0">
              <a:solidFill>
                <a:srgbClr val="666666"/>
              </a:solidFill>
              <a:cs typeface="Arial" charset="0"/>
            </a:endParaRPr>
          </a:p>
          <a:p>
            <a:r>
              <a:rPr lang="hu-HU" sz="1200" dirty="0" smtClean="0">
                <a:solidFill>
                  <a:srgbClr val="666666"/>
                </a:solidFill>
                <a:cs typeface="Arial" charset="0"/>
              </a:rPr>
              <a:t>Irodalomjegyzék</a:t>
            </a: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>
              <a:solidFill>
                <a:srgbClr val="666666"/>
              </a:solidFill>
              <a:cs typeface="Arial" charset="0"/>
            </a:endParaRPr>
          </a:p>
          <a:p>
            <a:endParaRPr lang="hu-HU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 smtClean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dirty="0">
              <a:solidFill>
                <a:srgbClr val="666666"/>
              </a:solidFill>
              <a:cs typeface="Arial" charset="0"/>
            </a:endParaRPr>
          </a:p>
          <a:p>
            <a:endParaRPr lang="de-AT" sz="1200" b="1" dirty="0">
              <a:solidFill>
                <a:srgbClr val="666666"/>
              </a:solidFill>
              <a:cs typeface="Arial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487" y="1484784"/>
            <a:ext cx="1296144" cy="168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00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10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noFill/>
        <a:ln w="15875" cap="flat" cmpd="sng" algn="ctr">
          <a:solidFill>
            <a:srgbClr val="66666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  <a:ln w="15875">
          <a:solidFill>
            <a:srgbClr val="666666"/>
          </a:solidFill>
        </a:ln>
      </a:spPr>
      <a:bodyPr wrap="square" rtlCol="0">
        <a:spAutoFit/>
      </a:bodyPr>
      <a:lstStyle>
        <a:defPPr algn="ctr">
          <a:defRPr dirty="0" smtClean="0">
            <a:solidFill>
              <a:srgbClr val="666666"/>
            </a:solidFill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6645"/>
        </a:accent1>
        <a:accent2>
          <a:srgbClr val="E4E0BB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CFCBA9"/>
        </a:accent6>
        <a:hlink>
          <a:srgbClr val="666666"/>
        </a:hlink>
        <a:folHlink>
          <a:srgbClr val="0097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">
  <a:themeElements>
    <a:clrScheme name="2_blank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A6645"/>
      </a:accent1>
      <a:accent2>
        <a:srgbClr val="E4E0BB"/>
      </a:accent2>
      <a:accent3>
        <a:srgbClr val="FFFFFF"/>
      </a:accent3>
      <a:accent4>
        <a:srgbClr val="000000"/>
      </a:accent4>
      <a:accent5>
        <a:srgbClr val="F3B8B0"/>
      </a:accent5>
      <a:accent6>
        <a:srgbClr val="CFCBA9"/>
      </a:accent6>
      <a:hlink>
        <a:srgbClr val="666666"/>
      </a:hlink>
      <a:folHlink>
        <a:srgbClr val="00978F"/>
      </a:folHlink>
    </a:clrScheme>
    <a:fontScheme name="2_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10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600" tIns="46800" rIns="93600" bIns="10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2_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A6645"/>
        </a:accent1>
        <a:accent2>
          <a:srgbClr val="E4E0BB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CFCBA9"/>
        </a:accent6>
        <a:hlink>
          <a:srgbClr val="666666"/>
        </a:hlink>
        <a:folHlink>
          <a:srgbClr val="00978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5586</Words>
  <Application>Microsoft Office PowerPoint</Application>
  <PresentationFormat>Egyéni</PresentationFormat>
  <Paragraphs>2423</Paragraphs>
  <Slides>39</Slides>
  <Notes>20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39</vt:i4>
      </vt:variant>
    </vt:vector>
  </HeadingPairs>
  <TitlesOfParts>
    <vt:vector size="41" baseType="lpstr">
      <vt:lpstr>blank</vt:lpstr>
      <vt:lpstr>2_blank</vt:lpstr>
      <vt:lpstr>PowerPoint bemutató</vt:lpstr>
      <vt:lpstr>A könyvvizsgálat célja</vt:lpstr>
      <vt:lpstr>Szkepticizmus a könyvvizsgálaton kívül</vt:lpstr>
      <vt:lpstr>Szkepticizmus a könyvvizsgálaton kívül</vt:lpstr>
      <vt:lpstr>A könyvvizsgálói szkepticizmus két formája</vt:lpstr>
      <vt:lpstr>A könyvvizsgálói szkepticizmus a standardokban (semleges kétely)  </vt:lpstr>
      <vt:lpstr>A standardokban található példák </vt:lpstr>
      <vt:lpstr> A könyvvizsgálói szkepticizmus a szakirodalomban (vélelmezett kétely)</vt:lpstr>
      <vt:lpstr>Mark Nelson modellje a szakmai szkepticizmusról </vt:lpstr>
      <vt:lpstr>PowerPoint bemutató</vt:lpstr>
      <vt:lpstr>PowerPoint bemutató</vt:lpstr>
      <vt:lpstr>A Nelson modell magja</vt:lpstr>
      <vt:lpstr>PowerPoint bemutató</vt:lpstr>
      <vt:lpstr>Nelson modell input tényezői: bemeneteli bizonyítékok</vt:lpstr>
      <vt:lpstr>PowerPoint bemutató</vt:lpstr>
      <vt:lpstr>Nelson modell input tényezői: Tapasztalat és tréning</vt:lpstr>
      <vt:lpstr>PowerPoint bemutató</vt:lpstr>
      <vt:lpstr>Nelson modell input tényezői: jellemvonások   </vt:lpstr>
      <vt:lpstr>Nelson modell tényezői: jellemvonások II.</vt:lpstr>
      <vt:lpstr>PowerPoint bemutató</vt:lpstr>
      <vt:lpstr>Nelson modell input tényezői: tudás</vt:lpstr>
      <vt:lpstr>PowerPoint bemutató</vt:lpstr>
      <vt:lpstr>Nelson modell input tényezői: ösztönzők</vt:lpstr>
      <vt:lpstr>A kötelező könyvvizsgálói rotáció hatása a szakmai szkepticizmusra</vt:lpstr>
      <vt:lpstr>A kötelező könyvvizsgálati rotáció hatása II. </vt:lpstr>
      <vt:lpstr>A kötelező könyvvizsgálói rotáció hatása a szakmai szkepticizmusra III.</vt:lpstr>
      <vt:lpstr> Kitekintés a Nelson modellből </vt:lpstr>
      <vt:lpstr>Csalás felderítése</vt:lpstr>
      <vt:lpstr>A csalási háromszög (kriminológia)</vt:lpstr>
      <vt:lpstr> Példák csalási kockázati tényezőkre (240. ISA app.1)</vt:lpstr>
      <vt:lpstr> Példák csalási kockázati tényezőkre (240. ISA app.1)</vt:lpstr>
      <vt:lpstr>A Lincoln Savings and Loan egyik ügyletének áttekintése (1987)  </vt:lpstr>
      <vt:lpstr>A ügylet körülményei </vt:lpstr>
      <vt:lpstr>Az Arthur Young könyvvizsgálók munkája (illetve annak hiányosságai)    </vt:lpstr>
      <vt:lpstr>Hivatkozott tanulmányok irodalomjegyzéke</vt:lpstr>
      <vt:lpstr>PowerPoint bemutató</vt:lpstr>
      <vt:lpstr>PowerPoint bemutató</vt:lpstr>
      <vt:lpstr>PowerPoint bemutató</vt:lpstr>
      <vt:lpstr>PowerPoint bemutató</vt:lpstr>
    </vt:vector>
  </TitlesOfParts>
  <Company>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Szauer Zita</dc:creator>
  <cp:lastModifiedBy>Siklós Márta</cp:lastModifiedBy>
  <cp:revision>463</cp:revision>
  <cp:lastPrinted>2016-06-06T16:56:18Z</cp:lastPrinted>
  <dcterms:created xsi:type="dcterms:W3CDTF">2015-11-04T09:50:14Z</dcterms:created>
  <dcterms:modified xsi:type="dcterms:W3CDTF">2016-06-16T15:10:23Z</dcterms:modified>
</cp:coreProperties>
</file>