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0" r:id="rId7"/>
    <p:sldId id="261" r:id="rId8"/>
    <p:sldId id="262" r:id="rId9"/>
    <p:sldId id="264" r:id="rId10"/>
    <p:sldId id="266" r:id="rId11"/>
    <p:sldId id="265" r:id="rId12"/>
    <p:sldId id="272" r:id="rId13"/>
    <p:sldId id="271" r:id="rId14"/>
    <p:sldId id="273" r:id="rId15"/>
    <p:sldId id="269" r:id="rId16"/>
    <p:sldId id="267" r:id="rId17"/>
    <p:sldId id="268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B168-7D95-4A66-8060-6C4D1A50FD73}" type="datetimeFigureOut">
              <a:rPr lang="hu-HU" smtClean="0"/>
              <a:t>2016.06.09.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C2C3-40A4-48AF-9013-57E9E67BA4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134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B168-7D95-4A66-8060-6C4D1A50FD73}" type="datetimeFigureOut">
              <a:rPr lang="hu-HU" smtClean="0"/>
              <a:t>2016.06.09.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C2C3-40A4-48AF-9013-57E9E67BA4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416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B168-7D95-4A66-8060-6C4D1A50FD73}" type="datetimeFigureOut">
              <a:rPr lang="hu-HU" smtClean="0"/>
              <a:t>2016.06.09.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C2C3-40A4-48AF-9013-57E9E67BA4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3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B168-7D95-4A66-8060-6C4D1A50FD73}" type="datetimeFigureOut">
              <a:rPr lang="hu-HU" smtClean="0"/>
              <a:t>2016.06.09.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C2C3-40A4-48AF-9013-57E9E67BA4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47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B168-7D95-4A66-8060-6C4D1A50FD73}" type="datetimeFigureOut">
              <a:rPr lang="hu-HU" smtClean="0"/>
              <a:t>2016.06.09.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C2C3-40A4-48AF-9013-57E9E67BA4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709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B168-7D95-4A66-8060-6C4D1A50FD73}" type="datetimeFigureOut">
              <a:rPr lang="hu-HU" smtClean="0"/>
              <a:t>2016.06.09.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C2C3-40A4-48AF-9013-57E9E67BA4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34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B168-7D95-4A66-8060-6C4D1A50FD73}" type="datetimeFigureOut">
              <a:rPr lang="hu-HU" smtClean="0"/>
              <a:t>2016.06.09.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C2C3-40A4-48AF-9013-57E9E67BA4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252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B168-7D95-4A66-8060-6C4D1A50FD73}" type="datetimeFigureOut">
              <a:rPr lang="hu-HU" smtClean="0"/>
              <a:t>2016.06.09.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C2C3-40A4-48AF-9013-57E9E67BA4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56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B168-7D95-4A66-8060-6C4D1A50FD73}" type="datetimeFigureOut">
              <a:rPr lang="hu-HU" smtClean="0"/>
              <a:t>2016.06.09.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C2C3-40A4-48AF-9013-57E9E67BA4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450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B168-7D95-4A66-8060-6C4D1A50FD73}" type="datetimeFigureOut">
              <a:rPr lang="hu-HU" smtClean="0"/>
              <a:t>2016.06.09.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C2C3-40A4-48AF-9013-57E9E67BA4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259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9B168-7D95-4A66-8060-6C4D1A50FD73}" type="datetimeFigureOut">
              <a:rPr lang="hu-HU" smtClean="0"/>
              <a:t>2016.06.09.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C2C3-40A4-48AF-9013-57E9E67BA4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650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B168-7D95-4A66-8060-6C4D1A50FD73}" type="datetimeFigureOut">
              <a:rPr lang="hu-HU" smtClean="0"/>
              <a:t>2016.06.09.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4C2C3-40A4-48AF-9013-57E9E67BA4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146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Ket</a:t>
            </a:r>
            <a:r>
              <a:rPr lang="hu-HU" dirty="0" smtClean="0"/>
              <a:t>. szabályai a kamarai </a:t>
            </a:r>
            <a:r>
              <a:rPr lang="hu-HU" dirty="0" smtClean="0"/>
              <a:t>minőségellenőrzésben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76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u-HU" b="1" dirty="0" smtClean="0"/>
              <a:t>Kapcsolattartás III.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dirty="0" err="1" smtClean="0"/>
              <a:t>Ket</a:t>
            </a:r>
            <a:r>
              <a:rPr lang="hu-HU" dirty="0" smtClean="0"/>
              <a:t>. 28/B. §  alapján kapcsolattartásra a hatósággal az ügyfél elektronikus úton</a:t>
            </a:r>
          </a:p>
          <a:p>
            <a:pPr marL="0" indent="0">
              <a:buNone/>
            </a:pPr>
            <a:endParaRPr lang="hu-HU" dirty="0" smtClean="0"/>
          </a:p>
          <a:p>
            <a:pPr algn="just"/>
            <a:r>
              <a:rPr lang="hu-HU" b="1" dirty="0" smtClean="0"/>
              <a:t>jogosult</a:t>
            </a:r>
            <a:r>
              <a:rPr lang="hu-HU" dirty="0" smtClean="0"/>
              <a:t> - kivéve, ha az, az adott kapcsolattartás tekintetében nem értelmezhető - (1.a. ) </a:t>
            </a:r>
            <a:r>
              <a:rPr lang="hu-HU" dirty="0" err="1" smtClean="0"/>
              <a:t>bek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pPr algn="just"/>
            <a:r>
              <a:rPr lang="hu-HU" b="1" dirty="0" smtClean="0"/>
              <a:t>köteles</a:t>
            </a:r>
            <a:r>
              <a:rPr lang="hu-HU" dirty="0" smtClean="0"/>
              <a:t> ha azt törvény az adott ügyben előírja - (2) </a:t>
            </a:r>
            <a:r>
              <a:rPr lang="hu-HU" dirty="0" err="1" smtClean="0"/>
              <a:t>bek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783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Ügyintézési határidő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90465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u-HU" b="1" dirty="0" err="1" smtClean="0"/>
              <a:t>Ket</a:t>
            </a:r>
            <a:r>
              <a:rPr lang="hu-HU" b="1" dirty="0" smtClean="0"/>
              <a:t>. 33</a:t>
            </a:r>
            <a:r>
              <a:rPr lang="hu-HU" b="1" dirty="0"/>
              <a:t>. </a:t>
            </a:r>
            <a:r>
              <a:rPr lang="hu-HU" b="1" dirty="0" smtClean="0"/>
              <a:t>§</a:t>
            </a:r>
            <a:r>
              <a:rPr lang="hu-HU" b="1" dirty="0"/>
              <a:t> (</a:t>
            </a:r>
            <a:r>
              <a:rPr lang="hu-HU" b="1" dirty="0" smtClean="0"/>
              <a:t>1)</a:t>
            </a:r>
            <a:r>
              <a:rPr lang="hu-HU" b="1" dirty="0"/>
              <a:t> </a:t>
            </a:r>
            <a:r>
              <a:rPr lang="hu-HU" dirty="0"/>
              <a:t>A határozatot, az eljárást megszüntető </a:t>
            </a:r>
            <a:r>
              <a:rPr lang="hu-HU" dirty="0" smtClean="0"/>
              <a:t>végzést</a:t>
            </a:r>
          </a:p>
          <a:p>
            <a:pPr marL="809625" indent="-266700" algn="just"/>
            <a:r>
              <a:rPr lang="hu-HU" dirty="0" smtClean="0"/>
              <a:t>a </a:t>
            </a:r>
            <a:r>
              <a:rPr lang="hu-HU" dirty="0"/>
              <a:t>kérelemnek </a:t>
            </a:r>
            <a:r>
              <a:rPr lang="hu-HU" dirty="0" smtClean="0"/>
              <a:t>a </a:t>
            </a:r>
            <a:r>
              <a:rPr lang="hu-HU" dirty="0"/>
              <a:t>hatósághoz történő megérkezését követő </a:t>
            </a:r>
            <a:r>
              <a:rPr lang="hu-HU" dirty="0" smtClean="0"/>
              <a:t>naptól, </a:t>
            </a:r>
          </a:p>
          <a:p>
            <a:pPr marL="809625" indent="-266700" algn="just"/>
            <a:r>
              <a:rPr lang="hu-HU" dirty="0" err="1" smtClean="0"/>
              <a:t>hivatalbóli</a:t>
            </a:r>
            <a:r>
              <a:rPr lang="hu-HU" dirty="0" smtClean="0"/>
              <a:t> </a:t>
            </a:r>
            <a:r>
              <a:rPr lang="hu-HU" dirty="0"/>
              <a:t>eljárás esetén az első eljárási cselekmény elvégzésének </a:t>
            </a:r>
            <a:r>
              <a:rPr lang="hu-HU" dirty="0" smtClean="0"/>
              <a:t>napjától számított </a:t>
            </a:r>
          </a:p>
          <a:p>
            <a:pPr marL="0" indent="0" algn="just">
              <a:buNone/>
            </a:pPr>
            <a:r>
              <a:rPr lang="hu-HU" b="1" dirty="0" smtClean="0"/>
              <a:t>21 napon </a:t>
            </a:r>
            <a:r>
              <a:rPr lang="hu-HU" b="1" dirty="0"/>
              <a:t>belül kell</a:t>
            </a:r>
            <a:r>
              <a:rPr lang="hu-HU" dirty="0"/>
              <a:t> meghozni és gondoskodni a döntés közléséről. </a:t>
            </a: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Ennél </a:t>
            </a:r>
            <a:r>
              <a:rPr lang="hu-HU" u="sng" dirty="0"/>
              <a:t>rövidebb határidőt bármely jogszabály</a:t>
            </a:r>
            <a:r>
              <a:rPr lang="hu-HU" dirty="0"/>
              <a:t>, </a:t>
            </a:r>
            <a:r>
              <a:rPr lang="hu-HU" b="1" u="sng" dirty="0"/>
              <a:t>hosszabbat</a:t>
            </a:r>
            <a:r>
              <a:rPr lang="hu-HU" u="sng" dirty="0"/>
              <a:t> pedig </a:t>
            </a:r>
            <a:r>
              <a:rPr lang="hu-HU" b="1" u="sng" dirty="0"/>
              <a:t>törvény</a:t>
            </a:r>
            <a:r>
              <a:rPr lang="hu-HU" u="sng" dirty="0"/>
              <a:t> állapíthat meg</a:t>
            </a:r>
            <a:r>
              <a:rPr lang="hu-HU" dirty="0"/>
              <a:t>. </a:t>
            </a:r>
            <a:endParaRPr lang="hu-HU" dirty="0" smtClean="0"/>
          </a:p>
          <a:p>
            <a:pPr marL="0" indent="0" algn="just">
              <a:buNone/>
            </a:pPr>
            <a:r>
              <a:rPr lang="hu-HU" u="sng" dirty="0" smtClean="0"/>
              <a:t>Ha törvény </a:t>
            </a:r>
            <a:r>
              <a:rPr lang="hu-HU" dirty="0"/>
              <a:t>valamely eljárási cselekmény teljesítésének vagy végzés meghozatalának </a:t>
            </a:r>
            <a:r>
              <a:rPr lang="hu-HU" u="sng" dirty="0"/>
              <a:t>határidejéről nem rendelkezik, a hatóság haladéktalanul, de legkésőbb nyolc napon belül</a:t>
            </a:r>
            <a:r>
              <a:rPr lang="hu-HU" dirty="0"/>
              <a:t> </a:t>
            </a:r>
            <a:r>
              <a:rPr lang="hu-HU" dirty="0" smtClean="0"/>
              <a:t>gondoskodni kell arról</a:t>
            </a:r>
            <a:r>
              <a:rPr lang="hu-HU" dirty="0"/>
              <a:t>, hogy az eljárási cselekményt teljesítse vagy a végzést meghozza.</a:t>
            </a:r>
          </a:p>
        </p:txBody>
      </p:sp>
    </p:spTree>
    <p:extLst>
      <p:ext uri="{BB962C8B-B14F-4D97-AF65-F5344CB8AC3E}">
        <p14:creationId xmlns:p14="http://schemas.microsoft.com/office/powerpoint/2010/main" val="303355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Hiánypótlás I. – </a:t>
            </a:r>
            <a:r>
              <a:rPr lang="hu-HU" dirty="0" err="1" smtClean="0"/>
              <a:t>Ket</a:t>
            </a:r>
            <a:r>
              <a:rPr lang="hu-HU" dirty="0" smtClean="0"/>
              <a:t>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u-HU" b="1" dirty="0"/>
              <a:t>37. </a:t>
            </a:r>
            <a:r>
              <a:rPr lang="hu-HU" b="1" dirty="0" smtClean="0"/>
              <a:t>§</a:t>
            </a:r>
            <a:r>
              <a:rPr lang="hu-HU" b="1" baseline="30000" dirty="0" smtClean="0"/>
              <a:t> </a:t>
            </a:r>
            <a:r>
              <a:rPr lang="hu-HU" dirty="0" smtClean="0"/>
              <a:t>(3)</a:t>
            </a:r>
            <a:r>
              <a:rPr lang="hu-HU" dirty="0"/>
              <a:t> Ha a kérelem nem felel meg a </a:t>
            </a:r>
            <a:r>
              <a:rPr lang="hu-HU" dirty="0" smtClean="0"/>
              <a:t>jogszabályban meghatározott  követelményeknek</a:t>
            </a:r>
            <a:r>
              <a:rPr lang="hu-HU" dirty="0"/>
              <a:t>, az eljáró hatóság a kérelem beérkezésétől számított </a:t>
            </a:r>
            <a:r>
              <a:rPr lang="hu-HU" u="sng" dirty="0" smtClean="0"/>
              <a:t>8 napon </a:t>
            </a:r>
            <a:r>
              <a:rPr lang="hu-HU" u="sng" dirty="0"/>
              <a:t>belül </a:t>
            </a:r>
            <a:r>
              <a:rPr lang="hu-HU" dirty="0"/>
              <a:t>- a mulasztás jogkövetkezményeire történő figyelmeztetés mellett - </a:t>
            </a:r>
            <a:r>
              <a:rPr lang="hu-HU" u="sng" dirty="0"/>
              <a:t>legfeljebb </a:t>
            </a:r>
            <a:r>
              <a:rPr lang="hu-HU" u="sng" dirty="0" smtClean="0"/>
              <a:t>45 napos </a:t>
            </a:r>
            <a:r>
              <a:rPr lang="hu-HU" u="sng" dirty="0"/>
              <a:t>határidővel </a:t>
            </a:r>
            <a:r>
              <a:rPr lang="hu-HU" dirty="0"/>
              <a:t>hiánypótlásra hívja fel az ügyfelet. </a:t>
            </a:r>
            <a:endParaRPr lang="hu-HU" dirty="0" smtClean="0"/>
          </a:p>
          <a:p>
            <a:pPr algn="just"/>
            <a:r>
              <a:rPr lang="hu-HU" dirty="0" smtClean="0"/>
              <a:t>(4)</a:t>
            </a:r>
            <a:r>
              <a:rPr lang="hu-HU" dirty="0"/>
              <a:t> </a:t>
            </a:r>
            <a:r>
              <a:rPr lang="hu-HU" b="1" dirty="0"/>
              <a:t>Törvény</a:t>
            </a:r>
            <a:r>
              <a:rPr lang="hu-HU" dirty="0"/>
              <a:t> vagy kormányrendelet a hiánypótlási felhívás kibocsátására </a:t>
            </a:r>
            <a:r>
              <a:rPr lang="hu-HU" dirty="0" smtClean="0"/>
              <a:t>8 napnál </a:t>
            </a:r>
            <a:r>
              <a:rPr lang="hu-HU" dirty="0"/>
              <a:t>hosszabb határidőt is megállapíthat.</a:t>
            </a:r>
          </a:p>
          <a:p>
            <a:pPr algn="just"/>
            <a:r>
              <a:rPr lang="hu-HU" dirty="0"/>
              <a:t>(5) Hiánypótlási felhívás az eljárás során akkor is kibocsátható, ha a kérelem megfelelt a </a:t>
            </a:r>
            <a:r>
              <a:rPr lang="hu-HU" dirty="0" smtClean="0"/>
              <a:t>jogszabályi követelményeknek</a:t>
            </a:r>
            <a:r>
              <a:rPr lang="hu-HU" dirty="0"/>
              <a:t>, de a tényállás tisztázása során felmerült új adatra tekintettel az szükséges.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337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Hiánypótlás II. – </a:t>
            </a:r>
            <a:r>
              <a:rPr lang="hu-HU" dirty="0" err="1" smtClean="0"/>
              <a:t>Kktv</a:t>
            </a:r>
            <a:r>
              <a:rPr lang="hu-HU" dirty="0" smtClean="0"/>
              <a:t>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194592"/>
              </p:ext>
            </p:extLst>
          </p:nvPr>
        </p:nvGraphicFramePr>
        <p:xfrm>
          <a:off x="539552" y="1772816"/>
          <a:ext cx="8136904" cy="2952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8705"/>
                <a:gridCol w="7078199"/>
              </a:tblGrid>
              <a:tr h="121121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err="1" smtClean="0">
                          <a:effectLst/>
                        </a:rPr>
                        <a:t>Kktv</a:t>
                      </a:r>
                      <a:r>
                        <a:rPr lang="hu-HU" sz="1800" u="none" strike="noStrike" dirty="0" smtClean="0">
                          <a:effectLst/>
                        </a:rPr>
                        <a:t>. 7</a:t>
                      </a:r>
                      <a:r>
                        <a:rPr lang="hu-HU" sz="1800" u="none" strike="noStrike" dirty="0">
                          <a:effectLst/>
                        </a:rPr>
                        <a:t>. § (5</a:t>
                      </a:r>
                      <a:r>
                        <a:rPr lang="hu-HU" sz="1800" u="none" strike="noStrike" dirty="0" smtClean="0">
                          <a:effectLst/>
                        </a:rPr>
                        <a:t>) </a:t>
                      </a:r>
                      <a:r>
                        <a:rPr lang="hu-HU" sz="1800" u="none" strike="noStrike" dirty="0" err="1" smtClean="0">
                          <a:effectLst/>
                        </a:rPr>
                        <a:t>bek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800" u="none" strike="noStrike" dirty="0" smtClean="0">
                          <a:effectLst/>
                        </a:rPr>
                        <a:t>Kérelemre indult eljárásban ha a </a:t>
                      </a:r>
                      <a:r>
                        <a:rPr lang="hu-HU" sz="1800" u="none" strike="noStrike" dirty="0">
                          <a:effectLst/>
                        </a:rPr>
                        <a:t>kérelmet hiányosan nyújtották be, a kérelmezőt </a:t>
                      </a:r>
                      <a:r>
                        <a:rPr lang="hu-HU" sz="1800" u="sng" strike="noStrike" dirty="0">
                          <a:effectLst/>
                        </a:rPr>
                        <a:t>a kérelem beérkezésétől számított</a:t>
                      </a:r>
                      <a:r>
                        <a:rPr lang="hu-HU" sz="1800" u="none" strike="noStrike" dirty="0">
                          <a:effectLst/>
                        </a:rPr>
                        <a:t> 22 napon belül kell felhívni hiánypótlásra.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74111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err="1" smtClean="0">
                          <a:effectLst/>
                        </a:rPr>
                        <a:t>Kktv</a:t>
                      </a:r>
                      <a:r>
                        <a:rPr lang="hu-HU" sz="1800" u="none" strike="noStrike" dirty="0" smtClean="0">
                          <a:effectLst/>
                        </a:rPr>
                        <a:t>. 7</a:t>
                      </a:r>
                      <a:r>
                        <a:rPr lang="hu-HU" sz="1800" u="none" strike="noStrike" dirty="0">
                          <a:effectLst/>
                        </a:rPr>
                        <a:t>. § (7</a:t>
                      </a:r>
                      <a:r>
                        <a:rPr lang="hu-HU" sz="1800" u="none" strike="noStrike" dirty="0" smtClean="0">
                          <a:effectLst/>
                        </a:rPr>
                        <a:t>) </a:t>
                      </a:r>
                      <a:r>
                        <a:rPr lang="hu-HU" sz="1800" u="none" strike="noStrike" dirty="0" err="1" smtClean="0">
                          <a:effectLst/>
                        </a:rPr>
                        <a:t>bek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800" u="none" strike="noStrike" dirty="0">
                          <a:effectLst/>
                        </a:rPr>
                        <a:t>Az 5. § k) és l) pontja szerinti eljárás (megj.: minőségellenőrzés, PMT) során a határozatot </a:t>
                      </a:r>
                      <a:r>
                        <a:rPr lang="hu-HU" sz="1800" u="sng" strike="noStrike" dirty="0">
                          <a:effectLst/>
                        </a:rPr>
                        <a:t>az eljárás megindításától számított 60 napon </a:t>
                      </a:r>
                      <a:r>
                        <a:rPr lang="hu-HU" sz="1800" u="none" strike="noStrike" dirty="0">
                          <a:effectLst/>
                        </a:rPr>
                        <a:t>belül, vagy ha ez nem lehetséges, a </a:t>
                      </a:r>
                      <a:r>
                        <a:rPr lang="hu-HU" sz="1800" u="sng" strike="noStrike" dirty="0">
                          <a:effectLst/>
                        </a:rPr>
                        <a:t>határidő letelte utáni első testületi ülésen</a:t>
                      </a:r>
                      <a:r>
                        <a:rPr lang="hu-HU" sz="1800" b="1" u="none" strike="noStrike" dirty="0">
                          <a:effectLst/>
                        </a:rPr>
                        <a:t>, legkésőbb azonban 90 napon belül kell meghozni</a:t>
                      </a:r>
                      <a:r>
                        <a:rPr lang="hu-HU" sz="1800" u="none" strike="noStrike" dirty="0">
                          <a:effectLst/>
                        </a:rPr>
                        <a:t>. Az eljáró testület elnöke az ügyintézési határidőt indokolt esetben egy alkalommal, legfeljebb 60 nappal meghosszabbíthatja, melyről az ügyfelet értesíteni kell.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Téglalap 3"/>
          <p:cNvSpPr/>
          <p:nvPr/>
        </p:nvSpPr>
        <p:spPr>
          <a:xfrm>
            <a:off x="611560" y="4797152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 smtClean="0"/>
              <a:t>(A </a:t>
            </a:r>
            <a:r>
              <a:rPr lang="hu-HU" dirty="0" err="1"/>
              <a:t>Ket</a:t>
            </a:r>
            <a:r>
              <a:rPr lang="hu-HU" dirty="0"/>
              <a:t>. 33. § (3) bekezdésének c) pontja  szerint az ügyintézési </a:t>
            </a:r>
            <a:r>
              <a:rPr lang="hu-HU" dirty="0" smtClean="0"/>
              <a:t>határidőbe azonban  </a:t>
            </a:r>
            <a:r>
              <a:rPr lang="hu-HU" dirty="0"/>
              <a:t>nem számít be a hiánypótlásra, illetve a tényállás tisztázásához szükséges adatok közlésére irányuló felhívástól az annak teljesítéséig terjedő idő</a:t>
            </a:r>
            <a:r>
              <a:rPr lang="hu-HU" dirty="0" smtClean="0"/>
              <a:t>.)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577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Határidő-figyelés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b="1" dirty="0" smtClean="0"/>
              <a:t>Első </a:t>
            </a:r>
            <a:r>
              <a:rPr lang="hu-HU" b="1" dirty="0" smtClean="0"/>
              <a:t>eljárási </a:t>
            </a:r>
            <a:r>
              <a:rPr lang="hu-HU" b="1" dirty="0" smtClean="0"/>
              <a:t>cselekményt </a:t>
            </a:r>
            <a:r>
              <a:rPr lang="hu-HU" dirty="0" smtClean="0"/>
              <a:t>követő </a:t>
            </a:r>
            <a:r>
              <a:rPr lang="hu-HU" dirty="0" smtClean="0"/>
              <a:t>8 nap </a:t>
            </a:r>
            <a:r>
              <a:rPr lang="hu-HU" b="1" dirty="0" smtClean="0"/>
              <a:t>értesítés </a:t>
            </a:r>
            <a:r>
              <a:rPr lang="hu-HU" dirty="0" smtClean="0"/>
              <a:t>(</a:t>
            </a:r>
            <a:r>
              <a:rPr lang="hu-HU" dirty="0" err="1" smtClean="0"/>
              <a:t>Ket</a:t>
            </a:r>
            <a:r>
              <a:rPr lang="hu-HU" dirty="0" smtClean="0"/>
              <a:t>.)</a:t>
            </a:r>
          </a:p>
          <a:p>
            <a:r>
              <a:rPr lang="hu-HU" b="1" dirty="0" smtClean="0"/>
              <a:t>Helyszíni ellenőrzés előtt 10 nappal</a:t>
            </a:r>
            <a:r>
              <a:rPr lang="hu-HU" b="1" dirty="0" smtClean="0"/>
              <a:t> értesítés </a:t>
            </a:r>
            <a:r>
              <a:rPr lang="hu-HU" dirty="0" smtClean="0"/>
              <a:t>(</a:t>
            </a:r>
            <a:r>
              <a:rPr lang="hu-HU" dirty="0" err="1" smtClean="0"/>
              <a:t>Elj</a:t>
            </a:r>
            <a:r>
              <a:rPr lang="hu-HU" dirty="0" smtClean="0"/>
              <a:t>. </a:t>
            </a:r>
            <a:r>
              <a:rPr lang="hu-HU" dirty="0" smtClean="0"/>
              <a:t>s</a:t>
            </a:r>
            <a:r>
              <a:rPr lang="hu-HU" dirty="0" smtClean="0"/>
              <a:t>zab. II. fejezet 19 pont)</a:t>
            </a:r>
            <a:r>
              <a:rPr lang="hu-HU" b="1" dirty="0" smtClean="0"/>
              <a:t> </a:t>
            </a:r>
            <a:endParaRPr lang="hu-HU" b="1" dirty="0" smtClean="0"/>
          </a:p>
          <a:p>
            <a:r>
              <a:rPr lang="hu-HU" dirty="0" smtClean="0"/>
              <a:t>Értesítés kiadása + 60 nap (ezután maximum  első testületi ülés, maximum 90 </a:t>
            </a:r>
            <a:r>
              <a:rPr lang="hu-HU" dirty="0" smtClean="0"/>
              <a:t>nap Közfelügyelet </a:t>
            </a:r>
            <a:r>
              <a:rPr lang="hu-HU" dirty="0" err="1" smtClean="0"/>
              <a:t>hosszabít</a:t>
            </a:r>
            <a:r>
              <a:rPr lang="hu-HU" dirty="0" smtClean="0"/>
              <a:t>)  </a:t>
            </a:r>
            <a:r>
              <a:rPr lang="hu-HU" b="1" dirty="0" smtClean="0"/>
              <a:t>határozathozatal 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70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kamarai minőségellenőrzés </a:t>
            </a:r>
            <a:r>
              <a:rPr lang="hu-HU" dirty="0" smtClean="0"/>
              <a:t>lefolytatására vonatkozó szabályok</a:t>
            </a:r>
            <a:r>
              <a:rPr lang="hu-HU" dirty="0">
                <a:solidFill>
                  <a:srgbClr val="000000"/>
                </a:solidFill>
              </a:rPr>
              <a:t/>
            </a:r>
            <a:br>
              <a:rPr lang="hu-HU" dirty="0">
                <a:solidFill>
                  <a:srgbClr val="000000"/>
                </a:solidFill>
              </a:rPr>
            </a:b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112568"/>
          </a:xfrm>
        </p:spPr>
        <p:txBody>
          <a:bodyPr>
            <a:normAutofit fontScale="77500" lnSpcReduction="20000"/>
          </a:bodyPr>
          <a:lstStyle/>
          <a:p>
            <a:pPr fontAlgn="ctr"/>
            <a:r>
              <a:rPr lang="hu-HU" dirty="0"/>
              <a:t>170. § (1</a:t>
            </a:r>
            <a:r>
              <a:rPr lang="hu-HU" dirty="0" smtClean="0"/>
              <a:t>) A </a:t>
            </a:r>
            <a:r>
              <a:rPr lang="hu-HU" dirty="0"/>
              <a:t>minőségellenőrzésről a minőségellenőr záró jelentést készít.</a:t>
            </a:r>
          </a:p>
          <a:p>
            <a:pPr fontAlgn="ctr"/>
            <a:r>
              <a:rPr lang="hu-HU" dirty="0"/>
              <a:t>170. § (2</a:t>
            </a:r>
            <a:r>
              <a:rPr lang="hu-HU" dirty="0" smtClean="0"/>
              <a:t>) A </a:t>
            </a:r>
            <a:r>
              <a:rPr lang="hu-HU" dirty="0"/>
              <a:t>záró jelentést az </a:t>
            </a:r>
            <a:r>
              <a:rPr lang="hu-HU" u="sng" dirty="0"/>
              <a:t>ellenőrzés befejezésétől számított</a:t>
            </a:r>
            <a:r>
              <a:rPr lang="hu-HU" dirty="0"/>
              <a:t> </a:t>
            </a:r>
            <a:r>
              <a:rPr lang="hu-HU"/>
              <a:t>15 </a:t>
            </a:r>
            <a:r>
              <a:rPr lang="hu-HU" smtClean="0"/>
              <a:t>(8+7) napon </a:t>
            </a:r>
            <a:r>
              <a:rPr lang="hu-HU" dirty="0"/>
              <a:t>belül kell elkészíteni.</a:t>
            </a:r>
          </a:p>
          <a:p>
            <a:pPr fontAlgn="ctr"/>
            <a:r>
              <a:rPr lang="hu-HU" dirty="0"/>
              <a:t>170. § (3</a:t>
            </a:r>
            <a:r>
              <a:rPr lang="hu-HU" dirty="0" smtClean="0"/>
              <a:t>) A </a:t>
            </a:r>
            <a:r>
              <a:rPr lang="hu-HU" dirty="0"/>
              <a:t>záró jelentést az ellenőrzés alá vont kamarai tag könyvvizsgálónak, könyvvizsgáló cégnek, valamint a bizottságnak meg kell küldeni.</a:t>
            </a:r>
          </a:p>
          <a:p>
            <a:pPr fontAlgn="ctr"/>
            <a:r>
              <a:rPr lang="hu-HU" dirty="0"/>
              <a:t>170. § (4</a:t>
            </a:r>
            <a:r>
              <a:rPr lang="hu-HU" dirty="0" smtClean="0"/>
              <a:t>) A </a:t>
            </a:r>
            <a:r>
              <a:rPr lang="hu-HU" dirty="0"/>
              <a:t>záró jelentésre az </a:t>
            </a:r>
            <a:r>
              <a:rPr lang="hu-HU" u="sng" dirty="0"/>
              <a:t>átvételétől számított</a:t>
            </a:r>
            <a:r>
              <a:rPr lang="hu-HU" dirty="0"/>
              <a:t> 15 napon belül az ellenőrzés alá vont </a:t>
            </a:r>
            <a:r>
              <a:rPr lang="hu-HU" u="sng" dirty="0"/>
              <a:t>írásban</a:t>
            </a:r>
            <a:r>
              <a:rPr lang="hu-HU" dirty="0"/>
              <a:t> észrevételt tehet, amelyet a bizottsághoz kell benyújtani.</a:t>
            </a:r>
          </a:p>
          <a:p>
            <a:pPr fontAlgn="ctr"/>
            <a:r>
              <a:rPr lang="hu-HU" dirty="0"/>
              <a:t>170. § (5</a:t>
            </a:r>
            <a:r>
              <a:rPr lang="hu-HU" dirty="0" smtClean="0"/>
              <a:t>) A </a:t>
            </a:r>
            <a:r>
              <a:rPr lang="hu-HU" dirty="0"/>
              <a:t>bizottság a záró jelentés és a (4) bekezdés szerinti észrevétel alapján határozatot hoz a minőségellenőrzés eredményének minősítéséről, az ellenőrzés alá vont részére a minősítés alapján előírt kötelezettségekről, valamint az indokolt intézkedés alkalmazásáról.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31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Ügyintézési határidő túllépésének lehetséges következményei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dirty="0" err="1" smtClean="0"/>
              <a:t>Ket</a:t>
            </a:r>
            <a:r>
              <a:rPr lang="hu-HU" dirty="0" smtClean="0"/>
              <a:t>. 33/A</a:t>
            </a:r>
            <a:r>
              <a:rPr lang="hu-HU" dirty="0"/>
              <a:t>. </a:t>
            </a:r>
            <a:r>
              <a:rPr lang="hu-HU" dirty="0" smtClean="0"/>
              <a:t>(1) - ha </a:t>
            </a:r>
            <a:r>
              <a:rPr lang="hu-HU" dirty="0"/>
              <a:t>a </a:t>
            </a:r>
            <a:r>
              <a:rPr lang="hu-HU" b="1" dirty="0"/>
              <a:t>hatóság</a:t>
            </a:r>
            <a:r>
              <a:rPr lang="hu-HU" dirty="0"/>
              <a:t> a rá irányadó ügyintézési határidőt az ügyfélnek és az eljárás egyéb résztvevőjének fel nem róható okból </a:t>
            </a:r>
            <a:r>
              <a:rPr lang="hu-HU" b="1" dirty="0"/>
              <a:t>túllépi</a:t>
            </a:r>
            <a:r>
              <a:rPr lang="hu-HU" dirty="0"/>
              <a:t>, köteles az ügyfél által az eljárás lefolytatásáért megfizetett illetéknek vagy díjnak megfelelő </a:t>
            </a:r>
            <a:r>
              <a:rPr lang="hu-HU" b="1" dirty="0"/>
              <a:t>összeget,</a:t>
            </a:r>
            <a:r>
              <a:rPr lang="hu-HU" dirty="0"/>
              <a:t> ha pedig az ügyintézés időtartama meghaladja az irányadó ügyintézési határidő </a:t>
            </a:r>
            <a:r>
              <a:rPr lang="hu-HU" b="1" dirty="0"/>
              <a:t>kétszeresét</a:t>
            </a:r>
            <a:r>
              <a:rPr lang="hu-HU" dirty="0"/>
              <a:t>, az ügyfél által az eljárás lefolytatásáért megfizetett illetéknek vagy díjnak megfelelő összeg </a:t>
            </a:r>
            <a:r>
              <a:rPr lang="hu-HU" b="1" dirty="0"/>
              <a:t>kétszeresét</a:t>
            </a:r>
            <a:r>
              <a:rPr lang="hu-HU" dirty="0"/>
              <a:t> az ügyfél részére </a:t>
            </a:r>
            <a:r>
              <a:rPr lang="hu-HU" b="1" dirty="0"/>
              <a:t>visszafizetni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22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Ügyintézési határidő túllépésének lehetséges következményei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Felügyeleti ellenőrzés esetén tehető megállapítások</a:t>
            </a:r>
          </a:p>
          <a:p>
            <a:r>
              <a:rPr lang="hu-HU" dirty="0" smtClean="0"/>
              <a:t>Esetleges </a:t>
            </a:r>
            <a:r>
              <a:rPr lang="hu-HU" dirty="0" smtClean="0"/>
              <a:t>pervesztesség – eljárási szabálysértések miatt: határidő-túllépés, </a:t>
            </a:r>
            <a:r>
              <a:rPr lang="hu-HU" dirty="0" err="1" smtClean="0"/>
              <a:t>Ket</a:t>
            </a:r>
            <a:r>
              <a:rPr lang="hu-HU" dirty="0" smtClean="0"/>
              <a:t>. értesítő késedelmes kiküldése, zárójelentésre biztosított észrevételezési határidő figyelmen kívül hagyása (idő előtti döntéshozatal)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742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08912" cy="6178698"/>
          </a:xfrm>
        </p:spPr>
        <p:txBody>
          <a:bodyPr>
            <a:normAutofit fontScale="90000"/>
          </a:bodyPr>
          <a:lstStyle/>
          <a:p>
            <a:r>
              <a:rPr lang="hu-HU" sz="3600" b="1" dirty="0" err="1" smtClean="0"/>
              <a:t>Ket</a:t>
            </a:r>
            <a:r>
              <a:rPr lang="hu-HU" sz="3600" b="1" dirty="0" smtClean="0"/>
              <a:t>. </a:t>
            </a:r>
            <a:r>
              <a:rPr lang="hu-HU" sz="3600" dirty="0" smtClean="0"/>
              <a:t>- 2004. évi CXL. törvény</a:t>
            </a:r>
            <a:br>
              <a:rPr lang="hu-HU" sz="3600" dirty="0" smtClean="0"/>
            </a:br>
            <a:r>
              <a:rPr lang="hu-HU" sz="3600" dirty="0" smtClean="0"/>
              <a:t>a közigazgatási hatósági eljárás és szolgáltatás általános szabályairól </a:t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A Magyar Könyvvizsgálói Kamara köztestület, amely a</a:t>
            </a:r>
            <a:br>
              <a:rPr lang="hu-HU" sz="3600" dirty="0" smtClean="0"/>
            </a:br>
            <a:r>
              <a:rPr lang="hu-HU" sz="3600" dirty="0" smtClean="0"/>
              <a:t>a Magyar Könyvvizsgálói Kamaráról, a könyvvizsgálói tevékenységről, valamint a könyvvizsgálói közfelügyeletről szóló 2007. évi LXXV. </a:t>
            </a:r>
            <a:r>
              <a:rPr lang="hu-HU" sz="3600" dirty="0"/>
              <a:t>t</a:t>
            </a:r>
            <a:r>
              <a:rPr lang="hu-HU" sz="3600" dirty="0" smtClean="0"/>
              <a:t>örvény </a:t>
            </a:r>
            <a:r>
              <a:rPr lang="hu-HU" sz="3600" b="1" dirty="0" smtClean="0"/>
              <a:t>(</a:t>
            </a:r>
            <a:r>
              <a:rPr lang="hu-HU" sz="3600" b="1" dirty="0" err="1" smtClean="0"/>
              <a:t>Kktv</a:t>
            </a:r>
            <a:r>
              <a:rPr lang="hu-HU" sz="3600" b="1" dirty="0" smtClean="0"/>
              <a:t>.)</a:t>
            </a:r>
            <a:r>
              <a:rPr lang="hu-HU" sz="3600" dirty="0" smtClean="0"/>
              <a:t> alapján hatósági eljárásokat folytat le, ennek során,mint közigazgatási hatóság jár el.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402721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Ket</a:t>
            </a:r>
            <a:r>
              <a:rPr lang="hu-HU" dirty="0" smtClean="0"/>
              <a:t>. célja, hogy…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b="0" i="0" dirty="0" smtClean="0">
                <a:solidFill>
                  <a:srgbClr val="222222"/>
                </a:solidFill>
                <a:effectLst/>
                <a:latin typeface="Tahoma"/>
              </a:rPr>
              <a:t>az ügyfeleknek és az eljárás más résztvevőinek a hatóságokkal létrejövő kapcsolatát átlátható jogi szabályozás útján rendezze,</a:t>
            </a:r>
          </a:p>
          <a:p>
            <a:pPr algn="just"/>
            <a:r>
              <a:rPr lang="hu-HU" b="0" i="0" dirty="0" smtClean="0">
                <a:solidFill>
                  <a:srgbClr val="222222"/>
                </a:solidFill>
                <a:effectLst/>
                <a:latin typeface="Tahoma"/>
              </a:rPr>
              <a:t>a demokratikus jogállamtól elvárható módon és mértékben juttassa érvényre az ügyfelek jogait, </a:t>
            </a:r>
          </a:p>
          <a:p>
            <a:pPr algn="just"/>
            <a:r>
              <a:rPr lang="hu-HU" b="0" i="0" dirty="0" smtClean="0">
                <a:solidFill>
                  <a:srgbClr val="222222"/>
                </a:solidFill>
                <a:effectLst/>
                <a:latin typeface="Tahoma"/>
              </a:rPr>
              <a:t>az általános szabályok elsődlegességének érvényesítésével garanciális keretbe foglalja az eljárási szabályokat,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20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>Közigazgatási hatósági ügy (a továbbiakban: hatósági ügy)</a:t>
            </a:r>
            <a:br>
              <a:rPr lang="hu-HU" sz="4000" dirty="0" smtClean="0"/>
            </a:b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i="1" dirty="0" smtClean="0"/>
              <a:t>a</a:t>
            </a:r>
            <a:r>
              <a:rPr lang="hu-HU" i="1" dirty="0"/>
              <a:t>) </a:t>
            </a:r>
            <a:r>
              <a:rPr lang="hu-HU" dirty="0"/>
              <a:t>minden olyan ügy, amelyben </a:t>
            </a:r>
            <a:r>
              <a:rPr lang="hu-HU" b="1" dirty="0"/>
              <a:t>a </a:t>
            </a:r>
            <a:r>
              <a:rPr lang="hu-HU" b="1" dirty="0" smtClean="0"/>
              <a:t>hatóság </a:t>
            </a:r>
            <a:r>
              <a:rPr lang="hu-HU" b="1" dirty="0"/>
              <a:t>az ügyfelet érintő jogot vagy kötelességet állapít meg</a:t>
            </a:r>
            <a:r>
              <a:rPr lang="hu-HU" dirty="0"/>
              <a:t>, </a:t>
            </a:r>
            <a:r>
              <a:rPr lang="hu-HU" b="1" dirty="0"/>
              <a:t>adatot, tényt vagy jogosultságot igazol, hatósági nyilvántartást vezet vagy </a:t>
            </a:r>
            <a:r>
              <a:rPr lang="hu-HU" b="1" u="sng" dirty="0"/>
              <a:t>hatósági ellenőrzést </a:t>
            </a:r>
            <a:r>
              <a:rPr lang="hu-HU" b="1" dirty="0"/>
              <a:t>végez</a:t>
            </a:r>
            <a:r>
              <a:rPr lang="hu-HU" dirty="0"/>
              <a:t>,</a:t>
            </a:r>
          </a:p>
          <a:p>
            <a:pPr marL="0" indent="0" algn="just">
              <a:buNone/>
            </a:pPr>
            <a:r>
              <a:rPr lang="hu-HU" i="1" dirty="0"/>
              <a:t>b) </a:t>
            </a:r>
            <a:r>
              <a:rPr lang="hu-HU" dirty="0"/>
              <a:t>a tevékenység gyakorlásához szükséges </a:t>
            </a:r>
            <a:r>
              <a:rPr lang="hu-HU" b="1" dirty="0"/>
              <a:t>nyilvántartásba vétel és a nyilvántartásból való törlés </a:t>
            </a:r>
            <a:r>
              <a:rPr lang="hu-HU" dirty="0"/>
              <a:t>- a fegyelmi és etikai ügyek kivételével - ha </a:t>
            </a:r>
            <a:r>
              <a:rPr lang="hu-HU" dirty="0" smtClean="0"/>
              <a:t>a tevékenység végzése </a:t>
            </a:r>
            <a:r>
              <a:rPr lang="hu-HU" b="1" dirty="0" smtClean="0"/>
              <a:t>köztestületi </a:t>
            </a:r>
            <a:r>
              <a:rPr lang="hu-HU" dirty="0"/>
              <a:t>vagy más szervezeti </a:t>
            </a:r>
            <a:r>
              <a:rPr lang="hu-HU" b="1" dirty="0"/>
              <a:t>tagsághoz </a:t>
            </a:r>
            <a:r>
              <a:rPr lang="hu-HU" b="1" dirty="0" smtClean="0"/>
              <a:t>kötött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891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Kamarát érintő fontosabb </a:t>
            </a:r>
            <a:r>
              <a:rPr lang="hu-HU" dirty="0" err="1" smtClean="0"/>
              <a:t>Ket</a:t>
            </a:r>
            <a:r>
              <a:rPr lang="hu-HU" dirty="0" smtClean="0"/>
              <a:t>. rendelkezések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853136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a </a:t>
            </a:r>
            <a:r>
              <a:rPr lang="hu-HU" dirty="0"/>
              <a:t>közigazgatási hatóság az eljárása során köteles megtartani és másokkal is megtartatni a jogszabályok </a:t>
            </a:r>
            <a:r>
              <a:rPr lang="hu-HU" dirty="0" smtClean="0"/>
              <a:t>rendelkezéseit,</a:t>
            </a:r>
          </a:p>
          <a:p>
            <a:r>
              <a:rPr lang="hu-HU" dirty="0" smtClean="0"/>
              <a:t>a </a:t>
            </a:r>
            <a:r>
              <a:rPr lang="hu-HU" dirty="0"/>
              <a:t>közigazgatási </a:t>
            </a:r>
            <a:r>
              <a:rPr lang="hu-HU" dirty="0" smtClean="0"/>
              <a:t>hatóság (kamara):</a:t>
            </a:r>
            <a:endParaRPr lang="hu-HU" dirty="0"/>
          </a:p>
          <a:p>
            <a:pPr marL="809625">
              <a:buFont typeface="Wingdings" panose="05000000000000000000" pitchFamily="2" charset="2"/>
              <a:buChar char="Ø"/>
            </a:pPr>
            <a:r>
              <a:rPr lang="hu-HU" i="1" dirty="0" smtClean="0"/>
              <a:t>	</a:t>
            </a:r>
            <a:r>
              <a:rPr lang="hu-HU" dirty="0" smtClean="0"/>
              <a:t>a </a:t>
            </a:r>
            <a:r>
              <a:rPr lang="hu-HU" dirty="0"/>
              <a:t>kizárólag kérelemre indítható eljárások kivételével </a:t>
            </a:r>
            <a:r>
              <a:rPr lang="hu-HU" dirty="0" smtClean="0"/>
              <a:t>	hivatalból eljárást indíthat</a:t>
            </a:r>
          </a:p>
          <a:p>
            <a:pPr marL="809625">
              <a:buFont typeface="Wingdings" panose="05000000000000000000" pitchFamily="2" charset="2"/>
              <a:buChar char="Ø"/>
            </a:pPr>
            <a:r>
              <a:rPr lang="hu-HU" dirty="0" smtClean="0"/>
              <a:t>	a </a:t>
            </a:r>
            <a:r>
              <a:rPr lang="hu-HU" dirty="0"/>
              <a:t>kérelemre indult eljárást jogszabályban </a:t>
            </a:r>
            <a:r>
              <a:rPr lang="hu-HU" dirty="0" smtClean="0"/>
              <a:t>	meghatározott feltételek fennállása </a:t>
            </a:r>
            <a:r>
              <a:rPr lang="hu-HU" dirty="0"/>
              <a:t>esetén </a:t>
            </a:r>
            <a:r>
              <a:rPr lang="hu-HU" dirty="0" smtClean="0"/>
              <a:t>folytathatja</a:t>
            </a:r>
          </a:p>
          <a:p>
            <a:pPr marL="809625">
              <a:buFont typeface="Wingdings" panose="05000000000000000000" pitchFamily="2" charset="2"/>
              <a:buChar char="Ø"/>
            </a:pPr>
            <a:r>
              <a:rPr lang="hu-HU" i="1" dirty="0"/>
              <a:t>	</a:t>
            </a:r>
            <a:r>
              <a:rPr lang="hu-HU" dirty="0" smtClean="0"/>
              <a:t>hivatalból megállapítja a </a:t>
            </a:r>
            <a:r>
              <a:rPr lang="hu-HU" dirty="0"/>
              <a:t>tényállást, határozza meg a </a:t>
            </a:r>
            <a:r>
              <a:rPr lang="hu-HU" dirty="0" smtClean="0"/>
              <a:t>	bizonyítás </a:t>
            </a:r>
            <a:r>
              <a:rPr lang="hu-HU" dirty="0"/>
              <a:t>módját és terjedelmét, </a:t>
            </a:r>
            <a:endParaRPr lang="hu-HU" dirty="0" smtClean="0"/>
          </a:p>
          <a:p>
            <a:pPr marL="809625">
              <a:buFont typeface="Wingdings" panose="05000000000000000000" pitchFamily="2" charset="2"/>
              <a:buChar char="Ø"/>
            </a:pPr>
            <a:r>
              <a:rPr lang="hu-HU" i="1" dirty="0"/>
              <a:t>	</a:t>
            </a:r>
            <a:r>
              <a:rPr lang="hu-HU" i="1" dirty="0" smtClean="0"/>
              <a:t>a </a:t>
            </a:r>
            <a:r>
              <a:rPr lang="hu-HU" i="1" dirty="0" err="1" smtClean="0"/>
              <a:t>Ket</a:t>
            </a:r>
            <a:r>
              <a:rPr lang="hu-HU" i="1" dirty="0" smtClean="0"/>
              <a:t>. k</a:t>
            </a:r>
            <a:r>
              <a:rPr lang="hu-HU" dirty="0" smtClean="0"/>
              <a:t>eretei </a:t>
            </a:r>
            <a:r>
              <a:rPr lang="hu-HU" dirty="0"/>
              <a:t>között felülvizsgálhatja </a:t>
            </a:r>
            <a:r>
              <a:rPr lang="hu-HU" dirty="0" smtClean="0"/>
              <a:t>saját </a:t>
            </a:r>
            <a:r>
              <a:rPr lang="hu-HU" dirty="0"/>
              <a:t>végzését és </a:t>
            </a:r>
            <a:r>
              <a:rPr lang="hu-HU" dirty="0" smtClean="0"/>
              <a:t>	határozatát </a:t>
            </a:r>
            <a:endParaRPr lang="hu-HU" dirty="0"/>
          </a:p>
          <a:p>
            <a:pPr marL="809625">
              <a:buFont typeface="Wingdings" panose="05000000000000000000" pitchFamily="2" charset="2"/>
              <a:buChar char="Ø"/>
            </a:pPr>
            <a:r>
              <a:rPr lang="hu-HU" i="1" dirty="0"/>
              <a:t>	</a:t>
            </a:r>
            <a:r>
              <a:rPr lang="hu-HU" dirty="0" smtClean="0"/>
              <a:t>hivatalból </a:t>
            </a:r>
            <a:r>
              <a:rPr lang="hu-HU" dirty="0"/>
              <a:t>intézkedhet a döntésének kijavításáról, </a:t>
            </a:r>
            <a:r>
              <a:rPr lang="hu-HU" dirty="0" smtClean="0"/>
              <a:t>	kiegészítéséről</a:t>
            </a:r>
            <a:r>
              <a:rPr lang="hu-HU" dirty="0"/>
              <a:t>, módosításáról és </a:t>
            </a:r>
            <a:r>
              <a:rPr lang="hu-HU" dirty="0" smtClean="0"/>
              <a:t>visszavonásáról</a:t>
            </a:r>
            <a:endParaRPr lang="hu-HU" dirty="0"/>
          </a:p>
          <a:p>
            <a:pPr marL="809625"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445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Ket</a:t>
            </a:r>
            <a:r>
              <a:rPr lang="hu-HU" dirty="0" smtClean="0"/>
              <a:t>. 4. §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(1</a:t>
            </a:r>
            <a:r>
              <a:rPr lang="hu-HU" dirty="0"/>
              <a:t>) Az ügyfeleket megilleti a tisztességes ügyintézéshez, </a:t>
            </a:r>
            <a:r>
              <a:rPr lang="hu-HU" b="1" dirty="0"/>
              <a:t>a jogszabályokban meghatározott határidőben hozott döntéshez való jog </a:t>
            </a:r>
            <a:r>
              <a:rPr lang="hu-HU" dirty="0"/>
              <a:t>és az eljárás során az anyanyelv használatának joga.</a:t>
            </a:r>
          </a:p>
          <a:p>
            <a:pPr marL="0" indent="0">
              <a:buNone/>
            </a:pPr>
            <a:r>
              <a:rPr lang="hu-HU" dirty="0"/>
              <a:t>(2</a:t>
            </a:r>
            <a:r>
              <a:rPr lang="hu-HU" dirty="0" smtClean="0"/>
              <a:t>)</a:t>
            </a:r>
            <a:r>
              <a:rPr lang="hu-HU" dirty="0"/>
              <a:t> A közigazgatási hatóság </a:t>
            </a:r>
            <a:r>
              <a:rPr lang="hu-HU" b="1" dirty="0"/>
              <a:t>a nem jogszabályszerű eljárással okozott kárt</a:t>
            </a:r>
            <a:r>
              <a:rPr lang="hu-HU" dirty="0"/>
              <a:t> a polgári jog szabályai szerint </a:t>
            </a:r>
            <a:r>
              <a:rPr lang="hu-HU" b="1" dirty="0"/>
              <a:t>megtéríti</a:t>
            </a:r>
            <a:r>
              <a:rPr lang="hu-HU" dirty="0"/>
              <a:t>.</a:t>
            </a:r>
          </a:p>
          <a:p>
            <a:pPr marL="0" indent="0">
              <a:buNone/>
            </a:pPr>
            <a:r>
              <a:rPr lang="hu-HU" dirty="0"/>
              <a:t>(</a:t>
            </a:r>
            <a:r>
              <a:rPr lang="hu-HU" dirty="0" smtClean="0"/>
              <a:t>3)</a:t>
            </a:r>
            <a:r>
              <a:rPr lang="hu-HU" baseline="30000" dirty="0"/>
              <a:t> </a:t>
            </a:r>
            <a:r>
              <a:rPr lang="hu-HU" dirty="0" smtClean="0"/>
              <a:t>A </a:t>
            </a:r>
            <a:r>
              <a:rPr lang="hu-HU" dirty="0"/>
              <a:t>közigazgatási hatóság nem jogszabályszerű eljárása következtében személyiségi jogában megsértett jogalany számára sérelemdíjat fizet.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76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Kapcsolattartás - költségtakarékosság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hu-HU" dirty="0" smtClean="0"/>
              <a:t>A </a:t>
            </a:r>
            <a:r>
              <a:rPr lang="hu-HU" dirty="0"/>
              <a:t>közigazgatási hatóság a </a:t>
            </a:r>
            <a:r>
              <a:rPr lang="hu-HU" b="1" dirty="0"/>
              <a:t>költségtakarékosság</a:t>
            </a:r>
            <a:r>
              <a:rPr lang="hu-HU" dirty="0"/>
              <a:t> és a </a:t>
            </a:r>
            <a:r>
              <a:rPr lang="hu-HU" b="1" dirty="0"/>
              <a:t>hatékonyság</a:t>
            </a:r>
            <a:r>
              <a:rPr lang="hu-HU" dirty="0"/>
              <a:t> érdekében úgy szervezi meg a tevékenységét, hogy az az ügyfélnek és a hatóságnak a </a:t>
            </a:r>
            <a:r>
              <a:rPr lang="hu-HU" b="1" dirty="0"/>
              <a:t>legkevesebb költséget okozza, és az eljárás a lehető leggyorsabban lezárható </a:t>
            </a:r>
            <a:r>
              <a:rPr lang="hu-HU" dirty="0" smtClean="0"/>
              <a:t>legyen.</a:t>
            </a:r>
            <a:endParaRPr lang="hu-HU" dirty="0"/>
          </a:p>
          <a:p>
            <a:pPr algn="just"/>
            <a:r>
              <a:rPr lang="hu-HU" dirty="0" smtClean="0"/>
              <a:t>Az </a:t>
            </a:r>
            <a:r>
              <a:rPr lang="hu-HU" dirty="0"/>
              <a:t>eljárás megindítására irányuló kérelmet benyújtó ügyfél és az eljárás egyéb résztvevője - e törvény keretei között - az </a:t>
            </a:r>
            <a:r>
              <a:rPr lang="hu-HU" b="1" dirty="0"/>
              <a:t>egyes kapcsolattartási formák közül szabadon választhat</a:t>
            </a:r>
            <a:r>
              <a:rPr lang="hu-HU" b="1" dirty="0" smtClean="0"/>
              <a:t>.</a:t>
            </a:r>
            <a:r>
              <a:rPr lang="hu-HU" dirty="0" smtClean="0"/>
              <a:t> </a:t>
            </a:r>
          </a:p>
          <a:p>
            <a:pPr algn="just"/>
            <a:r>
              <a:rPr lang="hu-HU" dirty="0" smtClean="0"/>
              <a:t>A </a:t>
            </a:r>
            <a:r>
              <a:rPr lang="hu-HU" dirty="0" err="1" smtClean="0"/>
              <a:t>Kktv</a:t>
            </a:r>
            <a:r>
              <a:rPr lang="hu-HU" dirty="0" smtClean="0"/>
              <a:t>. </a:t>
            </a:r>
            <a:r>
              <a:rPr lang="hu-HU" b="1" dirty="0" smtClean="0"/>
              <a:t>még nem </a:t>
            </a:r>
            <a:r>
              <a:rPr lang="hu-HU" dirty="0" smtClean="0"/>
              <a:t>a kizárólagos elektronikus kapcsolattartásról rendelkezik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485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Kapcsolattartási formák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hu-HU" b="0" i="0" dirty="0" smtClean="0">
                <a:solidFill>
                  <a:srgbClr val="222222"/>
                </a:solidFill>
                <a:effectLst/>
                <a:latin typeface="Tahoma"/>
              </a:rPr>
              <a:t>A hatóság a </a:t>
            </a:r>
            <a:r>
              <a:rPr lang="hu-HU" b="1" i="0" dirty="0" smtClean="0">
                <a:solidFill>
                  <a:srgbClr val="222222"/>
                </a:solidFill>
                <a:effectLst/>
                <a:latin typeface="Tahoma"/>
              </a:rPr>
              <a:t>28/A. § </a:t>
            </a:r>
            <a:r>
              <a:rPr lang="hu-HU" b="0" i="0" dirty="0" smtClean="0">
                <a:solidFill>
                  <a:srgbClr val="222222"/>
                </a:solidFill>
                <a:effectLst/>
                <a:latin typeface="Tahoma"/>
              </a:rPr>
              <a:t>(1) szerint az alábbi módokon tarthat kapcsolatot az ügyféllel</a:t>
            </a:r>
          </a:p>
          <a:p>
            <a:pPr marL="0" indent="0" algn="just">
              <a:buNone/>
            </a:pPr>
            <a:r>
              <a:rPr lang="hu-HU" b="1" i="1" dirty="0" smtClean="0">
                <a:solidFill>
                  <a:srgbClr val="222222"/>
                </a:solidFill>
                <a:effectLst/>
                <a:latin typeface="Tahoma"/>
              </a:rPr>
              <a:t>a) </a:t>
            </a:r>
            <a:r>
              <a:rPr lang="hu-HU" b="1" i="0" dirty="0" smtClean="0">
                <a:solidFill>
                  <a:srgbClr val="222222"/>
                </a:solidFill>
                <a:effectLst/>
                <a:latin typeface="Tahoma"/>
              </a:rPr>
              <a:t>írásban</a:t>
            </a:r>
          </a:p>
          <a:p>
            <a:pPr marL="266700" indent="0" algn="just">
              <a:buNone/>
            </a:pPr>
            <a:r>
              <a:rPr lang="hu-HU" b="0" i="1" dirty="0" err="1" smtClean="0">
                <a:solidFill>
                  <a:srgbClr val="222222"/>
                </a:solidFill>
                <a:effectLst/>
                <a:latin typeface="Tahoma"/>
              </a:rPr>
              <a:t>aa</a:t>
            </a:r>
            <a:r>
              <a:rPr lang="hu-HU" b="0" i="1" dirty="0" smtClean="0">
                <a:solidFill>
                  <a:srgbClr val="222222"/>
                </a:solidFill>
                <a:effectLst/>
                <a:latin typeface="Tahoma"/>
              </a:rPr>
              <a:t>) </a:t>
            </a:r>
            <a:r>
              <a:rPr lang="hu-HU" b="0" i="0" dirty="0" smtClean="0">
                <a:solidFill>
                  <a:srgbClr val="222222"/>
                </a:solidFill>
                <a:effectLst/>
                <a:latin typeface="Tahoma"/>
              </a:rPr>
              <a:t>postai úton,</a:t>
            </a:r>
          </a:p>
          <a:p>
            <a:pPr marL="266700" indent="0" algn="just">
              <a:buNone/>
            </a:pPr>
            <a:r>
              <a:rPr lang="hu-HU" b="0" i="1" dirty="0" smtClean="0">
                <a:solidFill>
                  <a:srgbClr val="222222"/>
                </a:solidFill>
                <a:effectLst/>
                <a:latin typeface="Tahoma"/>
              </a:rPr>
              <a:t>ab) </a:t>
            </a:r>
            <a:r>
              <a:rPr lang="hu-HU" b="0" i="0" dirty="0" smtClean="0">
                <a:solidFill>
                  <a:srgbClr val="222222"/>
                </a:solidFill>
                <a:effectLst/>
                <a:latin typeface="Tahoma"/>
              </a:rPr>
              <a:t>írásbelinek minősülő elektronikus úton, ideértve a telefaxot,</a:t>
            </a:r>
          </a:p>
          <a:p>
            <a:pPr marL="266700" indent="0" algn="just">
              <a:buNone/>
            </a:pPr>
            <a:r>
              <a:rPr lang="hu-HU" b="0" i="1" dirty="0" err="1" smtClean="0">
                <a:solidFill>
                  <a:srgbClr val="222222"/>
                </a:solidFill>
                <a:effectLst/>
                <a:latin typeface="Tahoma"/>
              </a:rPr>
              <a:t>ac</a:t>
            </a:r>
            <a:r>
              <a:rPr lang="hu-HU" b="0" i="1" dirty="0" smtClean="0">
                <a:solidFill>
                  <a:srgbClr val="222222"/>
                </a:solidFill>
                <a:effectLst/>
                <a:latin typeface="Tahoma"/>
              </a:rPr>
              <a:t>) </a:t>
            </a:r>
            <a:r>
              <a:rPr lang="hu-HU" b="0" i="0" dirty="0" smtClean="0">
                <a:solidFill>
                  <a:srgbClr val="222222"/>
                </a:solidFill>
                <a:effectLst/>
                <a:latin typeface="Tahoma"/>
              </a:rPr>
              <a:t>személyesen átadott irat útján,</a:t>
            </a:r>
          </a:p>
          <a:p>
            <a:pPr marL="266700" indent="0" algn="just">
              <a:buNone/>
            </a:pPr>
            <a:r>
              <a:rPr lang="hu-HU" b="0" i="1" dirty="0" smtClean="0">
                <a:solidFill>
                  <a:srgbClr val="222222"/>
                </a:solidFill>
                <a:effectLst/>
                <a:latin typeface="Tahoma"/>
              </a:rPr>
              <a:t>ad) </a:t>
            </a:r>
            <a:r>
              <a:rPr lang="hu-HU" b="0" i="0" dirty="0" smtClean="0">
                <a:solidFill>
                  <a:srgbClr val="222222"/>
                </a:solidFill>
                <a:effectLst/>
                <a:latin typeface="Tahoma"/>
              </a:rPr>
              <a:t>kézbesítési meghatalmazott útján,</a:t>
            </a:r>
          </a:p>
          <a:p>
            <a:pPr marL="266700" indent="0" algn="just">
              <a:buNone/>
            </a:pPr>
            <a:r>
              <a:rPr lang="hu-HU" b="0" i="1" dirty="0" err="1" smtClean="0">
                <a:solidFill>
                  <a:srgbClr val="222222"/>
                </a:solidFill>
                <a:effectLst/>
                <a:latin typeface="Tahoma"/>
              </a:rPr>
              <a:t>ae</a:t>
            </a:r>
            <a:r>
              <a:rPr lang="hu-HU" b="0" i="1" dirty="0" smtClean="0">
                <a:solidFill>
                  <a:srgbClr val="222222"/>
                </a:solidFill>
                <a:effectLst/>
                <a:latin typeface="Tahoma"/>
              </a:rPr>
              <a:t>) </a:t>
            </a:r>
            <a:r>
              <a:rPr lang="hu-HU" b="0" i="0" dirty="0" smtClean="0">
                <a:solidFill>
                  <a:srgbClr val="222222"/>
                </a:solidFill>
                <a:effectLst/>
                <a:latin typeface="Tahoma"/>
              </a:rPr>
              <a:t>a hatóság kézbesítője útján,</a:t>
            </a:r>
          </a:p>
          <a:p>
            <a:pPr marL="266700" indent="0" algn="just">
              <a:buNone/>
            </a:pPr>
            <a:r>
              <a:rPr lang="hu-HU" b="0" i="1" dirty="0" err="1" smtClean="0">
                <a:solidFill>
                  <a:srgbClr val="222222"/>
                </a:solidFill>
                <a:effectLst/>
                <a:latin typeface="Tahoma"/>
              </a:rPr>
              <a:t>af</a:t>
            </a:r>
            <a:r>
              <a:rPr lang="hu-HU" b="0" i="1" dirty="0" smtClean="0">
                <a:solidFill>
                  <a:srgbClr val="222222"/>
                </a:solidFill>
                <a:effectLst/>
                <a:latin typeface="Tahoma"/>
              </a:rPr>
              <a:t>) </a:t>
            </a:r>
            <a:r>
              <a:rPr lang="hu-HU" b="0" i="0" dirty="0" smtClean="0">
                <a:solidFill>
                  <a:srgbClr val="222222"/>
                </a:solidFill>
                <a:effectLst/>
                <a:latin typeface="Tahoma"/>
              </a:rPr>
              <a:t>kézbesítési ügygondnok útján,</a:t>
            </a:r>
          </a:p>
          <a:p>
            <a:pPr marL="266700" indent="0" algn="just">
              <a:buNone/>
            </a:pPr>
            <a:r>
              <a:rPr lang="hu-HU" b="0" i="1" dirty="0" err="1" smtClean="0">
                <a:solidFill>
                  <a:srgbClr val="222222"/>
                </a:solidFill>
                <a:effectLst/>
                <a:latin typeface="Tahoma"/>
              </a:rPr>
              <a:t>ag</a:t>
            </a:r>
            <a:r>
              <a:rPr lang="hu-HU" b="0" i="1" dirty="0" smtClean="0">
                <a:solidFill>
                  <a:srgbClr val="222222"/>
                </a:solidFill>
                <a:effectLst/>
                <a:latin typeface="Tahoma"/>
              </a:rPr>
              <a:t>) </a:t>
            </a:r>
            <a:r>
              <a:rPr lang="hu-HU" b="0" i="0" dirty="0" smtClean="0">
                <a:solidFill>
                  <a:srgbClr val="222222"/>
                </a:solidFill>
                <a:effectLst/>
                <a:latin typeface="Tahoma"/>
              </a:rPr>
              <a:t>hirdetményi úton, vagy</a:t>
            </a:r>
          </a:p>
          <a:p>
            <a:pPr marL="0" indent="0" algn="just">
              <a:buNone/>
            </a:pPr>
            <a:r>
              <a:rPr lang="hu-HU" b="1" i="1" dirty="0" smtClean="0">
                <a:solidFill>
                  <a:srgbClr val="222222"/>
                </a:solidFill>
                <a:effectLst/>
                <a:latin typeface="Tahoma"/>
              </a:rPr>
              <a:t>b) </a:t>
            </a:r>
            <a:r>
              <a:rPr lang="hu-HU" b="1" i="0" dirty="0" smtClean="0">
                <a:solidFill>
                  <a:srgbClr val="222222"/>
                </a:solidFill>
                <a:effectLst/>
                <a:latin typeface="Tahoma"/>
              </a:rPr>
              <a:t>szóban</a:t>
            </a:r>
          </a:p>
          <a:p>
            <a:pPr marL="266700" indent="0" algn="just">
              <a:buNone/>
            </a:pPr>
            <a:r>
              <a:rPr lang="hu-HU" b="0" i="1" dirty="0" err="1" smtClean="0">
                <a:solidFill>
                  <a:srgbClr val="222222"/>
                </a:solidFill>
                <a:effectLst/>
                <a:latin typeface="Tahoma"/>
              </a:rPr>
              <a:t>ba</a:t>
            </a:r>
            <a:r>
              <a:rPr lang="hu-HU" b="0" i="1" dirty="0" smtClean="0">
                <a:solidFill>
                  <a:srgbClr val="222222"/>
                </a:solidFill>
                <a:effectLst/>
                <a:latin typeface="Tahoma"/>
              </a:rPr>
              <a:t>) </a:t>
            </a:r>
            <a:r>
              <a:rPr lang="hu-HU" b="0" i="0" dirty="0" smtClean="0">
                <a:solidFill>
                  <a:srgbClr val="222222"/>
                </a:solidFill>
                <a:effectLst/>
                <a:latin typeface="Tahoma"/>
              </a:rPr>
              <a:t>személyesen</a:t>
            </a:r>
          </a:p>
          <a:p>
            <a:pPr marL="266700" indent="0" algn="just">
              <a:buNone/>
            </a:pPr>
            <a:r>
              <a:rPr lang="hu-HU" b="0" i="1" dirty="0" err="1" smtClean="0">
                <a:solidFill>
                  <a:srgbClr val="222222"/>
                </a:solidFill>
                <a:effectLst/>
                <a:latin typeface="Tahoma"/>
              </a:rPr>
              <a:t>bb</a:t>
            </a:r>
            <a:r>
              <a:rPr lang="hu-HU" b="0" i="1" dirty="0" smtClean="0">
                <a:solidFill>
                  <a:srgbClr val="222222"/>
                </a:solidFill>
                <a:effectLst/>
                <a:latin typeface="Tahoma"/>
              </a:rPr>
              <a:t>) </a:t>
            </a:r>
            <a:r>
              <a:rPr lang="hu-HU" b="0" i="0" dirty="0" smtClean="0">
                <a:solidFill>
                  <a:srgbClr val="222222"/>
                </a:solidFill>
                <a:effectLst/>
                <a:latin typeface="Tahoma"/>
              </a:rPr>
              <a:t>hangkapcsolatot biztosító elektronikus úton, ideértve a telefont, vagy</a:t>
            </a:r>
          </a:p>
          <a:p>
            <a:pPr marL="0" indent="0" algn="just">
              <a:buNone/>
            </a:pPr>
            <a:r>
              <a:rPr lang="hu-HU" b="1" i="1" dirty="0" smtClean="0">
                <a:solidFill>
                  <a:srgbClr val="222222"/>
                </a:solidFill>
                <a:effectLst/>
                <a:latin typeface="Tahoma"/>
              </a:rPr>
              <a:t>c) </a:t>
            </a:r>
            <a:r>
              <a:rPr lang="hu-HU" b="1" i="0" dirty="0" smtClean="0">
                <a:solidFill>
                  <a:srgbClr val="222222"/>
                </a:solidFill>
                <a:effectLst/>
                <a:latin typeface="Tahoma"/>
              </a:rPr>
              <a:t>írásbelinek nem minősíthető elektronikus úton</a:t>
            </a:r>
          </a:p>
          <a:p>
            <a:pPr algn="just"/>
            <a:endParaRPr lang="hu-HU" b="0" i="0" dirty="0" smtClean="0">
              <a:solidFill>
                <a:srgbClr val="222222"/>
              </a:solidFill>
              <a:effectLst/>
              <a:latin typeface="Tahoma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229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hu-HU" dirty="0" smtClean="0"/>
              <a:t>Kapcsolattartási formák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u-HU" dirty="0" smtClean="0"/>
              <a:t>Több </a:t>
            </a:r>
            <a:r>
              <a:rPr lang="hu-HU" dirty="0"/>
              <a:t>igénybe vehető kapcsolattartási forma közül a </a:t>
            </a:r>
            <a:r>
              <a:rPr lang="hu-HU" b="1" dirty="0"/>
              <a:t>hatóság a költségtakarékosság és a hatékonyság szempontjai alapján választ</a:t>
            </a:r>
            <a:r>
              <a:rPr lang="hu-HU" dirty="0"/>
              <a:t>, </a:t>
            </a:r>
            <a:r>
              <a:rPr lang="hu-HU" u="sng" dirty="0"/>
              <a:t>előnyben részesítve az elektronikus utat</a:t>
            </a:r>
            <a:r>
              <a:rPr lang="hu-HU" dirty="0"/>
              <a:t>.</a:t>
            </a:r>
          </a:p>
          <a:p>
            <a:pPr algn="just"/>
            <a:r>
              <a:rPr lang="hu-HU" b="1" dirty="0" smtClean="0"/>
              <a:t>Az </a:t>
            </a:r>
            <a:r>
              <a:rPr lang="hu-HU" b="1" dirty="0"/>
              <a:t>első kapcsolatfelvétel alkalmával a hatóság felhívja az ügyfél figyelmét a kapcsolattartás lehetséges formáira, és tájékoztatást ad a kapcsolattartásra szolgáló elérhetőségéről</a:t>
            </a:r>
            <a:r>
              <a:rPr lang="hu-HU" dirty="0"/>
              <a:t>, valamint a hatóság által nyújtott elektronikus tájékoztatás elérhetőségéről.</a:t>
            </a:r>
          </a:p>
          <a:p>
            <a:pPr algn="just"/>
            <a:r>
              <a:rPr lang="hu-HU" dirty="0" smtClean="0"/>
              <a:t>Az </a:t>
            </a:r>
            <a:r>
              <a:rPr lang="hu-HU" dirty="0"/>
              <a:t>ügyfél a választott kapcsolattartási formáról más </a:t>
            </a:r>
            <a:r>
              <a:rPr lang="hu-HU" dirty="0" smtClean="0"/>
              <a:t>formára </a:t>
            </a:r>
            <a:r>
              <a:rPr lang="hu-HU" dirty="0"/>
              <a:t>áttérhet. </a:t>
            </a:r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hatóság </a:t>
            </a:r>
            <a:r>
              <a:rPr lang="hu-HU" b="1" dirty="0" smtClean="0"/>
              <a:t>csak akkor </a:t>
            </a:r>
            <a:r>
              <a:rPr lang="hu-HU" b="1" dirty="0"/>
              <a:t>tagadhatja meg az ügyfél által választott új kapcsolattartási forma alkalmazását</a:t>
            </a:r>
            <a:r>
              <a:rPr lang="hu-HU" dirty="0"/>
              <a:t>, ha az ügyfél visszaélésszerűen kívánja azt igénybe venni.</a:t>
            </a:r>
          </a:p>
          <a:p>
            <a:pPr algn="just"/>
            <a:r>
              <a:rPr lang="hu-HU" dirty="0" smtClean="0"/>
              <a:t>Az </a:t>
            </a:r>
            <a:r>
              <a:rPr lang="hu-HU" dirty="0"/>
              <a:t>ügyfélre vonatkozó kapcsolattartási szabályokat az eljárás egyéb résztvevőjére is alkalmazni kell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526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7430</TotalTime>
  <Words>763</Words>
  <Application>Microsoft Office PowerPoint</Application>
  <PresentationFormat>Diavetítés a képernyőre (4:3 oldalarány)</PresentationFormat>
  <Paragraphs>89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A Ket. szabályai a kamarai minőségellenőrzésben</vt:lpstr>
      <vt:lpstr>Ket. - 2004. évi CXL. törvény a közigazgatási hatósági eljárás és szolgáltatás általános szabályairól   A Magyar Könyvvizsgálói Kamara köztestület, amely a a Magyar Könyvvizsgálói Kamaráról, a könyvvizsgálói tevékenységről, valamint a könyvvizsgálói közfelügyeletről szóló 2007. évi LXXV. törvény (Kktv.) alapján hatósági eljárásokat folytat le, ennek során,mint közigazgatási hatóság jár el.</vt:lpstr>
      <vt:lpstr>A Ket. célja, hogy…</vt:lpstr>
      <vt:lpstr> Közigazgatási hatósági ügy (a továbbiakban: hatósági ügy) </vt:lpstr>
      <vt:lpstr>Kamarát érintő fontosabb Ket. rendelkezések</vt:lpstr>
      <vt:lpstr>Ket. 4. §</vt:lpstr>
      <vt:lpstr>Kapcsolattartás - költségtakarékosság</vt:lpstr>
      <vt:lpstr>Kapcsolattartási formák I.</vt:lpstr>
      <vt:lpstr>Kapcsolattartási formák II.</vt:lpstr>
      <vt:lpstr>Kapcsolattartás III. </vt:lpstr>
      <vt:lpstr>Ügyintézési határidő </vt:lpstr>
      <vt:lpstr>Hiánypótlás I. – Ket. </vt:lpstr>
      <vt:lpstr>Hiánypótlás II. – Kktv. </vt:lpstr>
      <vt:lpstr>Határidő-figyelés</vt:lpstr>
      <vt:lpstr>A kamarai minőségellenőrzés lefolytatására vonatkozó szabályok </vt:lpstr>
      <vt:lpstr>Ügyintézési határidő túllépésének lehetséges következményei I.</vt:lpstr>
      <vt:lpstr>Ügyintézési határidő túllépésének lehetséges következményei II.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Ket. szabályai a kamarai minőségellenőzésben</dc:title>
  <dc:creator>Tácsi Hajnalka (Magyar Könyvvizsgálói Kamara)</dc:creator>
  <cp:lastModifiedBy>Tácsi Hajnalka (Magyar Könyvvizsgálói Kamara)</cp:lastModifiedBy>
  <cp:revision>22</cp:revision>
  <dcterms:created xsi:type="dcterms:W3CDTF">2016-06-08T05:21:09Z</dcterms:created>
  <dcterms:modified xsi:type="dcterms:W3CDTF">2016-06-14T09:11:51Z</dcterms:modified>
</cp:coreProperties>
</file>