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0" r:id="rId2"/>
    <p:sldId id="390" r:id="rId3"/>
    <p:sldId id="377" r:id="rId4"/>
    <p:sldId id="385" r:id="rId5"/>
    <p:sldId id="309" r:id="rId6"/>
    <p:sldId id="308" r:id="rId7"/>
    <p:sldId id="362" r:id="rId8"/>
    <p:sldId id="363" r:id="rId9"/>
    <p:sldId id="364" r:id="rId10"/>
    <p:sldId id="365" r:id="rId11"/>
    <p:sldId id="366" r:id="rId12"/>
    <p:sldId id="367" r:id="rId13"/>
    <p:sldId id="387" r:id="rId14"/>
    <p:sldId id="368" r:id="rId15"/>
    <p:sldId id="369" r:id="rId16"/>
    <p:sldId id="384" r:id="rId17"/>
    <p:sldId id="388" r:id="rId18"/>
    <p:sldId id="372" r:id="rId19"/>
    <p:sldId id="373" r:id="rId20"/>
    <p:sldId id="374" r:id="rId21"/>
    <p:sldId id="378" r:id="rId22"/>
    <p:sldId id="379" r:id="rId23"/>
    <p:sldId id="389" r:id="rId24"/>
    <p:sldId id="381" r:id="rId25"/>
    <p:sldId id="380" r:id="rId26"/>
    <p:sldId id="371" r:id="rId2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79D"/>
    <a:srgbClr val="E6E6E6"/>
    <a:srgbClr val="D7E1DF"/>
    <a:srgbClr val="ECF1F0"/>
    <a:srgbClr val="A3BAD1"/>
    <a:srgbClr val="557FA9"/>
    <a:srgbClr val="EF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F9730-032B-4902-B5A5-7F332CA7E0FD}" type="datetimeFigureOut">
              <a:rPr lang="hu-HU" smtClean="0"/>
              <a:pPr/>
              <a:t>2017. 03. 30.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1BE36-8DAB-438F-B62F-FB1A117E2F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91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9455-180E-463A-BF0F-E0AF5D151B69}" type="datetimeFigureOut">
              <a:rPr lang="hu-HU" smtClean="0"/>
              <a:pPr/>
              <a:t>2017. 03. 30.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BE07F-6B8F-4E59-92CD-AA0BCBA6BD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65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2C6D5-7F88-4D5F-84BC-22BAAAD88E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475252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b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hu-HU" b="1" dirty="0"/>
              <a:t>A könyvvizsgálói jelentés megújulása</a:t>
            </a:r>
            <a:b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17" name="Tartalom helye 16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	</a:t>
            </a:r>
          </a:p>
          <a:p>
            <a:pPr marL="0" indent="0">
              <a:buNone/>
            </a:pPr>
            <a:r>
              <a:rPr lang="hu-HU" sz="6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</a:t>
            </a:r>
            <a:r>
              <a:rPr lang="hu-HU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       Barsi Éva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	       </a:t>
            </a:r>
            <a:r>
              <a:rPr lang="hu-HU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szakmai alelnök</a:t>
            </a:r>
          </a:p>
        </p:txBody>
      </p:sp>
    </p:spTree>
    <p:extLst>
      <p:ext uri="{BB962C8B-B14F-4D97-AF65-F5344CB8AC3E}">
        <p14:creationId xmlns:p14="http://schemas.microsoft.com/office/powerpoint/2010/main" val="55043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/>
          </a:bodyPr>
          <a:lstStyle/>
          <a:p>
            <a:r>
              <a:rPr lang="hu-HU" sz="2900" dirty="0"/>
              <a:t>A vállalkozás folytatásával kapcsolatos lényeges bizonytalanság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9452" y="1988840"/>
            <a:ext cx="8229600" cy="3201814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vállalkozás folytatásával kapcsolatos lényeges bizonytalanság kezelése – elkülönült, önálló figyelemfelhívó bekezdésben (kiegészítő mellékletre való hivatkozással)</a:t>
            </a:r>
          </a:p>
          <a:p>
            <a:pPr lvl="0"/>
            <a:r>
              <a:rPr lang="hu-HU" sz="1800" dirty="0"/>
              <a:t>A figyelemfelhívás mintaszövege (illusztratív kamarai jelentésmintában)</a:t>
            </a:r>
          </a:p>
          <a:p>
            <a:pPr lvl="0"/>
            <a:r>
              <a:rPr lang="hu-HU" sz="1800" dirty="0"/>
              <a:t>Ha megfelelőek a közzétételek, akkor nem kell minősíteni a véleményt (ebben nincs változás)</a:t>
            </a:r>
          </a:p>
          <a:p>
            <a:r>
              <a:rPr lang="hu-HU" sz="1800" dirty="0"/>
              <a:t>Kulcsfontosságú könyvvizsgálati kérdésként is azonosítandó (ha a KAM kötelező, vagy ha azt önként alkalmazzák)</a:t>
            </a:r>
            <a:endParaRPr lang="hu-H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691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hu-HU" sz="2000" dirty="0"/>
              <a:t>A vállalkozás folytatásának elvén alapuló számvitel alkalmazása sajátos könyvvizsgálati megbízások esetében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4176464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Végelszámolás vagy felszámolás elhatározása, megindítása esetén</a:t>
            </a:r>
          </a:p>
          <a:p>
            <a:pPr lvl="1"/>
            <a:r>
              <a:rPr lang="hu-HU" sz="2000" dirty="0"/>
              <a:t>vezetői, illetve könyvvizsgálói felelősség mintaszövege nem változik</a:t>
            </a:r>
          </a:p>
          <a:p>
            <a:pPr lvl="1"/>
            <a:r>
              <a:rPr lang="hu-HU" sz="2000" dirty="0"/>
              <a:t>kivéve: a könyvvizsgálói felelősség utolsó mondatát törölni kell – „Jövőbeli események vagy feltételek azonban okozhatják azt, hogy a Társaság nem tudja a vállalkozást folytatni”</a:t>
            </a:r>
          </a:p>
          <a:p>
            <a:pPr lvl="1"/>
            <a:r>
              <a:rPr lang="hu-HU" sz="2000" dirty="0"/>
              <a:t>figyelemfelhívásban: a jövőbeni megszűnésre vonatkozó tény közlése és hivatkozás a kiegészítő mellékletben található közzétételekre (mintaszöveg a kamara honlapján található)</a:t>
            </a:r>
          </a:p>
          <a:p>
            <a:pPr marL="457200" lvl="1" indent="0">
              <a:buNone/>
            </a:pPr>
            <a:endParaRPr lang="hu-HU" sz="1400" dirty="0">
              <a:solidFill>
                <a:srgbClr val="7BA79D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584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sz="4000" dirty="0"/>
              <a:t>Figyelemfelhívó bekezdés </a:t>
            </a:r>
            <a:r>
              <a:rPr lang="hu-HU" sz="2200" dirty="0"/>
              <a:t>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87129"/>
            <a:ext cx="8229600" cy="4190143"/>
          </a:xfrm>
        </p:spPr>
        <p:txBody>
          <a:bodyPr>
            <a:noAutofit/>
          </a:bodyPr>
          <a:lstStyle/>
          <a:p>
            <a:pPr lvl="0"/>
            <a:r>
              <a:rPr lang="hu-HU" sz="18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hu-HU" sz="1800" dirty="0"/>
              <a:t>incs jelentős változás, az alapkövetelmények változatlanok</a:t>
            </a:r>
          </a:p>
          <a:p>
            <a:pPr lvl="1"/>
            <a:r>
              <a:rPr lang="hu-HU" sz="1800" dirty="0"/>
              <a:t>külön bekezdésben, egyértelmű hivatkozást kell tenni a kiemelt kérdésre és arra, hogy az a kiegészítő mellékletben hol található, </a:t>
            </a:r>
          </a:p>
          <a:p>
            <a:pPr lvl="1"/>
            <a:r>
              <a:rPr lang="hu-HU" sz="1800" dirty="0"/>
              <a:t>csak az ott közzétett információkra hivatkozhat</a:t>
            </a:r>
          </a:p>
          <a:p>
            <a:pPr lvl="1"/>
            <a:r>
              <a:rPr lang="hu-HU" sz="1800" dirty="0"/>
              <a:t>jeleznie kell, hogy a könyvvizsgálói vélemény a kiemelt kérdés vonatkozásában </a:t>
            </a:r>
            <a:r>
              <a:rPr lang="hu-HU" sz="1800" u="sng" dirty="0"/>
              <a:t>nincs minősítve</a:t>
            </a:r>
            <a:r>
              <a:rPr lang="hu-HU" sz="1800" dirty="0"/>
              <a:t> (nem a korlátozás szó itt a megfelelő, kivéve, ha van más témára korlátozás és ezen kívül van még figyelemfelhívás is)</a:t>
            </a:r>
          </a:p>
          <a:p>
            <a:r>
              <a:rPr lang="hu-HU" sz="1800" dirty="0"/>
              <a:t>Figyelemfelhívó bekezdés kapcsolata a vállalkozás folytatása körüli bizonytalanság kérdésével , illetve a KAM bekezdésekkel (ez új (!), a standard iránymutatást ad arra, hogy ha ugyanaz a téma több helyre is illene, akkor hogyan kell eljárni)</a:t>
            </a:r>
          </a:p>
          <a:p>
            <a:endParaRPr lang="hu-HU" sz="1800" dirty="0">
              <a:solidFill>
                <a:srgbClr val="7BA79D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426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Figyelemfelhívó bekezdés </a:t>
            </a:r>
            <a:r>
              <a:rPr lang="hu-HU" sz="2000" dirty="0"/>
              <a:t>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Példa:</a:t>
            </a:r>
          </a:p>
          <a:p>
            <a:r>
              <a:rPr lang="hu-HU" sz="1800" i="1" dirty="0"/>
              <a:t>Tűzeset hatásai. </a:t>
            </a:r>
            <a:r>
              <a:rPr lang="hu-HU" sz="1800" dirty="0"/>
              <a:t>Felhívom(</a:t>
            </a:r>
            <a:r>
              <a:rPr lang="hu-HU" sz="1800" dirty="0" err="1"/>
              <a:t>juk</a:t>
            </a:r>
            <a:r>
              <a:rPr lang="hu-HU" sz="1800" dirty="0"/>
              <a:t>) a figyelmet a kiegészítő melléklet X. oldalán az YYYYYY cím alatti megjegyzésekre, amelyben a Társaság gyártólétesítményében keletkezett tűz hatásait írják le. Véleményem(</a:t>
            </a:r>
            <a:r>
              <a:rPr lang="hu-HU" sz="1800" dirty="0" err="1"/>
              <a:t>ünk</a:t>
            </a:r>
            <a:r>
              <a:rPr lang="hu-HU" sz="1800" dirty="0"/>
              <a:t>) nincs minősítve e kérdés vonatkozásában.</a:t>
            </a:r>
          </a:p>
          <a:p>
            <a:pPr marL="0" indent="0">
              <a:buNone/>
            </a:pPr>
            <a:endParaRPr lang="hu-HU" sz="1800" dirty="0"/>
          </a:p>
          <a:p>
            <a:r>
              <a:rPr lang="hu-HU" sz="1800" i="1" dirty="0"/>
              <a:t>Saját tőke követelmények nem teljesülése. </a:t>
            </a:r>
            <a:r>
              <a:rPr lang="hu-HU" sz="1800" dirty="0"/>
              <a:t>Felhívom(</a:t>
            </a:r>
            <a:r>
              <a:rPr lang="hu-HU" sz="1800" dirty="0" err="1"/>
              <a:t>juk</a:t>
            </a:r>
            <a:r>
              <a:rPr lang="hu-HU" sz="1800" dirty="0"/>
              <a:t>) a figyelmet a kiegészítő melléklet M. oldalán az NNNNNN cím alatti megjegyzésekre, amelyben bemutatásra kerül, hogy a Társaság mellékelt éves beszámolóban kimutatott saját tőkéjének az összege kisebb, mint a 2013. évi V. törvényben ( „Ptk.”) a Társaságra vonatkozó társasági formára előírt minimális [</a:t>
            </a:r>
            <a:r>
              <a:rPr lang="hu-HU" sz="1800" i="1" dirty="0"/>
              <a:t>törzstőke/alaptőke]</a:t>
            </a:r>
            <a:r>
              <a:rPr lang="hu-HU" sz="1800" dirty="0"/>
              <a:t> összege, valamint leírják a tőkevesztés okait és a tőkehelyzet rendezésére vonatkozó további információkat. Véleményem(</a:t>
            </a:r>
            <a:r>
              <a:rPr lang="hu-HU" sz="1800" dirty="0" err="1"/>
              <a:t>ünk</a:t>
            </a:r>
            <a:r>
              <a:rPr lang="hu-HU" sz="1800" dirty="0"/>
              <a:t>) nincs minősítve e kérdés vonatkozásában.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83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sz="4000" dirty="0"/>
              <a:t>Egyéb kérdések bekezdések 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960440"/>
          </a:xfrm>
        </p:spPr>
        <p:txBody>
          <a:bodyPr>
            <a:noAutofit/>
          </a:bodyPr>
          <a:lstStyle/>
          <a:p>
            <a:pPr lvl="0"/>
            <a:r>
              <a:rPr lang="hu-HU" sz="1800" b="1" dirty="0">
                <a:solidFill>
                  <a:srgbClr val="FF0000"/>
                </a:solidFill>
              </a:rPr>
              <a:t>Csak ha a könyvvizsgáló szükségesnek tartja</a:t>
            </a:r>
            <a:r>
              <a:rPr lang="hu-HU" sz="1800" dirty="0"/>
              <a:t>, a felhasználókat segíti abban, hogy a könyvvizsgálatot, a könyvvizsgáló felelősségét vagy a könyvvizsgálói jelentést megértsék, olyan kérdések, amelyek a kiegészítő mellékletben nincsenek bemutatva</a:t>
            </a:r>
          </a:p>
          <a:p>
            <a:pPr lvl="0"/>
            <a:r>
              <a:rPr lang="hu-HU" sz="1800" dirty="0"/>
              <a:t>Nem helyettesíti a korlátozást</a:t>
            </a:r>
          </a:p>
          <a:p>
            <a:pPr lvl="0"/>
            <a:r>
              <a:rPr lang="hu-HU" sz="1800" dirty="0"/>
              <a:t>Figyelemfelhívás és egyéb kérdések bekezdés: kommunikálni kell az irányítással megbízott személyek felé azokat a témákat, amelyek itt fognak szerepelni a jelentésben, és az erre vonatkozó szövegét is a jelentésnek (!) (ISA 706.12)</a:t>
            </a:r>
          </a:p>
          <a:p>
            <a:r>
              <a:rPr lang="hu-HU" sz="1800" dirty="0"/>
              <a:t>Példa: Az ABC társaság 201X-1. december 31-ével végződő évre vonatkozó éves beszámolóját másik könyvvizsgáló ellenőrizte, aki erre az éves beszámolóra vonatkozóan 201X. március 31-én minősítés nélküli véleményt bocsátott ki.</a:t>
            </a:r>
          </a:p>
          <a:p>
            <a:pPr lvl="0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588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hu-HU" sz="3200" dirty="0"/>
              <a:t>Kulcsfontosságú könyvvizsgálati kérdések (KAM) </a:t>
            </a:r>
            <a:r>
              <a:rPr lang="hu-HU" sz="2000" dirty="0"/>
              <a:t>1.</a:t>
            </a:r>
            <a:r>
              <a:rPr lang="hu-HU" sz="3600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48178"/>
            <a:ext cx="8229600" cy="4257086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hu-HU" sz="1800" dirty="0"/>
              <a:t>A könyvvizsgáló szakmai megítélése szerint a legjelentősebbek a tárgyidőszaki pénzügyi kimutatások könyvvizsgálata során</a:t>
            </a:r>
          </a:p>
          <a:p>
            <a:pPr lvl="1">
              <a:spcBef>
                <a:spcPts val="0"/>
              </a:spcBef>
            </a:pPr>
            <a:r>
              <a:rPr lang="hu-HU" sz="1800" dirty="0"/>
              <a:t>irányítással megbízott személyek felé kommunikált kérdések közül kerülnek kiválasztásra</a:t>
            </a:r>
          </a:p>
          <a:p>
            <a:pPr lvl="1">
              <a:spcBef>
                <a:spcPts val="0"/>
              </a:spcBef>
            </a:pPr>
            <a:r>
              <a:rPr lang="hu-HU" sz="1800" dirty="0"/>
              <a:t>nem helyettesíti a minősített véleményt és az ISA 570 alapján szükséges jelentéstételt</a:t>
            </a:r>
          </a:p>
          <a:p>
            <a:r>
              <a:rPr lang="hu-HU" sz="1800" dirty="0"/>
              <a:t>Alkalmazni kell</a:t>
            </a:r>
          </a:p>
          <a:p>
            <a:pPr lvl="1">
              <a:spcBef>
                <a:spcPts val="0"/>
              </a:spcBef>
            </a:pPr>
            <a:r>
              <a:rPr lang="hu-HU" sz="1800" dirty="0"/>
              <a:t>a tőzsdén jegyzett gazdálkodó egységek teljes általános célú pénzügyi kimutatásainak könyvvizsgálatára</a:t>
            </a:r>
          </a:p>
          <a:p>
            <a:pPr lvl="1">
              <a:spcBef>
                <a:spcPts val="0"/>
              </a:spcBef>
            </a:pPr>
            <a:r>
              <a:rPr lang="hu-HU" sz="1800" dirty="0"/>
              <a:t>amikor számára jogszabály vagy szabályozás írja elő a KAM könyvvizsgálói jelentésben való kommunikálását</a:t>
            </a:r>
          </a:p>
          <a:p>
            <a:pPr lvl="1">
              <a:spcBef>
                <a:spcPts val="0"/>
              </a:spcBef>
            </a:pPr>
            <a:r>
              <a:rPr lang="hu-HU" sz="1800" dirty="0"/>
              <a:t>De: az ISA 705. standard megtiltja KAM kommunikálását a véleménynyilvánítás visszautasításakor (kivéve, ha jogszabály ettől eltérően rendelkezik)</a:t>
            </a:r>
            <a:endParaRPr lang="hu-HU" sz="1800" i="1" dirty="0"/>
          </a:p>
        </p:txBody>
      </p:sp>
    </p:spTree>
    <p:extLst>
      <p:ext uri="{BB962C8B-B14F-4D97-AF65-F5344CB8AC3E}">
        <p14:creationId xmlns:p14="http://schemas.microsoft.com/office/powerpoint/2010/main" val="3121528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2681" y="164837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/>
              <a:t>Kulcsfontosságú könyvvizsgálati kérdések (KAM) </a:t>
            </a:r>
            <a:r>
              <a:rPr lang="hu-HU" sz="2000" dirty="0"/>
              <a:t>2.</a:t>
            </a:r>
            <a:r>
              <a:rPr lang="hu-HU" sz="3200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68982"/>
            <a:ext cx="8229600" cy="4724314"/>
          </a:xfrm>
        </p:spPr>
        <p:txBody>
          <a:bodyPr>
            <a:normAutofit fontScale="25000" lnSpcReduction="20000"/>
          </a:bodyPr>
          <a:lstStyle/>
          <a:p>
            <a:r>
              <a:rPr lang="hu-HU" sz="7200" dirty="0"/>
              <a:t>KAM a könyvvizsgáló jelentésben</a:t>
            </a:r>
          </a:p>
          <a:p>
            <a:pPr lvl="1"/>
            <a:r>
              <a:rPr lang="hu-HU" sz="7200" dirty="0"/>
              <a:t>megfelelő alcím használatával, „Kulcsfontosságú könyvvizsgálati kérdések” címet viselő különálló szakaszában</a:t>
            </a:r>
          </a:p>
          <a:p>
            <a:pPr lvl="1"/>
            <a:r>
              <a:rPr lang="hu-HU" sz="7200" dirty="0"/>
              <a:t>ki kell jelenteni: </a:t>
            </a:r>
          </a:p>
          <a:p>
            <a:pPr lvl="2"/>
            <a:r>
              <a:rPr lang="hu-HU" sz="7200" dirty="0"/>
              <a:t>a könyvvizsgáló szakmai megítélése szerint a legjelentősebbek voltak a [tárgyidőszaki] pénzügyi kimutatások könyvvizsgálata során</a:t>
            </a:r>
          </a:p>
          <a:p>
            <a:pPr lvl="2"/>
            <a:r>
              <a:rPr lang="hu-HU" sz="7200" dirty="0"/>
              <a:t>ezekkel a pénzügyi kimutatások egészének könyvvizsgálatával összefüggésben és az arra vonatkozó könyvvizsgálói vélemény kialakítása során foglalkoztak</a:t>
            </a:r>
          </a:p>
          <a:p>
            <a:pPr lvl="2"/>
            <a:r>
              <a:rPr lang="hu-HU" sz="7200" dirty="0"/>
              <a:t>nem bocsát ki külön véleményt ezekre a kérdésekre vonatkozóan</a:t>
            </a:r>
          </a:p>
          <a:p>
            <a:r>
              <a:rPr lang="hu-HU" sz="7200" dirty="0"/>
              <a:t>Nincs KAM</a:t>
            </a:r>
          </a:p>
          <a:p>
            <a:pPr lvl="1"/>
            <a:r>
              <a:rPr lang="hu-HU" sz="7200" dirty="0"/>
              <a:t>Ha jogszabály vagy szabályozás kizárja</a:t>
            </a:r>
          </a:p>
          <a:p>
            <a:pPr lvl="1"/>
            <a:r>
              <a:rPr lang="hu-HU" sz="7200" dirty="0"/>
              <a:t>Ha nem lehet kommunikálni, mert ésszerű várakozások alapján a hátrányos következmények súlyosabbak lennének, mint a KAM közérdekű hasznai</a:t>
            </a:r>
          </a:p>
          <a:p>
            <a:r>
              <a:rPr lang="hu-HU" sz="7200" dirty="0"/>
              <a:t>Ha nincs KAM, akkor az erre vonatkozó állítást kell belefoglalnia a könyvvizsgálói jelentésbe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5064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2681" y="164837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/>
              <a:t>Kulcsfontosságú könyvvizsgálati kérdések (KAM) </a:t>
            </a:r>
            <a:r>
              <a:rPr lang="hu-HU" sz="2000" dirty="0"/>
              <a:t>3.</a:t>
            </a:r>
            <a:r>
              <a:rPr lang="hu-HU" sz="3200" dirty="0"/>
              <a:t>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6050"/>
            <a:ext cx="8229600" cy="4629150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558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u-HU" sz="4000" dirty="0">
                <a:solidFill>
                  <a:srgbClr val="7BA79D">
                    <a:lumMod val="75000"/>
                  </a:srgbClr>
                </a:solidFill>
              </a:rPr>
            </a:br>
            <a:r>
              <a:rPr lang="hu-HU" sz="3100" dirty="0"/>
              <a:t>Jelentés az egyéb információkról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000" dirty="0"/>
              <a:t>ISA 720 alapján az „éves jelentés” minősül egyéb információnak</a:t>
            </a:r>
          </a:p>
          <a:p>
            <a:pPr lvl="1"/>
            <a:r>
              <a:rPr lang="hu-HU" sz="1600" dirty="0"/>
              <a:t>Üzleti jelentés</a:t>
            </a:r>
          </a:p>
          <a:p>
            <a:pPr lvl="1"/>
            <a:r>
              <a:rPr lang="hu-HU" sz="1600" dirty="0"/>
              <a:t>Tőzsdei cégeknél az éves jelentés</a:t>
            </a:r>
          </a:p>
          <a:p>
            <a:pPr lvl="1"/>
            <a:r>
              <a:rPr lang="hu-HU" sz="1600" dirty="0"/>
              <a:t>Alapoknál az éves jelentés – benne azokkal a számviteli információkkal, amikről véleményt mondunk </a:t>
            </a:r>
          </a:p>
          <a:p>
            <a:pPr lvl="1"/>
            <a:r>
              <a:rPr lang="hu-HU" sz="1600" dirty="0"/>
              <a:t>Közhasznúsági jelentés</a:t>
            </a:r>
          </a:p>
          <a:p>
            <a:pPr lvl="0"/>
            <a:r>
              <a:rPr lang="hu-HU" sz="2000" dirty="0"/>
              <a:t>Nem kell bizonyosságot adni az egyéb információkról, csak megszerezni, elolvasni és átgondolni</a:t>
            </a:r>
          </a:p>
          <a:p>
            <a:pPr lvl="1"/>
            <a:r>
              <a:rPr lang="hu-HU" sz="1600" dirty="0"/>
              <a:t>Van-e lényeges ellentmondás az egyéb információk és az éves beszámoló között</a:t>
            </a:r>
          </a:p>
          <a:p>
            <a:pPr lvl="1"/>
            <a:r>
              <a:rPr lang="hu-HU" sz="1600" dirty="0"/>
              <a:t>Van-e ellentmondás az egyéb információk és a könyvvizsgálat során szerzett ismereteink között</a:t>
            </a:r>
          </a:p>
          <a:p>
            <a:pPr lvl="1"/>
            <a:r>
              <a:rPr lang="hu-HU" sz="1600" dirty="0"/>
              <a:t>Vagy egyébként úgy tűnik-e, hogy lényeges hibás állítást tartalmaz</a:t>
            </a:r>
          </a:p>
          <a:p>
            <a:pPr lvl="0"/>
            <a:r>
              <a:rPr lang="hu-HU" sz="2000" dirty="0"/>
              <a:t>Nincs jelentenivalója a könyvvizsgálónak / ha van, akkor azt konkrétan le kell írni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764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500" dirty="0"/>
              <a:t>Egyéb információk a magyar jogszabályi kötelezettségen alapuló könyvvizsgálatok körében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u-HU" sz="1800" dirty="0"/>
              <a:t>Könyvvizsgálói feladatok és jelentéstételi kötelezettség az ISA és a számviteli törvény szerint</a:t>
            </a:r>
          </a:p>
          <a:p>
            <a:pPr lvl="0"/>
            <a:r>
              <a:rPr lang="hu-HU" sz="1800" dirty="0"/>
              <a:t>Ez a kettősség jelenik meg az MNKS szerinti jelentésmintákban</a:t>
            </a:r>
          </a:p>
          <a:p>
            <a:pPr lvl="1"/>
            <a:r>
              <a:rPr lang="hu-HU" sz="1800" dirty="0"/>
              <a:t>vélemény: a beszámoló és az üzleti jelentés összhangjáról, az üzleti jelentésnek a számviteli törvény (vagy egyéb más jogszabály) előírásainak való megfeleléséről</a:t>
            </a:r>
          </a:p>
          <a:p>
            <a:pPr lvl="1"/>
            <a:r>
              <a:rPr lang="hu-HU" sz="1800" dirty="0"/>
              <a:t>egyéb más jogszabályok tételes felsorolása (ennek jelentősége)</a:t>
            </a:r>
          </a:p>
          <a:p>
            <a:pPr lvl="1"/>
            <a:r>
              <a:rPr lang="hu-HU" sz="1800" dirty="0"/>
              <a:t>nyilatkozat: a lényeges hibás közlésről, vagy arról, hogy nem azonosított ilyet a könyvvizsgáló</a:t>
            </a:r>
          </a:p>
          <a:p>
            <a:pPr lvl="0"/>
            <a:r>
              <a:rPr lang="hu-HU" sz="1800" dirty="0"/>
              <a:t>Könyvvizsgálói munka terjedelme, jellege: az eddigiekhez képest nem jelent többlet feladatot, a könyvvizsgálat során a könyvvizsgáló tudomására jutott információkkal való összhangot is vizsgálni kell, nemcsak azt, ami az éves beszámolóban szerepel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706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2035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/>
              <a:t>Szabályozási keretek 1.</a:t>
            </a:r>
            <a:br>
              <a:rPr lang="hu-HU" sz="3600" dirty="0"/>
            </a:br>
            <a:r>
              <a:rPr lang="hu-HU" sz="1800" dirty="0"/>
              <a:t>Megváltozott nemzetközi könyvvizsgálati standardok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hu-HU" sz="2000" dirty="0"/>
          </a:p>
          <a:p>
            <a:pPr lvl="0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</a:t>
            </a:fld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4144"/>
              </p:ext>
            </p:extLst>
          </p:nvPr>
        </p:nvGraphicFramePr>
        <p:xfrm>
          <a:off x="323528" y="2132856"/>
          <a:ext cx="8568952" cy="351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779433668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28095777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571477791"/>
                    </a:ext>
                  </a:extLst>
                </a:gridCol>
                <a:gridCol w="226411">
                  <a:extLst>
                    <a:ext uri="{9D8B030D-6E8A-4147-A177-3AD203B41FA5}">
                      <a16:colId xmlns:a16="http://schemas.microsoft.com/office/drawing/2014/main" val="2720360020"/>
                    </a:ext>
                  </a:extLst>
                </a:gridCol>
                <a:gridCol w="1660272">
                  <a:extLst>
                    <a:ext uri="{9D8B030D-6E8A-4147-A177-3AD203B41FA5}">
                      <a16:colId xmlns:a16="http://schemas.microsoft.com/office/drawing/2014/main" val="877581874"/>
                    </a:ext>
                  </a:extLst>
                </a:gridCol>
                <a:gridCol w="216869">
                  <a:extLst>
                    <a:ext uri="{9D8B030D-6E8A-4147-A177-3AD203B41FA5}">
                      <a16:colId xmlns:a16="http://schemas.microsoft.com/office/drawing/2014/main" val="3034232878"/>
                    </a:ext>
                  </a:extLst>
                </a:gridCol>
                <a:gridCol w="2792992">
                  <a:extLst>
                    <a:ext uri="{9D8B030D-6E8A-4147-A177-3AD203B41FA5}">
                      <a16:colId xmlns:a16="http://schemas.microsoft.com/office/drawing/2014/main" val="1762648847"/>
                    </a:ext>
                  </a:extLst>
                </a:gridCol>
              </a:tblGrid>
              <a:tr h="1185027">
                <a:tc gridSpan="5"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  <a:p>
                      <a:pPr algn="ctr"/>
                      <a:r>
                        <a:rPr lang="hu-HU" sz="1400" dirty="0">
                          <a:solidFill>
                            <a:srgbClr val="FF0000"/>
                          </a:solidFill>
                        </a:rPr>
                        <a:t>2016. december 15-én vagy azt követően végződő időszakokra vonatkozó könyvvizsgálatokra kell alkalmazni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Megtartották eredeti hatálybalépésüket, csak a szükséges módosítások miatt változtak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49304"/>
                  </a:ext>
                </a:extLst>
              </a:tr>
              <a:tr h="1389062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Új 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Jelentősen megváltozott standardok, melyek a már meglévők helyébe léptek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Azok a felülvizsgált standardok, amelyek az előző oszlopokban szereplő standardok miatt változtak meg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Azok a standardok, amelyeket az új és felülvizsgált standardok miatt (első 3 oszlop) kellett módosítani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153195"/>
                  </a:ext>
                </a:extLst>
              </a:tr>
              <a:tr h="810286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ISA 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ISA 260, ISA 570, ISA 700, ISA 705, ISA 706, ISA 720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ISA 800, ISA 805, ISA 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ISA 210, ISA 220, ISA 230,</a:t>
                      </a:r>
                    </a:p>
                    <a:p>
                      <a:r>
                        <a:rPr lang="hu-HU" sz="1400" dirty="0"/>
                        <a:t>ISA 315, ISA 450, ISA 500,</a:t>
                      </a:r>
                    </a:p>
                    <a:p>
                      <a:r>
                        <a:rPr lang="hu-HU" sz="1400" dirty="0"/>
                        <a:t>ISA 510, ISA 540, ISA 560, </a:t>
                      </a:r>
                    </a:p>
                    <a:p>
                      <a:r>
                        <a:rPr lang="hu-HU" sz="1400" dirty="0"/>
                        <a:t>ISA 580, ISA 600, ISA 710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72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823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dirty="0"/>
              <a:t>Vezetés és az irányítással megbízott személyek felelőssége a könyvvizsgálói jelentésben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400" dirty="0"/>
              <a:t>Irányítással megbízott személyek: kik ezek, hogyan kell a könyvvizsgálónak beazonosítania őket</a:t>
            </a:r>
          </a:p>
          <a:p>
            <a:pPr lvl="0"/>
            <a:r>
              <a:rPr lang="hu-HU" sz="2400" dirty="0"/>
              <a:t>Kötelező-e a vezetés felelőssége szakaszban hivatkozni az irányítással megbízott személyekre és felelősségükre (elválik-e és miben ez a felelősség a vezetés felelősségétől)</a:t>
            </a:r>
          </a:p>
          <a:p>
            <a:pPr lvl="0"/>
            <a:r>
              <a:rPr lang="hu-HU" sz="2400" dirty="0"/>
              <a:t>E bekezdés kapcsolata a jelentés végén a „kommunikáljuk…” kezdetű bekezdésben foglaltakkal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356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dirty="0"/>
              <a:t>Magyar jog szerinti értelmezése a vezetésnek és az irányítással megbízott személyeknek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600400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Vezetés = ügyvezetés (a Ptk. értelmében a részvénytársaságnál is)</a:t>
            </a:r>
          </a:p>
          <a:p>
            <a:pPr lvl="0"/>
            <a:r>
              <a:rPr lang="hu-HU" sz="2400" dirty="0"/>
              <a:t>Átírhatók-e a jelentésben ezek a fogalmak ennek megfelelően</a:t>
            </a:r>
          </a:p>
          <a:p>
            <a:r>
              <a:rPr lang="hu-HU" sz="2400" dirty="0"/>
              <a:t>Lehet-e az adott megbízásra egyedileg meghatározni, hogy belekerüljön-e a jelentésbe az irányítással megbízott személyekre való hivatkozás vagy sem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091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600" dirty="0"/>
              <a:t>Könyvvizsgáló felelőssége szakasz tartalma, jelentősége, kapcsolata az elvégzett munkával </a:t>
            </a:r>
            <a:r>
              <a:rPr lang="hu-HU" sz="2000" dirty="0"/>
              <a:t>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Kijelentés a kellő (nem abszolút) bizonyosságról, a könyvvizsgálat korlátairól (új elem)</a:t>
            </a:r>
          </a:p>
          <a:p>
            <a:pPr lvl="0"/>
            <a:r>
              <a:rPr lang="hu-HU" sz="1800" dirty="0"/>
              <a:t>A könyvvizsgálat hatókörének összefoglaló körülírása (a legfontosabb felelősségek/feladatok felsorolása) azért, hogy a jelentés felhasználói jobban megértsék a könyvvizsgálat jellegét és a vele szemben támasztható elvárásokat</a:t>
            </a:r>
          </a:p>
          <a:p>
            <a:pPr lvl="0"/>
            <a:r>
              <a:rPr lang="hu-HU" sz="1800" dirty="0"/>
              <a:t>A felsorolt könyvvizsgálói felelősségeknek/feladatoknak a teljesítését az audit dokumentációnak alá kell támasztania</a:t>
            </a:r>
          </a:p>
          <a:p>
            <a:pPr lvl="1"/>
            <a:r>
              <a:rPr lang="hu-HU" sz="1800" dirty="0"/>
              <a:t>el kell végezni az e feladatok végrehajtására alkalmas könyvvizsgálati eljárásokat, ezeket és a felmerült jelentős kérdésekben tett szakmai megítéléseket, belső konzultációt és következtetéseket bele kell foglalni az audit dossziéba</a:t>
            </a:r>
          </a:p>
          <a:p>
            <a:r>
              <a:rPr lang="hu-HU" sz="1800" dirty="0"/>
              <a:t>A jelentésben említett szakmai megítélés és szakmai szkepticizmus szerint kell a könyvvizsgálatot végrehajtani, a felmerülő kérdéseket ilyen hozzáállással kell kezelni (és ennek ki kell tűnnie a dokumentációból)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327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900" dirty="0"/>
              <a:t>Könyvvizsgáló felelőssége szakasz tartalma, jelentősége, kapcsolata az elvégzett munkával </a:t>
            </a:r>
            <a:r>
              <a:rPr lang="hu-HU" sz="2200" dirty="0"/>
              <a:t>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hu-HU" sz="1800" dirty="0"/>
              <a:t>A belső kontrol megismerése, a számviteli politika megfelelőségének, a számviteli becslések és közzétételek ésszerűségének az értékelése – akkor lehet ezeket felelősséggel kijelenteni, ha ezeket elvégeztük és dokumentáltuk</a:t>
            </a:r>
          </a:p>
          <a:p>
            <a:pPr lvl="0"/>
            <a:r>
              <a:rPr lang="hu-HU" sz="1800" dirty="0"/>
              <a:t>Kockázatok felmérése – válaszul tervezett eljárások – elegendő és megfelelő könyvvizsgálati bizonyíték megszerzése és dokumentálása</a:t>
            </a:r>
          </a:p>
          <a:p>
            <a:pPr lvl="0"/>
            <a:r>
              <a:rPr lang="hu-HU" sz="1800" dirty="0"/>
              <a:t>Utalás a jelentésben a csalásból eredő lényeges hibás állítás fel nem tárásának a nagyobb kockázatára </a:t>
            </a:r>
          </a:p>
          <a:p>
            <a:pPr lvl="0"/>
            <a:r>
              <a:rPr lang="hu-HU" sz="1800" dirty="0"/>
              <a:t>Vállalkozás folytatásával kapcsolatos lényeges bizonytalanság és kezelése (már fentebb megtárgyaltuk)</a:t>
            </a:r>
          </a:p>
          <a:p>
            <a:pPr lvl="0"/>
            <a:r>
              <a:rPr lang="hu-HU" sz="1800" dirty="0"/>
              <a:t>Jelen idős kijelentések értelmezése, jelentősége (miért nem lehet múlt időbe tenni)</a:t>
            </a:r>
          </a:p>
          <a:p>
            <a:r>
              <a:rPr lang="hu-HU" sz="1800" dirty="0"/>
              <a:t>„Kommunikálom(</a:t>
            </a:r>
            <a:r>
              <a:rPr lang="hu-HU" sz="1800" dirty="0" err="1"/>
              <a:t>juk</a:t>
            </a:r>
            <a:r>
              <a:rPr lang="hu-HU" sz="1800" dirty="0"/>
              <a:t>)…” bekezdés (elkülönítése, miért kell ezt beleírni egyáltalán és mit jelent, lehet-e átírni)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1358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900" dirty="0"/>
              <a:t>Jelentés egyéb jogi és szabályozói követelményekről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1800" dirty="0"/>
              <a:t>Számviteli szétválasztás pl.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0916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Minősített jelentések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hu-HU" sz="1600" dirty="0"/>
              <a:t>Minősített vélemény típusai és előírt szövegezésük nem változott</a:t>
            </a:r>
          </a:p>
          <a:p>
            <a:pPr lvl="0"/>
            <a:r>
              <a:rPr lang="hu-HU" sz="1600" dirty="0"/>
              <a:t>A vélemény és vélemény alapja szakaszok megnevezését az adott minősítés típushoz kell igazítani (pl. korlátozott vélemény – korlátozott vélemény alapja, ellenvélemény – ellenvélemény alapja stb.)</a:t>
            </a:r>
          </a:p>
          <a:p>
            <a:pPr lvl="0"/>
            <a:r>
              <a:rPr lang="hu-HU" sz="1600" dirty="0"/>
              <a:t>Ellenvélemény, ill. a véleménynyilvánítás visszautasítása közötti különbség</a:t>
            </a:r>
          </a:p>
          <a:p>
            <a:pPr lvl="0"/>
            <a:r>
              <a:rPr lang="hu-HU" sz="1600" dirty="0"/>
              <a:t>Véleménynyilvánítás visszautasítása esetén csak az alábbi kijelentéseket lehet/kell szerepeltetni a könyvvizsgáló felelősségéről (ISA 705.28 szerint)</a:t>
            </a:r>
          </a:p>
          <a:p>
            <a:pPr lvl="1"/>
            <a:r>
              <a:rPr lang="hu-HU" sz="1600" dirty="0"/>
              <a:t>a beszámoló könyvvizsgálata a könyvvizsgálati standardokkal összhangban és könyvvizsgálói jelentés kibocsátása,</a:t>
            </a:r>
          </a:p>
          <a:p>
            <a:pPr lvl="1"/>
            <a:r>
              <a:rPr lang="hu-HU" sz="1600" dirty="0"/>
              <a:t>Véleménynyilvánítás visszautasításának alapja szakaszban ismertetett kérdés(ek) miatt a könyvvizsgáló nem volt képes elegendő és megfelelő könyvvizsgálati bizonyítékot szerezni a pénzügyi kimutatásokra vonatkozó könyvvizsgálói vélemény megalapozásához; és</a:t>
            </a:r>
          </a:p>
          <a:p>
            <a:pPr lvl="1"/>
            <a:r>
              <a:rPr lang="hu-HU" sz="1600" dirty="0"/>
              <a:t>kijelentés a könyvvizsgáló függetlenségéről és egyéb etikai felelősségeiről.</a:t>
            </a:r>
          </a:p>
          <a:p>
            <a:r>
              <a:rPr lang="hu-HU" sz="1600" dirty="0"/>
              <a:t>A minősített véleményt tartalmazó kamarai jelentésminták a honlapon megtalálhatók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8192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81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800" dirty="0"/>
              <a:t>    </a:t>
            </a:r>
          </a:p>
          <a:p>
            <a:pPr marL="0" indent="0">
              <a:buNone/>
            </a:pPr>
            <a:r>
              <a:rPr lang="hu-HU" sz="4800" dirty="0"/>
              <a:t>    </a:t>
            </a:r>
            <a:r>
              <a:rPr lang="hu-HU" sz="4800" dirty="0">
                <a:solidFill>
                  <a:srgbClr val="7BA79D"/>
                </a:solidFill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79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940" y="476672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/>
              <a:t>Szabályozási keretek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456385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000" dirty="0"/>
              <a:t>2014/56/EU irányelv (a 20006/43/EK irányelv módosításáról) az éves beszámolók jog szerinti könyvvizsgálatáról (28. cikk: A könyvvizsgálói jelentés)</a:t>
            </a:r>
          </a:p>
          <a:p>
            <a:pPr lvl="0">
              <a:spcAft>
                <a:spcPts val="600"/>
              </a:spcAft>
            </a:pPr>
            <a:r>
              <a:rPr lang="hu-HU" sz="2000" dirty="0"/>
              <a:t>537/2014/EU rendelet (közvetlenül alkalmazandó) a PIE könyvvizsgálatára vonatkozó egyedi követelményekről</a:t>
            </a:r>
          </a:p>
          <a:p>
            <a:pPr lvl="0">
              <a:spcAft>
                <a:spcPts val="600"/>
              </a:spcAft>
            </a:pPr>
            <a:r>
              <a:rPr lang="hu-HU" sz="2000" dirty="0"/>
              <a:t>2000. évi C. a számvitelről szóló törvény 155.§-</a:t>
            </a:r>
            <a:r>
              <a:rPr lang="hu-HU" sz="2000" dirty="0" err="1"/>
              <a:t>ának</a:t>
            </a:r>
            <a:r>
              <a:rPr lang="hu-HU" sz="2000" dirty="0"/>
              <a:t> módosításai</a:t>
            </a:r>
          </a:p>
          <a:p>
            <a:r>
              <a:rPr lang="hu-HU" sz="2000" dirty="0"/>
              <a:t>MNKS (2016-ban kétszer módosítva, a könyvvizsgálói jelentés miatt 2016.12.15-én)</a:t>
            </a:r>
            <a:endParaRPr lang="hu-HU" sz="2000" dirty="0">
              <a:solidFill>
                <a:srgbClr val="7BA79D">
                  <a:lumMod val="75000"/>
                </a:srgbClr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837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régi és az új jelentés szerkezeti </a:t>
            </a:r>
            <a:r>
              <a:rPr lang="hu-HU" sz="4000" dirty="0"/>
              <a:t>összehasonlítása </a:t>
            </a:r>
            <a:r>
              <a:rPr lang="hu-HU" sz="2200" dirty="0"/>
              <a:t>1.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319866"/>
              </p:ext>
            </p:extLst>
          </p:nvPr>
        </p:nvGraphicFramePr>
        <p:xfrm>
          <a:off x="539750" y="1916833"/>
          <a:ext cx="8064499" cy="360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080">
                  <a:extLst>
                    <a:ext uri="{9D8B030D-6E8A-4147-A177-3AD203B41FA5}">
                      <a16:colId xmlns:a16="http://schemas.microsoft.com/office/drawing/2014/main" val="3468007794"/>
                    </a:ext>
                  </a:extLst>
                </a:gridCol>
                <a:gridCol w="3965522">
                  <a:extLst>
                    <a:ext uri="{9D8B030D-6E8A-4147-A177-3AD203B41FA5}">
                      <a16:colId xmlns:a16="http://schemas.microsoft.com/office/drawing/2014/main" val="3399398716"/>
                    </a:ext>
                  </a:extLst>
                </a:gridCol>
                <a:gridCol w="610080">
                  <a:extLst>
                    <a:ext uri="{9D8B030D-6E8A-4147-A177-3AD203B41FA5}">
                      <a16:colId xmlns:a16="http://schemas.microsoft.com/office/drawing/2014/main" val="1449463265"/>
                    </a:ext>
                  </a:extLst>
                </a:gridCol>
                <a:gridCol w="2878817">
                  <a:extLst>
                    <a:ext uri="{9D8B030D-6E8A-4147-A177-3AD203B41FA5}">
                      <a16:colId xmlns:a16="http://schemas.microsoft.com/office/drawing/2014/main" val="1799392012"/>
                    </a:ext>
                  </a:extLst>
                </a:gridCol>
              </a:tblGrid>
              <a:tr h="203139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FÜGGETLEN KÖNYVVIZSGÁLÓI JELENTÉS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941344"/>
                  </a:ext>
                </a:extLst>
              </a:tr>
              <a:tr h="179924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0499723"/>
                  </a:ext>
                </a:extLst>
              </a:tr>
              <a:tr h="193466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sng" strike="noStrike">
                          <a:effectLst/>
                        </a:rPr>
                        <a:t>Új standardok szerint</a:t>
                      </a:r>
                      <a:endParaRPr lang="hu-HU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sng" strike="noStrike">
                          <a:effectLst/>
                        </a:rPr>
                        <a:t>Régi standardok szerint</a:t>
                      </a:r>
                      <a:endParaRPr lang="hu-HU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976546"/>
                  </a:ext>
                </a:extLst>
              </a:tr>
              <a:tr h="179924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812585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 dirty="0">
                          <a:effectLst/>
                        </a:rPr>
                        <a:t>1.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Vélemény 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1.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Az éves beszámolóról készült jelentés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8459825"/>
                  </a:ext>
                </a:extLst>
              </a:tr>
              <a:tr h="406278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2.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Vélemény alapja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2.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A vezetés felelőssége az éves beszámolóért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4591949"/>
                  </a:ext>
                </a:extLst>
              </a:tr>
              <a:tr h="406278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3.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vállalkozás folytatásához kapcsolódó lényeges bizonytalanság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3.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A könyvvizsgáló felelőssége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1899136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4.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Figyelemfelhívás 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4.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Korlátozott vélemény alapja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4739873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5.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Kulcsfontosságú könyvvizsgálati kérdések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5.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Vélemény/ Korlátozott vélemény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647343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6.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Egyéb kérdések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6.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Figyelemfelhívás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770049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7.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Egyéb információk: Az üzleti jelentés 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7.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Egyéb kérdések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8977877"/>
                  </a:ext>
                </a:extLst>
              </a:tr>
              <a:tr h="406278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8.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vezetés [és az irányítással megbízott személyek] felelőssége az éves beszámolóért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8.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</a:rPr>
                        <a:t>Egyéb jelentéstételi kötelezettség: Az üzleti jelentésről készült jelentés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2395156"/>
                  </a:ext>
                </a:extLst>
              </a:tr>
              <a:tr h="406278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9.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könyvvizsgáló éves beszámoló könyvvizsgálatáért való felelőssége</a:t>
                      </a:r>
                      <a:r>
                        <a:rPr lang="hu-HU" sz="1200" b="1" u="none" strike="sng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5784450"/>
                  </a:ext>
                </a:extLst>
              </a:tr>
              <a:tr h="203139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</a:rPr>
                        <a:t>10.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Jelentés egyéb jogi és szabályozói követelményekről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1680975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706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A régi és az új jelentés szerkezeti összehasonlítása </a:t>
            </a:r>
            <a:r>
              <a:rPr lang="hu-HU" sz="2200" dirty="0"/>
              <a:t>2.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vélemény és a vélemény alapja került előre</a:t>
            </a:r>
          </a:p>
          <a:p>
            <a:pPr lvl="0"/>
            <a:r>
              <a:rPr lang="hu-HU" sz="2000" dirty="0"/>
              <a:t>A vezetés felelőssége és a könyvvizsgáló felelőssége (ebben a sorrendben) hátulra</a:t>
            </a:r>
          </a:p>
          <a:p>
            <a:pPr lvl="0"/>
            <a:r>
              <a:rPr lang="hu-HU" sz="2000" dirty="0"/>
              <a:t>A két rész között van minden más bekezdés</a:t>
            </a:r>
          </a:p>
          <a:p>
            <a:r>
              <a:rPr lang="hu-HU" sz="2000" dirty="0"/>
              <a:t>Jelentés egyéb jogi és szabályozói követelményekről (ez továbbra is a jelentés legvégén van (de az üzleti jelentésről már nem itt mondunk véleményt)</a:t>
            </a:r>
            <a:endParaRPr lang="hu-HU" sz="20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064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A megújult könyvvizsgálói jelentés lényeges új elemei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34490"/>
            <a:ext cx="8280920" cy="472157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u-HU" dirty="0"/>
              <a:t>Látványosabb a vélemény és a vezetés felelőssége, újdonság a </a:t>
            </a:r>
            <a:r>
              <a:rPr lang="hu-HU" b="1" dirty="0">
                <a:solidFill>
                  <a:srgbClr val="FF0000"/>
                </a:solidFill>
              </a:rPr>
              <a:t>könyvvizsgálói felelősség </a:t>
            </a:r>
            <a:r>
              <a:rPr lang="hu-HU" dirty="0"/>
              <a:t>(könyvvizsgálat hatókörének és objektív korlátainak) részletes leírása, cél: a jelentés olvasói jobban megértsék, mit várhatnak el a könyvvizsgálattól</a:t>
            </a:r>
          </a:p>
          <a:p>
            <a:pPr lvl="0"/>
            <a:r>
              <a:rPr lang="hu-HU" dirty="0"/>
              <a:t>A </a:t>
            </a:r>
            <a:r>
              <a:rPr lang="hu-HU" b="1" dirty="0">
                <a:solidFill>
                  <a:srgbClr val="FF0000"/>
                </a:solidFill>
              </a:rPr>
              <a:t>vállalkozás folytatásával</a:t>
            </a:r>
            <a:r>
              <a:rPr lang="hu-HU" dirty="0"/>
              <a:t> kapcsolatos lényeges bizonytalanság és ezzel kapcsolatos felelősségek kiemelt megjelenítése a jelentésben </a:t>
            </a:r>
          </a:p>
          <a:p>
            <a:pPr lvl="0"/>
            <a:r>
              <a:rPr lang="hu-HU" dirty="0"/>
              <a:t>A könyvvizsgáló </a:t>
            </a:r>
            <a:r>
              <a:rPr lang="hu-HU" b="1" dirty="0">
                <a:solidFill>
                  <a:srgbClr val="FF0000"/>
                </a:solidFill>
              </a:rPr>
              <a:t>függetlenség</a:t>
            </a:r>
            <a:r>
              <a:rPr lang="hu-HU" dirty="0"/>
              <a:t>ének és egyéb etikai követelményeknek való megfelelésének hangsúlyozása a jelentésben</a:t>
            </a:r>
          </a:p>
          <a:p>
            <a:r>
              <a:rPr lang="hu-HU" b="1" dirty="0">
                <a:solidFill>
                  <a:srgbClr val="FF0000"/>
                </a:solidFill>
              </a:rPr>
              <a:t>Kulcsfontosságú könyvvizsgálati kérdések</a:t>
            </a:r>
            <a:r>
              <a:rPr lang="hu-HU" dirty="0"/>
              <a:t>: a kockázatosnak ítélt, leghangsúlyosabb könyvvizsgálati területek ismertetése (2016-tól tőzsdei, 2017-től közérdeklődéses cégeknél is kötelező, egyébként opcionális) - példák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826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r>
              <a:rPr lang="hu-HU" sz="3200" dirty="0"/>
              <a:t>Nyilatkozat a függetlenségről és egyéb etikai követelmények teljesítéséről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5733" y="1700808"/>
            <a:ext cx="8229600" cy="4104456"/>
          </a:xfrm>
        </p:spPr>
        <p:txBody>
          <a:bodyPr>
            <a:noAutofit/>
          </a:bodyPr>
          <a:lstStyle/>
          <a:p>
            <a:pPr lvl="0"/>
            <a:r>
              <a:rPr lang="hu-HU" sz="1600" dirty="0"/>
              <a:t>Vélemény alapja szakasznak kell egy erre vonatkozó nyilatkozatot tartalmaznia (új elem) </a:t>
            </a:r>
          </a:p>
          <a:p>
            <a:pPr lvl="0"/>
            <a:r>
              <a:rPr lang="hu-HU" sz="1600" dirty="0"/>
              <a:t>A könyvvizsgálóra vonatkozó etikai szabályok: a kamara etikai szabályzata és az IESBA Etikai Kódex </a:t>
            </a:r>
          </a:p>
          <a:p>
            <a:pPr lvl="0"/>
            <a:r>
              <a:rPr lang="hu-HU" sz="1600" dirty="0"/>
              <a:t>Ezek a követelmények a jogszabály szerinti könyvvizsgálatokra vonatkoznak (Kkt. 3.§-a definiálja, nem csak az éves beszámoló számviteli törvény szerinti könyvvizsgálatát jelenti)</a:t>
            </a:r>
          </a:p>
          <a:p>
            <a:pPr lvl="0"/>
            <a:r>
              <a:rPr lang="hu-HU" sz="1600" dirty="0"/>
              <a:t>Rotációs szabályok közérdeklődéses ügyfeleknél</a:t>
            </a:r>
          </a:p>
          <a:p>
            <a:pPr lvl="1"/>
            <a:r>
              <a:rPr lang="hu-HU" sz="1600" dirty="0"/>
              <a:t>könyvvizsgáló cégre 8 ill. 10 év Magyarországon – ez új!</a:t>
            </a:r>
          </a:p>
          <a:p>
            <a:pPr lvl="1"/>
            <a:r>
              <a:rPr lang="hu-HU" sz="1600" dirty="0"/>
              <a:t>fő könyvvizsgáló partnerre 7 év – eddig is ennyi volt az IESBA etikai kódex szerint</a:t>
            </a:r>
          </a:p>
          <a:p>
            <a:r>
              <a:rPr lang="hu-HU" sz="1600" dirty="0"/>
              <a:t>Mindezek dokumentálása: a jelentésben tett függetlenségi és etikai megfelelési nyilatkozatot alá kell tudni támasztani az erre vonatkozóan elvégzett munkával és annak eredményével (nem csak minőség-ellenőrzés céljára kell dokumentálni, és nem elég csak ellenőrző listákat kipipálni)</a:t>
            </a:r>
            <a:endParaRPr lang="hu-HU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0520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br>
              <a:rPr lang="hu-HU" dirty="0"/>
            </a:br>
            <a:r>
              <a:rPr lang="hu-HU" sz="3300" dirty="0"/>
              <a:t>Vezetés vállalkozás folytatásával kapcsolatos felelősségének a bemutatása</a:t>
            </a: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72408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Vállalkozás folytatására vonatkozó képesség felmérése</a:t>
            </a:r>
          </a:p>
          <a:p>
            <a:pPr lvl="0"/>
            <a:r>
              <a:rPr lang="hu-HU" sz="1800" dirty="0"/>
              <a:t>Kapcsolódó közzétételek és azok megfelelősége</a:t>
            </a:r>
          </a:p>
          <a:p>
            <a:pPr lvl="0"/>
            <a:r>
              <a:rPr lang="hu-HU" sz="1800" dirty="0"/>
              <a:t>vállalkozás folytatásának elvén alapuló számvitel alkalmazása </a:t>
            </a:r>
          </a:p>
          <a:p>
            <a:pPr lvl="0"/>
            <a:r>
              <a:rPr lang="hu-HU" sz="1800" dirty="0"/>
              <a:t> „…azt az esetet kivéve, ha…” – IAS 1-et veszi alapul (IFRS alkalmazókra íródott)</a:t>
            </a:r>
          </a:p>
          <a:p>
            <a:pPr lvl="0"/>
            <a:r>
              <a:rPr lang="hu-HU" sz="1800" dirty="0"/>
              <a:t>A számviteli törvény kontextusában való értelmezése ennek a mondatnak</a:t>
            </a:r>
          </a:p>
          <a:p>
            <a:r>
              <a:rPr lang="hu-HU" sz="1800" dirty="0"/>
              <a:t>A jelentésből egyértelműen kitűnik, hogy a gazdálkodó vezetése felelős azért a döntésért, hogy az éves beszámoló a vállalkozás folytatását feltételezve készül (ezt a döntését alá kell támasztania, erről bizonyítékot kell szolgáltatnia a könyvvizsgáló felé)</a:t>
            </a:r>
            <a:endParaRPr lang="hu-H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02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br>
              <a:rPr lang="hu-HU" dirty="0"/>
            </a:br>
            <a:r>
              <a:rPr lang="hu-HU" sz="3300" dirty="0"/>
              <a:t>A könyvvizsgáló vállalkozás folytatásával kapcsolatos felelőssége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4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Meg kell ismerni a vezetés erre vonatkozó becslését, feltételezését és megfontolásait</a:t>
            </a:r>
          </a:p>
          <a:p>
            <a:pPr lvl="0"/>
            <a:r>
              <a:rPr lang="hu-HU" sz="1800" dirty="0"/>
              <a:t>Bizonyítékokat kell szerezni erről és a megszerzett bizonyítékokat ki kell értékelni, következtetést kell levonni, hogy megfelelően alkalmazza-e a vezetés a vállalkozás folytatásának elvén alapuló beszámolást a könyvvizsgáló véleménye szerint</a:t>
            </a:r>
          </a:p>
          <a:p>
            <a:pPr lvl="0"/>
            <a:r>
              <a:rPr lang="hu-HU" sz="1800" dirty="0"/>
              <a:t>Ha lényeges bizonytalanság áll fenn a könyvvizsgáló megítélése szerint, akkor figyelemfelhívást kell tenni (vagy ha a közzétételek nem megfelelőek, a véleményt minősíteni)</a:t>
            </a:r>
          </a:p>
          <a:p>
            <a:pPr lvl="0"/>
            <a:r>
              <a:rPr lang="hu-HU" sz="1800" dirty="0"/>
              <a:t>Vonatkozó bizonyítékok a könyvvizsgálói jelentés dátumáig bezárólag megszerzett bizonyítékok (ez fontos követelmény, figyelni kell a jelentés </a:t>
            </a:r>
            <a:r>
              <a:rPr lang="hu-HU" sz="1800" dirty="0" err="1"/>
              <a:t>dátumozására</a:t>
            </a:r>
            <a:r>
              <a:rPr lang="hu-HU" sz="1800" dirty="0"/>
              <a:t>)</a:t>
            </a:r>
          </a:p>
          <a:p>
            <a:r>
              <a:rPr lang="hu-HU" sz="1800" dirty="0"/>
              <a:t>Jövőbeli események hatását a könyvvizsgáló nem tudja a jelentésében figyelembe venni</a:t>
            </a:r>
            <a:endParaRPr lang="hu-H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252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9304</TotalTime>
  <Words>2262</Words>
  <Application>Microsoft Office PowerPoint</Application>
  <PresentationFormat>Diavetítés a képernyőre (4:3 oldalarány)</PresentationFormat>
  <Paragraphs>219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Office-téma</vt:lpstr>
      <vt:lpstr> A könyvvizsgálói jelentés megújulása </vt:lpstr>
      <vt:lpstr>Szabályozási keretek 1. Megváltozott nemzetközi könyvvizsgálati standardok</vt:lpstr>
      <vt:lpstr>Szabályozási keretek 2.</vt:lpstr>
      <vt:lpstr>A régi és az új jelentés szerkezeti összehasonlítása 1.</vt:lpstr>
      <vt:lpstr>A régi és az új jelentés szerkezeti összehasonlítása 2. </vt:lpstr>
      <vt:lpstr>A megújult könyvvizsgálói jelentés lényeges új elemei </vt:lpstr>
      <vt:lpstr>Nyilatkozat a függetlenségről és egyéb etikai követelmények teljesítéséről</vt:lpstr>
      <vt:lpstr>  Vezetés vállalkozás folytatásával kapcsolatos felelősségének a bemutatása  </vt:lpstr>
      <vt:lpstr>  A könyvvizsgáló vállalkozás folytatásával kapcsolatos felelőssége </vt:lpstr>
      <vt:lpstr>A vállalkozás folytatásával kapcsolatos lényeges bizonytalanság</vt:lpstr>
      <vt:lpstr>A vállalkozás folytatásának elvén alapuló számvitel alkalmazása sajátos könyvvizsgálati megbízások esetében </vt:lpstr>
      <vt:lpstr> Figyelemfelhívó bekezdés 1.</vt:lpstr>
      <vt:lpstr>Figyelemfelhívó bekezdés 2.</vt:lpstr>
      <vt:lpstr> Egyéb kérdések bekezdések </vt:lpstr>
      <vt:lpstr>Kulcsfontosságú könyvvizsgálati kérdések (KAM) 1. </vt:lpstr>
      <vt:lpstr>Kulcsfontosságú könyvvizsgálati kérdések (KAM) 2. </vt:lpstr>
      <vt:lpstr>Kulcsfontosságú könyvvizsgálati kérdések (KAM) 3. </vt:lpstr>
      <vt:lpstr> Jelentés az egyéb információkról</vt:lpstr>
      <vt:lpstr>Egyéb információk a magyar jogszabályi kötelezettségen alapuló könyvvizsgálatok körében</vt:lpstr>
      <vt:lpstr>Vezetés és az irányítással megbízott személyek felelőssége a könyvvizsgálói jelentésben</vt:lpstr>
      <vt:lpstr>Magyar jog szerinti értelmezése a vezetésnek és az irányítással megbízott személyeknek</vt:lpstr>
      <vt:lpstr>Könyvvizsgáló felelőssége szakasz tartalma, jelentősége, kapcsolata az elvégzett munkával 1.</vt:lpstr>
      <vt:lpstr>Könyvvizsgáló felelőssége szakasz tartalma, jelentősége, kapcsolata az elvégzett munkával 2.</vt:lpstr>
      <vt:lpstr>Jelentés egyéb jogi és szabályozói követelményekről</vt:lpstr>
      <vt:lpstr>Minősített jelentések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terika</dc:creator>
  <cp:lastModifiedBy>Vincze László</cp:lastModifiedBy>
  <cp:revision>291</cp:revision>
  <cp:lastPrinted>2017-03-27T12:17:29Z</cp:lastPrinted>
  <dcterms:created xsi:type="dcterms:W3CDTF">2014-05-14T15:02:23Z</dcterms:created>
  <dcterms:modified xsi:type="dcterms:W3CDTF">2017-03-30T08:15:56Z</dcterms:modified>
</cp:coreProperties>
</file>