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4"/>
    <p:sldMasterId id="2147483709" r:id="rId5"/>
    <p:sldMasterId id="2147483717" r:id="rId6"/>
    <p:sldMasterId id="2147483723" r:id="rId7"/>
  </p:sldMasterIdLst>
  <p:notesMasterIdLst>
    <p:notesMasterId r:id="rId55"/>
  </p:notesMasterIdLst>
  <p:handoutMasterIdLst>
    <p:handoutMasterId r:id="rId56"/>
  </p:handoutMasterIdLst>
  <p:sldIdLst>
    <p:sldId id="257" r:id="rId8"/>
    <p:sldId id="258" r:id="rId9"/>
    <p:sldId id="261" r:id="rId10"/>
    <p:sldId id="259" r:id="rId11"/>
    <p:sldId id="260" r:id="rId12"/>
    <p:sldId id="262" r:id="rId13"/>
    <p:sldId id="263" r:id="rId14"/>
    <p:sldId id="264" r:id="rId15"/>
    <p:sldId id="283" r:id="rId16"/>
    <p:sldId id="272" r:id="rId17"/>
    <p:sldId id="305" r:id="rId18"/>
    <p:sldId id="302" r:id="rId19"/>
    <p:sldId id="306" r:id="rId20"/>
    <p:sldId id="275" r:id="rId21"/>
    <p:sldId id="271" r:id="rId22"/>
    <p:sldId id="276" r:id="rId23"/>
    <p:sldId id="278" r:id="rId24"/>
    <p:sldId id="285" r:id="rId25"/>
    <p:sldId id="277" r:id="rId26"/>
    <p:sldId id="279" r:id="rId27"/>
    <p:sldId id="308" r:id="rId28"/>
    <p:sldId id="309" r:id="rId29"/>
    <p:sldId id="310" r:id="rId30"/>
    <p:sldId id="282" r:id="rId31"/>
    <p:sldId id="270" r:id="rId32"/>
    <p:sldId id="290" r:id="rId33"/>
    <p:sldId id="299" r:id="rId34"/>
    <p:sldId id="298" r:id="rId35"/>
    <p:sldId id="296" r:id="rId36"/>
    <p:sldId id="297" r:id="rId37"/>
    <p:sldId id="307" r:id="rId38"/>
    <p:sldId id="293" r:id="rId39"/>
    <p:sldId id="291" r:id="rId40"/>
    <p:sldId id="312" r:id="rId41"/>
    <p:sldId id="292" r:id="rId42"/>
    <p:sldId id="304" r:id="rId43"/>
    <p:sldId id="303" r:id="rId44"/>
    <p:sldId id="284" r:id="rId45"/>
    <p:sldId id="289" r:id="rId46"/>
    <p:sldId id="288" r:id="rId47"/>
    <p:sldId id="315" r:id="rId48"/>
    <p:sldId id="286" r:id="rId49"/>
    <p:sldId id="313" r:id="rId50"/>
    <p:sldId id="317" r:id="rId51"/>
    <p:sldId id="295" r:id="rId52"/>
    <p:sldId id="300" r:id="rId53"/>
    <p:sldId id="311"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ECE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853" autoAdjust="0"/>
  </p:normalViewPr>
  <p:slideViewPr>
    <p:cSldViewPr showGuides="1">
      <p:cViewPr varScale="1">
        <p:scale>
          <a:sx n="76" d="100"/>
          <a:sy n="76" d="100"/>
        </p:scale>
        <p:origin x="-98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964"/>
    </p:cViewPr>
  </p:sorterViewPr>
  <p:notesViewPr>
    <p:cSldViewPr showGuides="1">
      <p:cViewPr>
        <p:scale>
          <a:sx n="100" d="100"/>
          <a:sy n="100" d="100"/>
        </p:scale>
        <p:origin x="-3468" y="64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FEBAF10-FBE9-4073-B7A5-2B9512302906}" type="datetimeFigureOut">
              <a:rPr lang="en-US" smtClean="0"/>
              <a:pPr/>
              <a:t>9/16/2011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FDE3227-93A4-45F8-B687-3ECF1874E60C}" type="slidenum">
              <a:rPr lang="en-US" smtClean="0"/>
              <a:pPr/>
              <a:t>‹#›</a:t>
            </a:fld>
            <a:endParaRPr lang="en-US"/>
          </a:p>
        </p:txBody>
      </p:sp>
    </p:spTree>
    <p:extLst>
      <p:ext uri="{BB962C8B-B14F-4D97-AF65-F5344CB8AC3E}">
        <p14:creationId xmlns:p14="http://schemas.microsoft.com/office/powerpoint/2010/main" xmlns="" val="3966704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228600"/>
            <a:ext cx="5486400" cy="4114800"/>
          </a:xfrm>
          <a:prstGeom prst="rect">
            <a:avLst/>
          </a:prstGeom>
          <a:noFill/>
          <a:ln w="12700">
            <a:no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94199"/>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400"/>
            </a:lvl1pPr>
          </a:lstStyle>
          <a:p>
            <a:fld id="{97CB9844-06C3-4822-82EB-10BA51B0C37C}" type="slidenum">
              <a:rPr lang="en-US" smtClean="0"/>
              <a:pPr/>
              <a:t>‹#›</a:t>
            </a:fld>
            <a:endParaRPr lang="en-US"/>
          </a:p>
        </p:txBody>
      </p:sp>
    </p:spTree>
    <p:extLst>
      <p:ext uri="{BB962C8B-B14F-4D97-AF65-F5344CB8AC3E}">
        <p14:creationId xmlns:p14="http://schemas.microsoft.com/office/powerpoint/2010/main" xmlns="" val="878857650"/>
      </p:ext>
    </p:extLst>
  </p:cSld>
  <p:clrMap bg1="lt1" tx1="dk1" bg2="lt2" tx2="dk2" accent1="accent1" accent2="accent2" accent3="accent3" accent4="accent4" accent5="accent5" accent6="accent6" hlink="hlink" folHlink="folHlink"/>
  <p:notesStyle>
    <a:lvl1pPr marL="0" algn="l" defTabSz="914400" rtl="0" eaLnBrk="1" latinLnBrk="0" hangingPunct="1">
      <a:buFont typeface="Arial" pitchFamily="34" charset="0"/>
      <a:buNone/>
      <a:defRPr sz="1200" kern="1200">
        <a:solidFill>
          <a:schemeClr val="tx1"/>
        </a:solidFill>
        <a:latin typeface="+mn-lt"/>
        <a:ea typeface="+mn-ea"/>
        <a:cs typeface="+mn-cs"/>
      </a:defRPr>
    </a:lvl1pPr>
    <a:lvl2pPr marL="457200" algn="l" defTabSz="914400" rtl="0" eaLnBrk="1" latinLnBrk="0" hangingPunct="1">
      <a:buFont typeface="Arial" pitchFamily="34" charset="0"/>
      <a:buChar char="•"/>
      <a:defRPr sz="1200" kern="1200">
        <a:solidFill>
          <a:schemeClr val="tx1"/>
        </a:solidFill>
        <a:latin typeface="+mn-lt"/>
        <a:ea typeface="+mn-ea"/>
        <a:cs typeface="+mn-cs"/>
      </a:defRPr>
    </a:lvl2pPr>
    <a:lvl3pPr marL="914400" algn="l" defTabSz="914400" rtl="0" eaLnBrk="1" latinLnBrk="0" hangingPunct="1">
      <a:buFont typeface="Arial" pitchFamily="34" charset="0"/>
      <a:buChar char="•"/>
      <a:defRPr sz="1200" kern="1200">
        <a:solidFill>
          <a:schemeClr val="tx1"/>
        </a:solidFill>
        <a:latin typeface="+mn-lt"/>
        <a:ea typeface="+mn-ea"/>
        <a:cs typeface="+mn-cs"/>
      </a:defRPr>
    </a:lvl3pPr>
    <a:lvl4pPr marL="1371600" algn="l" defTabSz="914400" rtl="0" eaLnBrk="1" latinLnBrk="0" hangingPunct="1">
      <a:buFont typeface="Arial" pitchFamily="34" charset="0"/>
      <a:buChar char="•"/>
      <a:defRPr sz="1200" kern="1200">
        <a:solidFill>
          <a:schemeClr val="tx1"/>
        </a:solidFill>
        <a:latin typeface="+mn-lt"/>
        <a:ea typeface="+mn-ea"/>
        <a:cs typeface="+mn-cs"/>
      </a:defRPr>
    </a:lvl4pPr>
    <a:lvl5pPr marL="1828800" algn="l" defTabSz="914400" rtl="0" eaLnBrk="1" latinLnBrk="0" hangingPunct="1">
      <a:buFont typeface="Arial"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u-HU" dirty="0"/>
          </a:p>
        </p:txBody>
      </p:sp>
      <p:sp>
        <p:nvSpPr>
          <p:cNvPr id="4" name="Slide Number Placeholder 3"/>
          <p:cNvSpPr>
            <a:spLocks noGrp="1"/>
          </p:cNvSpPr>
          <p:nvPr>
            <p:ph type="sldNum" sz="quarter" idx="10"/>
          </p:nvPr>
        </p:nvSpPr>
        <p:spPr/>
        <p:txBody>
          <a:bodyPr/>
          <a:lstStyle/>
          <a:p>
            <a:fld id="{97CB9844-06C3-4822-82EB-10BA51B0C37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8BEA30-F72A-4EDE-87B9-035535663F55}" type="slidenum">
              <a:rPr lang="en-US" smtClean="0">
                <a:solidFill>
                  <a:prstClr val="black"/>
                </a:solidFill>
              </a:rPr>
              <a:pPr/>
              <a:t>11</a:t>
            </a:fld>
            <a:endParaRPr lang="en-US" dirty="0">
              <a:solidFill>
                <a:prstClr val="black"/>
              </a:solidFill>
            </a:endParaRPr>
          </a:p>
        </p:txBody>
      </p:sp>
      <p:sp>
        <p:nvSpPr>
          <p:cNvPr id="9" name="Slide Image Placeholder 8"/>
          <p:cNvSpPr>
            <a:spLocks noGrp="1" noRot="1" noChangeAspect="1"/>
          </p:cNvSpPr>
          <p:nvPr>
            <p:ph type="sldImg"/>
          </p:nvPr>
        </p:nvSpPr>
        <p:spPr>
          <a:xfrm>
            <a:off x="4114800" y="236538"/>
            <a:ext cx="2454275" cy="1839912"/>
          </a:xfr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97CB9844-06C3-4822-82EB-10BA51B0C37C}" type="slidenum">
              <a:rPr lang="en-US" smtClean="0"/>
              <a:pPr/>
              <a:t>12</a:t>
            </a:fld>
            <a:endParaRPr lang="en-US"/>
          </a:p>
        </p:txBody>
      </p:sp>
    </p:spTree>
    <p:extLst>
      <p:ext uri="{BB962C8B-B14F-4D97-AF65-F5344CB8AC3E}">
        <p14:creationId xmlns:p14="http://schemas.microsoft.com/office/powerpoint/2010/main" xmlns="" val="680550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13</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smtClean="0"/>
          </a:p>
          <a:p>
            <a:endParaRPr lang="hu-HU" dirty="0"/>
          </a:p>
        </p:txBody>
      </p:sp>
      <p:sp>
        <p:nvSpPr>
          <p:cNvPr id="4" name="Dia számának helye 3"/>
          <p:cNvSpPr>
            <a:spLocks noGrp="1"/>
          </p:cNvSpPr>
          <p:nvPr>
            <p:ph type="sldNum" sz="quarter" idx="10"/>
          </p:nvPr>
        </p:nvSpPr>
        <p:spPr/>
        <p:txBody>
          <a:bodyPr/>
          <a:lstStyle/>
          <a:p>
            <a:fld id="{97CB9844-06C3-4822-82EB-10BA51B0C37C}" type="slidenum">
              <a:rPr lang="en-US" smtClean="0"/>
              <a:pPr/>
              <a:t>14</a:t>
            </a:fld>
            <a:endParaRPr lang="en-US"/>
          </a:p>
        </p:txBody>
      </p:sp>
    </p:spTree>
    <p:extLst>
      <p:ext uri="{BB962C8B-B14F-4D97-AF65-F5344CB8AC3E}">
        <p14:creationId xmlns:p14="http://schemas.microsoft.com/office/powerpoint/2010/main" xmlns="" val="3107507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97CB9844-06C3-4822-82EB-10BA51B0C37C}" type="slidenum">
              <a:rPr lang="en-US" smtClean="0"/>
              <a:pPr/>
              <a:t>18</a:t>
            </a:fld>
            <a:endParaRPr lang="en-US"/>
          </a:p>
        </p:txBody>
      </p:sp>
    </p:spTree>
    <p:extLst>
      <p:ext uri="{BB962C8B-B14F-4D97-AF65-F5344CB8AC3E}">
        <p14:creationId xmlns:p14="http://schemas.microsoft.com/office/powerpoint/2010/main" xmlns="" val="851817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97CB9844-06C3-4822-82EB-10BA51B0C37C}" type="slidenum">
              <a:rPr lang="en-US" smtClean="0"/>
              <a:pPr/>
              <a:t>19</a:t>
            </a:fld>
            <a:endParaRPr lang="en-US"/>
          </a:p>
        </p:txBody>
      </p:sp>
    </p:spTree>
    <p:extLst>
      <p:ext uri="{BB962C8B-B14F-4D97-AF65-F5344CB8AC3E}">
        <p14:creationId xmlns:p14="http://schemas.microsoft.com/office/powerpoint/2010/main" xmlns="" val="4136969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97CB9844-06C3-4822-82EB-10BA51B0C37C}" type="slidenum">
              <a:rPr lang="en-US" smtClean="0"/>
              <a:pPr/>
              <a:t>20</a:t>
            </a:fld>
            <a:endParaRPr lang="en-US"/>
          </a:p>
        </p:txBody>
      </p:sp>
    </p:spTree>
    <p:extLst>
      <p:ext uri="{BB962C8B-B14F-4D97-AF65-F5344CB8AC3E}">
        <p14:creationId xmlns:p14="http://schemas.microsoft.com/office/powerpoint/2010/main" xmlns="" val="2769914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smtClean="0"/>
          </a:p>
        </p:txBody>
      </p:sp>
      <p:sp>
        <p:nvSpPr>
          <p:cNvPr id="4" name="Dia számának helye 3"/>
          <p:cNvSpPr>
            <a:spLocks noGrp="1"/>
          </p:cNvSpPr>
          <p:nvPr>
            <p:ph type="sldNum" sz="quarter" idx="10"/>
          </p:nvPr>
        </p:nvSpPr>
        <p:spPr/>
        <p:txBody>
          <a:bodyPr/>
          <a:lstStyle/>
          <a:p>
            <a:fld id="{97CB9844-06C3-4822-82EB-10BA51B0C37C}" type="slidenum">
              <a:rPr lang="en-US" smtClean="0"/>
              <a:pPr/>
              <a:t>21</a:t>
            </a:fld>
            <a:endParaRPr lang="en-US"/>
          </a:p>
        </p:txBody>
      </p:sp>
    </p:spTree>
    <p:extLst>
      <p:ext uri="{BB962C8B-B14F-4D97-AF65-F5344CB8AC3E}">
        <p14:creationId xmlns:p14="http://schemas.microsoft.com/office/powerpoint/2010/main" xmlns="" val="5203593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a:lnSpc>
                <a:spcPct val="115000"/>
              </a:lnSpc>
              <a:spcAft>
                <a:spcPts val="1000"/>
              </a:spcAft>
            </a:pPr>
            <a:endParaRPr lang="hu-HU" sz="1200" dirty="0" smtClean="0">
              <a:effectLst/>
              <a:latin typeface="+mn-lt"/>
              <a:ea typeface="Calibri"/>
              <a:cs typeface="Times New Roman"/>
            </a:endParaRPr>
          </a:p>
          <a:p>
            <a:endParaRPr lang="hu-HU" dirty="0"/>
          </a:p>
        </p:txBody>
      </p:sp>
      <p:sp>
        <p:nvSpPr>
          <p:cNvPr id="4" name="Dia számának helye 3"/>
          <p:cNvSpPr>
            <a:spLocks noGrp="1"/>
          </p:cNvSpPr>
          <p:nvPr>
            <p:ph type="sldNum" sz="quarter" idx="10"/>
          </p:nvPr>
        </p:nvSpPr>
        <p:spPr/>
        <p:txBody>
          <a:bodyPr/>
          <a:lstStyle/>
          <a:p>
            <a:fld id="{97CB9844-06C3-4822-82EB-10BA51B0C37C}" type="slidenum">
              <a:rPr lang="en-US" smtClean="0"/>
              <a:pPr/>
              <a:t>22</a:t>
            </a:fld>
            <a:endParaRPr lang="en-US"/>
          </a:p>
        </p:txBody>
      </p:sp>
    </p:spTree>
    <p:extLst>
      <p:ext uri="{BB962C8B-B14F-4D97-AF65-F5344CB8AC3E}">
        <p14:creationId xmlns:p14="http://schemas.microsoft.com/office/powerpoint/2010/main" xmlns="" val="2417668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97CB9844-06C3-4822-82EB-10BA51B0C37C}" type="slidenum">
              <a:rPr lang="en-US" smtClean="0"/>
              <a:pPr/>
              <a:t>24</a:t>
            </a:fld>
            <a:endParaRPr lang="en-US"/>
          </a:p>
        </p:txBody>
      </p:sp>
    </p:spTree>
    <p:extLst>
      <p:ext uri="{BB962C8B-B14F-4D97-AF65-F5344CB8AC3E}">
        <p14:creationId xmlns:p14="http://schemas.microsoft.com/office/powerpoint/2010/main" xmlns="" val="2611536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smtClean="0"/>
          </a:p>
        </p:txBody>
      </p:sp>
      <p:sp>
        <p:nvSpPr>
          <p:cNvPr id="4" name="Dia számának helye 3"/>
          <p:cNvSpPr>
            <a:spLocks noGrp="1"/>
          </p:cNvSpPr>
          <p:nvPr>
            <p:ph type="sldNum" sz="quarter" idx="10"/>
          </p:nvPr>
        </p:nvSpPr>
        <p:spPr/>
        <p:txBody>
          <a:bodyPr/>
          <a:lstStyle/>
          <a:p>
            <a:fld id="{97CB9844-06C3-4822-82EB-10BA51B0C37C}" type="slidenum">
              <a:rPr lang="en-US" smtClean="0"/>
              <a:pPr/>
              <a:t>2</a:t>
            </a:fld>
            <a:endParaRPr lang="en-US"/>
          </a:p>
        </p:txBody>
      </p:sp>
    </p:spTree>
    <p:extLst>
      <p:ext uri="{BB962C8B-B14F-4D97-AF65-F5344CB8AC3E}">
        <p14:creationId xmlns:p14="http://schemas.microsoft.com/office/powerpoint/2010/main" xmlns="" val="18217166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97CB9844-06C3-4822-82EB-10BA51B0C37C}" type="slidenum">
              <a:rPr lang="en-US" smtClean="0"/>
              <a:pPr/>
              <a:t>25</a:t>
            </a:fld>
            <a:endParaRPr lang="en-US"/>
          </a:p>
        </p:txBody>
      </p:sp>
    </p:spTree>
    <p:extLst>
      <p:ext uri="{BB962C8B-B14F-4D97-AF65-F5344CB8AC3E}">
        <p14:creationId xmlns:p14="http://schemas.microsoft.com/office/powerpoint/2010/main" xmlns="" val="39214388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97CB9844-06C3-4822-82EB-10BA51B0C37C}" type="slidenum">
              <a:rPr lang="en-US" smtClean="0"/>
              <a:pPr/>
              <a:t>26</a:t>
            </a:fld>
            <a:endParaRPr lang="en-US"/>
          </a:p>
        </p:txBody>
      </p:sp>
    </p:spTree>
    <p:extLst>
      <p:ext uri="{BB962C8B-B14F-4D97-AF65-F5344CB8AC3E}">
        <p14:creationId xmlns:p14="http://schemas.microsoft.com/office/powerpoint/2010/main" xmlns="" val="14460363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97CB9844-06C3-4822-82EB-10BA51B0C37C}" type="slidenum">
              <a:rPr lang="en-US" smtClean="0"/>
              <a:pPr/>
              <a:t>27</a:t>
            </a:fld>
            <a:endParaRPr lang="en-US"/>
          </a:p>
        </p:txBody>
      </p:sp>
    </p:spTree>
    <p:extLst>
      <p:ext uri="{BB962C8B-B14F-4D97-AF65-F5344CB8AC3E}">
        <p14:creationId xmlns:p14="http://schemas.microsoft.com/office/powerpoint/2010/main" xmlns="" val="41376389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97CB9844-06C3-4822-82EB-10BA51B0C37C}" type="slidenum">
              <a:rPr lang="en-US" smtClean="0"/>
              <a:pPr/>
              <a:t>28</a:t>
            </a:fld>
            <a:endParaRPr lang="en-US"/>
          </a:p>
        </p:txBody>
      </p:sp>
    </p:spTree>
    <p:extLst>
      <p:ext uri="{BB962C8B-B14F-4D97-AF65-F5344CB8AC3E}">
        <p14:creationId xmlns:p14="http://schemas.microsoft.com/office/powerpoint/2010/main" xmlns="" val="22609464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97CB9844-06C3-4822-82EB-10BA51B0C37C}" type="slidenum">
              <a:rPr lang="en-US" smtClean="0"/>
              <a:pPr/>
              <a:t>29</a:t>
            </a:fld>
            <a:endParaRPr lang="en-US"/>
          </a:p>
        </p:txBody>
      </p:sp>
    </p:spTree>
    <p:extLst>
      <p:ext uri="{BB962C8B-B14F-4D97-AF65-F5344CB8AC3E}">
        <p14:creationId xmlns:p14="http://schemas.microsoft.com/office/powerpoint/2010/main" xmlns="" val="8019772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97CB9844-06C3-4822-82EB-10BA51B0C37C}" type="slidenum">
              <a:rPr lang="en-US" smtClean="0"/>
              <a:pPr/>
              <a:t>30</a:t>
            </a:fld>
            <a:endParaRPr lang="en-US"/>
          </a:p>
        </p:txBody>
      </p:sp>
    </p:spTree>
    <p:extLst>
      <p:ext uri="{BB962C8B-B14F-4D97-AF65-F5344CB8AC3E}">
        <p14:creationId xmlns:p14="http://schemas.microsoft.com/office/powerpoint/2010/main" xmlns="" val="20020155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97CB9844-06C3-4822-82EB-10BA51B0C37C}" type="slidenum">
              <a:rPr lang="en-US" smtClean="0"/>
              <a:pPr/>
              <a:t>33</a:t>
            </a:fld>
            <a:endParaRPr lang="en-US"/>
          </a:p>
        </p:txBody>
      </p:sp>
    </p:spTree>
    <p:extLst>
      <p:ext uri="{BB962C8B-B14F-4D97-AF65-F5344CB8AC3E}">
        <p14:creationId xmlns:p14="http://schemas.microsoft.com/office/powerpoint/2010/main" xmlns="" val="3891931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97CB9844-06C3-4822-82EB-10BA51B0C37C}" type="slidenum">
              <a:rPr lang="en-US" smtClean="0"/>
              <a:pPr/>
              <a:t>34</a:t>
            </a:fld>
            <a:endParaRPr lang="en-US"/>
          </a:p>
        </p:txBody>
      </p:sp>
    </p:spTree>
    <p:extLst>
      <p:ext uri="{BB962C8B-B14F-4D97-AF65-F5344CB8AC3E}">
        <p14:creationId xmlns:p14="http://schemas.microsoft.com/office/powerpoint/2010/main" xmlns="" val="14460363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97CB9844-06C3-4822-82EB-10BA51B0C37C}" type="slidenum">
              <a:rPr lang="en-US" smtClean="0"/>
              <a:pPr/>
              <a:t>40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97CB9844-06C3-4822-82EB-10BA51B0C37C}" type="slidenum">
              <a:rPr lang="en-US" smtClean="0"/>
              <a:pPr/>
              <a:t>41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smtClean="0"/>
          </a:p>
        </p:txBody>
      </p:sp>
      <p:sp>
        <p:nvSpPr>
          <p:cNvPr id="4" name="Dia számának helye 3"/>
          <p:cNvSpPr>
            <a:spLocks noGrp="1"/>
          </p:cNvSpPr>
          <p:nvPr>
            <p:ph type="sldNum" sz="quarter" idx="10"/>
          </p:nvPr>
        </p:nvSpPr>
        <p:spPr/>
        <p:txBody>
          <a:bodyPr/>
          <a:lstStyle/>
          <a:p>
            <a:fld id="{97CB9844-06C3-4822-82EB-10BA51B0C37C}" type="slidenum">
              <a:rPr lang="en-US" smtClean="0"/>
              <a:pPr/>
              <a:t>3</a:t>
            </a:fld>
            <a:endParaRPr lang="en-US"/>
          </a:p>
        </p:txBody>
      </p:sp>
    </p:spTree>
    <p:extLst>
      <p:ext uri="{BB962C8B-B14F-4D97-AF65-F5344CB8AC3E}">
        <p14:creationId xmlns:p14="http://schemas.microsoft.com/office/powerpoint/2010/main" xmlns="" val="18217166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Azt amire szüksége van, de csak</a:t>
            </a:r>
            <a:r>
              <a:rPr lang="hu-HU" baseline="0" dirty="0" smtClean="0"/>
              <a:t> azt találhatja meg amihez joga is van.</a:t>
            </a:r>
            <a:endParaRPr lang="hu-HU" dirty="0"/>
          </a:p>
        </p:txBody>
      </p:sp>
      <p:sp>
        <p:nvSpPr>
          <p:cNvPr id="4" name="Dia számának helye 3"/>
          <p:cNvSpPr>
            <a:spLocks noGrp="1"/>
          </p:cNvSpPr>
          <p:nvPr>
            <p:ph type="sldNum" sz="quarter" idx="10"/>
          </p:nvPr>
        </p:nvSpPr>
        <p:spPr/>
        <p:txBody>
          <a:bodyPr/>
          <a:lstStyle/>
          <a:p>
            <a:fld id="{97CB9844-06C3-4822-82EB-10BA51B0C37C}" type="slidenum">
              <a:rPr lang="en-US" smtClean="0"/>
              <a:pPr/>
              <a:t>42</a:t>
            </a:fld>
            <a:endParaRPr lang="en-US"/>
          </a:p>
        </p:txBody>
      </p:sp>
    </p:spTree>
    <p:extLst>
      <p:ext uri="{BB962C8B-B14F-4D97-AF65-F5344CB8AC3E}">
        <p14:creationId xmlns:p14="http://schemas.microsoft.com/office/powerpoint/2010/main" xmlns="" val="42314100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Azt amire szüksége van, de csak</a:t>
            </a:r>
            <a:r>
              <a:rPr lang="hu-HU" baseline="0" dirty="0" smtClean="0"/>
              <a:t> azt találhatja meg amihez joga is van.</a:t>
            </a:r>
            <a:endParaRPr lang="hu-HU" dirty="0"/>
          </a:p>
        </p:txBody>
      </p:sp>
      <p:sp>
        <p:nvSpPr>
          <p:cNvPr id="4" name="Dia számának helye 3"/>
          <p:cNvSpPr>
            <a:spLocks noGrp="1"/>
          </p:cNvSpPr>
          <p:nvPr>
            <p:ph type="sldNum" sz="quarter" idx="10"/>
          </p:nvPr>
        </p:nvSpPr>
        <p:spPr/>
        <p:txBody>
          <a:bodyPr/>
          <a:lstStyle/>
          <a:p>
            <a:fld id="{97CB9844-06C3-4822-82EB-10BA51B0C37C}" type="slidenum">
              <a:rPr lang="en-US" smtClean="0"/>
              <a:pPr/>
              <a:t>43</a:t>
            </a:fld>
            <a:endParaRPr lang="en-US"/>
          </a:p>
        </p:txBody>
      </p:sp>
    </p:spTree>
    <p:extLst>
      <p:ext uri="{BB962C8B-B14F-4D97-AF65-F5344CB8AC3E}">
        <p14:creationId xmlns:p14="http://schemas.microsoft.com/office/powerpoint/2010/main" xmlns="" val="42314100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97CB9844-06C3-4822-82EB-10BA51B0C37C}" type="slidenum">
              <a:rPr lang="en-US" smtClean="0"/>
              <a:pPr/>
              <a:t>44</a:t>
            </a:fld>
            <a:endParaRPr lang="en-US"/>
          </a:p>
        </p:txBody>
      </p:sp>
    </p:spTree>
    <p:extLst>
      <p:ext uri="{BB962C8B-B14F-4D97-AF65-F5344CB8AC3E}">
        <p14:creationId xmlns:p14="http://schemas.microsoft.com/office/powerpoint/2010/main" xmlns="" val="42314100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97CB9844-06C3-4822-82EB-10BA51B0C37C}" type="slidenum">
              <a:rPr lang="en-US" smtClean="0"/>
              <a:pPr/>
              <a:t>46</a:t>
            </a:fld>
            <a:endParaRPr lang="en-US"/>
          </a:p>
        </p:txBody>
      </p:sp>
    </p:spTree>
    <p:extLst>
      <p:ext uri="{BB962C8B-B14F-4D97-AF65-F5344CB8AC3E}">
        <p14:creationId xmlns:p14="http://schemas.microsoft.com/office/powerpoint/2010/main" xmlns="" val="2516515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Célkitűzéseink:</a:t>
            </a:r>
          </a:p>
          <a:p>
            <a:pPr marL="171450" indent="-171450">
              <a:buFont typeface="Arial" pitchFamily="34" charset="0"/>
              <a:buChar char="•"/>
            </a:pPr>
            <a:r>
              <a:rPr lang="hu-HU" dirty="0" smtClean="0"/>
              <a:t>A könyvvizsgálókat megismertetni az információtechnológia azon vívmányaival, amelyek segítséget nyújthatnak a mindennapi munkájukban, továbbá segíteni a szakmát a megfelelő eszközök kiválasztásában.</a:t>
            </a:r>
          </a:p>
          <a:p>
            <a:pPr marL="171450" indent="-171450">
              <a:buFont typeface="Arial" pitchFamily="34" charset="0"/>
              <a:buChar char="•"/>
            </a:pPr>
            <a:endParaRPr lang="hu-HU" dirty="0" smtClean="0"/>
          </a:p>
          <a:p>
            <a:pPr marL="171450" indent="-171450">
              <a:buFont typeface="Arial" pitchFamily="34" charset="0"/>
              <a:buChar char="•"/>
            </a:pPr>
            <a:r>
              <a:rPr lang="hu-HU" dirty="0" smtClean="0"/>
              <a:t>Sajnos azt kell, hogy mondjam, hogy az információtechnológia fejlődési sebessége diktálja jelenleg az ügyvitellel kapcsolatos elvárásokat, és aki ezzel nem tart lépést, az minden bizonnyal komoly versenyhátrányba kerül, akár ki is szorulhat a piacról (nemcsak piacot veszíthet)</a:t>
            </a:r>
          </a:p>
          <a:p>
            <a:pPr marL="171450" indent="-171450">
              <a:buFont typeface="Arial" pitchFamily="34" charset="0"/>
              <a:buChar char="•"/>
            </a:pPr>
            <a:endParaRPr lang="hu-HU" dirty="0" smtClean="0"/>
          </a:p>
          <a:p>
            <a:pPr marL="171450" indent="-171450">
              <a:buFont typeface="Arial" pitchFamily="34" charset="0"/>
              <a:buChar char="•"/>
            </a:pPr>
            <a:r>
              <a:rPr lang="hu-HU" dirty="0" smtClean="0"/>
              <a:t>De ugyanakkor azt is el kell mondanom, hogy a legjobb informatikus sem képes olyan szakszerű adó-, illetve üzletvezetési tanácsokat adni, mint </a:t>
            </a:r>
            <a:r>
              <a:rPr lang="hu-HU" dirty="0" smtClean="0"/>
              <a:t>általában a könyvvizsgálók.</a:t>
            </a:r>
            <a:endParaRPr lang="hu-HU" dirty="0"/>
          </a:p>
        </p:txBody>
      </p:sp>
      <p:sp>
        <p:nvSpPr>
          <p:cNvPr id="4" name="Dia számának helye 3"/>
          <p:cNvSpPr>
            <a:spLocks noGrp="1"/>
          </p:cNvSpPr>
          <p:nvPr>
            <p:ph type="sldNum" sz="quarter" idx="10"/>
          </p:nvPr>
        </p:nvSpPr>
        <p:spPr/>
        <p:txBody>
          <a:bodyPr/>
          <a:lstStyle/>
          <a:p>
            <a:fld id="{97CB9844-06C3-4822-82EB-10BA51B0C37C}" type="slidenum">
              <a:rPr lang="en-US" smtClean="0"/>
              <a:pPr/>
              <a:t>4</a:t>
            </a:fld>
            <a:endParaRPr lang="en-US"/>
          </a:p>
        </p:txBody>
      </p:sp>
    </p:spTree>
    <p:extLst>
      <p:ext uri="{BB962C8B-B14F-4D97-AF65-F5344CB8AC3E}">
        <p14:creationId xmlns:p14="http://schemas.microsoft.com/office/powerpoint/2010/main" xmlns="" val="121137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97CB9844-06C3-4822-82EB-10BA51B0C37C}" type="slidenum">
              <a:rPr lang="en-US" smtClean="0"/>
              <a:pPr/>
              <a:t>5</a:t>
            </a:fld>
            <a:endParaRPr lang="en-US"/>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32856" y="1547664"/>
            <a:ext cx="2304256" cy="22843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65711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171450" indent="-171450">
              <a:buFontTx/>
              <a:buChar char="-"/>
            </a:pPr>
            <a:endParaRPr lang="hu-HU" dirty="0" smtClean="0"/>
          </a:p>
          <a:p>
            <a:pPr marL="171450" indent="-171450">
              <a:buFontTx/>
              <a:buChar char="-"/>
            </a:pPr>
            <a:endParaRPr lang="hu-HU" dirty="0"/>
          </a:p>
        </p:txBody>
      </p:sp>
      <p:sp>
        <p:nvSpPr>
          <p:cNvPr id="4" name="Dia számának helye 3"/>
          <p:cNvSpPr>
            <a:spLocks noGrp="1"/>
          </p:cNvSpPr>
          <p:nvPr>
            <p:ph type="sldNum" sz="quarter" idx="10"/>
          </p:nvPr>
        </p:nvSpPr>
        <p:spPr/>
        <p:txBody>
          <a:bodyPr/>
          <a:lstStyle/>
          <a:p>
            <a:fld id="{97CB9844-06C3-4822-82EB-10BA51B0C37C}" type="slidenum">
              <a:rPr lang="en-US" smtClean="0"/>
              <a:pPr/>
              <a:t>6</a:t>
            </a:fld>
            <a:endParaRPr lang="en-US"/>
          </a:p>
        </p:txBody>
      </p:sp>
    </p:spTree>
    <p:extLst>
      <p:ext uri="{BB962C8B-B14F-4D97-AF65-F5344CB8AC3E}">
        <p14:creationId xmlns:p14="http://schemas.microsoft.com/office/powerpoint/2010/main" xmlns="" val="3104323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Akár a kis vállalatméret versenyelőnnyé is tehető</a:t>
            </a:r>
          </a:p>
          <a:p>
            <a:r>
              <a:rPr lang="hu-HU" dirty="0" smtClean="0"/>
              <a:t>Mély </a:t>
            </a:r>
            <a:r>
              <a:rPr lang="hu-HU" dirty="0" smtClean="0"/>
              <a:t>szakértői szolgáltatások</a:t>
            </a:r>
          </a:p>
          <a:p>
            <a:pPr>
              <a:lnSpc>
                <a:spcPct val="115000"/>
              </a:lnSpc>
              <a:spcAft>
                <a:spcPts val="1000"/>
              </a:spcAft>
            </a:pPr>
            <a:r>
              <a:rPr lang="hu-HU" sz="1200" dirty="0" smtClean="0">
                <a:effectLst/>
                <a:latin typeface="+mn-lt"/>
                <a:ea typeface="Calibri"/>
                <a:cs typeface="Times New Roman"/>
              </a:rPr>
              <a:t>A </a:t>
            </a:r>
            <a:r>
              <a:rPr lang="hu-HU" sz="1200" dirty="0" smtClean="0">
                <a:effectLst/>
                <a:latin typeface="+mn-lt"/>
                <a:ea typeface="Calibri"/>
                <a:cs typeface="Times New Roman"/>
              </a:rPr>
              <a:t>továbbiakban leírtak részben hatalmas kihívást, részben óriási lehetőséget is jelentenek a szakma számára. Soha nem volt még ekkora esélye a szakmánkban annak, hogy a kisebb cégek, vállalkozók gyakorlatilag egyenrangú versenytársai lehessenek a legnagyobb </a:t>
            </a:r>
            <a:r>
              <a:rPr lang="hu-HU" sz="1200" dirty="0" err="1" smtClean="0">
                <a:effectLst/>
                <a:latin typeface="+mn-lt"/>
                <a:ea typeface="Calibri"/>
                <a:cs typeface="Times New Roman"/>
              </a:rPr>
              <a:t>auditor</a:t>
            </a:r>
            <a:r>
              <a:rPr lang="hu-HU" sz="1200" dirty="0" smtClean="0">
                <a:effectLst/>
                <a:latin typeface="+mn-lt"/>
                <a:ea typeface="Calibri"/>
                <a:cs typeface="Times New Roman"/>
              </a:rPr>
              <a:t> cégeknek.</a:t>
            </a:r>
          </a:p>
          <a:p>
            <a:endParaRPr lang="hu-HU" dirty="0"/>
          </a:p>
        </p:txBody>
      </p:sp>
      <p:sp>
        <p:nvSpPr>
          <p:cNvPr id="4" name="Dia számának helye 3"/>
          <p:cNvSpPr>
            <a:spLocks noGrp="1"/>
          </p:cNvSpPr>
          <p:nvPr>
            <p:ph type="sldNum" sz="quarter" idx="10"/>
          </p:nvPr>
        </p:nvSpPr>
        <p:spPr/>
        <p:txBody>
          <a:bodyPr/>
          <a:lstStyle/>
          <a:p>
            <a:fld id="{97CB9844-06C3-4822-82EB-10BA51B0C37C}" type="slidenum">
              <a:rPr lang="en-US" smtClean="0"/>
              <a:pPr/>
              <a:t>7</a:t>
            </a:fld>
            <a:endParaRPr lang="en-US"/>
          </a:p>
        </p:txBody>
      </p:sp>
    </p:spTree>
    <p:extLst>
      <p:ext uri="{BB962C8B-B14F-4D97-AF65-F5344CB8AC3E}">
        <p14:creationId xmlns:p14="http://schemas.microsoft.com/office/powerpoint/2010/main" xmlns="" val="3841921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97CB9844-06C3-4822-82EB-10BA51B0C37C}" type="slidenum">
              <a:rPr lang="en-US" smtClean="0"/>
              <a:pPr/>
              <a:t>8</a:t>
            </a:fld>
            <a:endParaRPr lang="en-US"/>
          </a:p>
        </p:txBody>
      </p:sp>
    </p:spTree>
    <p:extLst>
      <p:ext uri="{BB962C8B-B14F-4D97-AF65-F5344CB8AC3E}">
        <p14:creationId xmlns:p14="http://schemas.microsoft.com/office/powerpoint/2010/main" xmlns="" val="2027979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sz="2000" dirty="0"/>
          </a:p>
        </p:txBody>
      </p:sp>
      <p:sp>
        <p:nvSpPr>
          <p:cNvPr id="4" name="Dia számának helye 3"/>
          <p:cNvSpPr>
            <a:spLocks noGrp="1"/>
          </p:cNvSpPr>
          <p:nvPr>
            <p:ph type="sldNum" sz="quarter" idx="10"/>
          </p:nvPr>
        </p:nvSpPr>
        <p:spPr/>
        <p:txBody>
          <a:bodyPr/>
          <a:lstStyle/>
          <a:p>
            <a:fld id="{97CB9844-06C3-4822-82EB-10BA51B0C37C}" type="slidenum">
              <a:rPr lang="en-US" smtClean="0"/>
              <a:pPr/>
              <a:t>10</a:t>
            </a:fld>
            <a:endParaRPr lang="en-US"/>
          </a:p>
        </p:txBody>
      </p:sp>
    </p:spTree>
    <p:extLst>
      <p:ext uri="{BB962C8B-B14F-4D97-AF65-F5344CB8AC3E}">
        <p14:creationId xmlns:p14="http://schemas.microsoft.com/office/powerpoint/2010/main" xmlns="" val="720891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eendő elrendezés">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Magyarázat elrendezé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a:p>
        </p:txBody>
      </p:sp>
    </p:spTree>
    <p:extLst>
      <p:ext uri="{BB962C8B-B14F-4D97-AF65-F5344CB8AC3E}">
        <p14:creationId xmlns:p14="http://schemas.microsoft.com/office/powerpoint/2010/main" xmlns="" val="24655707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észletezés elrendezés">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a:p>
        </p:txBody>
      </p:sp>
    </p:spTree>
    <p:extLst>
      <p:ext uri="{BB962C8B-B14F-4D97-AF65-F5344CB8AC3E}">
        <p14:creationId xmlns:p14="http://schemas.microsoft.com/office/powerpoint/2010/main" xmlns="" val="28721231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 szakasz elrendezés">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a:p>
        </p:txBody>
      </p:sp>
    </p:spTree>
    <p:extLst>
      <p:ext uri="{BB962C8B-B14F-4D97-AF65-F5344CB8AC3E}">
        <p14:creationId xmlns:p14="http://schemas.microsoft.com/office/powerpoint/2010/main" xmlns="" val="34549553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Üres">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32511162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hu-HU" smtClean="0"/>
              <a:t>Mintacím szerkesztése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en-US"/>
          </a:p>
        </p:txBody>
      </p:sp>
    </p:spTree>
    <p:extLst>
      <p:ext uri="{BB962C8B-B14F-4D97-AF65-F5344CB8AC3E}">
        <p14:creationId xmlns:p14="http://schemas.microsoft.com/office/powerpoint/2010/main" xmlns="" val="53286810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ímdia">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685800" y="3140968"/>
            <a:ext cx="7772400" cy="1470025"/>
          </a:xfrm>
        </p:spPr>
        <p:txBody>
          <a:bodyPr>
            <a:normAutofit/>
          </a:bodyPr>
          <a:lstStyle>
            <a:lvl1pPr>
              <a:defRPr sz="4000" b="0">
                <a:solidFill>
                  <a:schemeClr val="bg1"/>
                </a:solidFill>
              </a:defRPr>
            </a:lvl1pPr>
          </a:lstStyle>
          <a:p>
            <a:r>
              <a:rPr lang="hu-HU" smtClean="0"/>
              <a:t>Mintacím szerkesztése</a:t>
            </a:r>
            <a:endParaRPr lang="en-US" dirty="0"/>
          </a:p>
        </p:txBody>
      </p:sp>
      <p:sp>
        <p:nvSpPr>
          <p:cNvPr id="3" name="Alcím 2"/>
          <p:cNvSpPr>
            <a:spLocks noGrp="1"/>
          </p:cNvSpPr>
          <p:nvPr>
            <p:ph type="subTitle" idx="1"/>
          </p:nvPr>
        </p:nvSpPr>
        <p:spPr>
          <a:xfrm>
            <a:off x="1371600" y="4869160"/>
            <a:ext cx="6400800" cy="1008112"/>
          </a:xfrm>
        </p:spPr>
        <p:txBody>
          <a:bodyPr/>
          <a:lstStyle>
            <a:lvl1pPr marL="0" indent="0" algn="ctr">
              <a:buNone/>
              <a:defRPr b="0">
                <a:solidFill>
                  <a:srgbClr val="BABAB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en-US" dirty="0"/>
          </a:p>
        </p:txBody>
      </p:sp>
    </p:spTree>
    <p:extLst>
      <p:ext uri="{BB962C8B-B14F-4D97-AF65-F5344CB8AC3E}">
        <p14:creationId xmlns:p14="http://schemas.microsoft.com/office/powerpoint/2010/main" xmlns="" val="4157053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ímdia 2">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 name="Cím 1"/>
          <p:cNvSpPr>
            <a:spLocks noGrp="1"/>
          </p:cNvSpPr>
          <p:nvPr>
            <p:ph type="ctrTitle"/>
          </p:nvPr>
        </p:nvSpPr>
        <p:spPr>
          <a:xfrm>
            <a:off x="685800" y="3140968"/>
            <a:ext cx="7772400" cy="1470025"/>
          </a:xfrm>
        </p:spPr>
        <p:txBody>
          <a:bodyPr>
            <a:normAutofit/>
          </a:bodyPr>
          <a:lstStyle>
            <a:lvl1pPr>
              <a:defRPr sz="4000" b="0">
                <a:solidFill>
                  <a:schemeClr val="tx1"/>
                </a:solidFill>
              </a:defRPr>
            </a:lvl1pPr>
          </a:lstStyle>
          <a:p>
            <a:r>
              <a:rPr lang="hu-HU" smtClean="0"/>
              <a:t>Mintacím szerkesztése</a:t>
            </a:r>
            <a:endParaRPr lang="en-US" dirty="0"/>
          </a:p>
        </p:txBody>
      </p:sp>
      <p:sp>
        <p:nvSpPr>
          <p:cNvPr id="8" name="Alcím 2"/>
          <p:cNvSpPr>
            <a:spLocks noGrp="1"/>
          </p:cNvSpPr>
          <p:nvPr>
            <p:ph type="subTitle" idx="1"/>
          </p:nvPr>
        </p:nvSpPr>
        <p:spPr>
          <a:xfrm>
            <a:off x="1371600" y="4869160"/>
            <a:ext cx="6400800" cy="1008112"/>
          </a:xfrm>
        </p:spPr>
        <p:txBody>
          <a:bodyPr/>
          <a:lstStyle>
            <a:lvl1pPr marL="0" indent="0" algn="ctr">
              <a:buNone/>
              <a:defRPr b="0">
                <a:solidFill>
                  <a:srgbClr val="6C6D6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en-US" dirty="0"/>
          </a:p>
        </p:txBody>
      </p:sp>
    </p:spTree>
    <p:extLst>
      <p:ext uri="{BB962C8B-B14F-4D97-AF65-F5344CB8AC3E}">
        <p14:creationId xmlns:p14="http://schemas.microsoft.com/office/powerpoint/2010/main" xmlns="" val="31881069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artalomrész képaláírással">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8219256" cy="1162050"/>
          </a:xfrm>
        </p:spPr>
        <p:txBody>
          <a:bodyPr anchor="b">
            <a:normAutofit/>
          </a:bodyPr>
          <a:lstStyle>
            <a:lvl1pPr algn="ctr">
              <a:defRPr sz="4000" b="0" baseline="0"/>
            </a:lvl1pPr>
          </a:lstStyle>
          <a:p>
            <a:r>
              <a:rPr lang="hu-HU" smtClean="0"/>
              <a:t>Mintacím szerkesztése</a:t>
            </a:r>
            <a:endParaRPr lang="en-US" dirty="0"/>
          </a:p>
        </p:txBody>
      </p:sp>
      <p:sp>
        <p:nvSpPr>
          <p:cNvPr id="3" name="Tartalom helye 2"/>
          <p:cNvSpPr>
            <a:spLocks noGrp="1"/>
          </p:cNvSpPr>
          <p:nvPr>
            <p:ph idx="1"/>
          </p:nvPr>
        </p:nvSpPr>
        <p:spPr>
          <a:xfrm>
            <a:off x="467544" y="1556792"/>
            <a:ext cx="8219256" cy="45693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p:txBody>
      </p:sp>
      <p:sp>
        <p:nvSpPr>
          <p:cNvPr id="4" name="Dia számának helye 6"/>
          <p:cNvSpPr>
            <a:spLocks noGrp="1"/>
          </p:cNvSpPr>
          <p:nvPr>
            <p:ph type="sldNum" sz="quarter" idx="10"/>
          </p:nvPr>
        </p:nvSpPr>
        <p:spPr>
          <a:xfrm>
            <a:off x="6553200" y="6453188"/>
            <a:ext cx="2133600" cy="268287"/>
          </a:xfrm>
        </p:spPr>
        <p:txBody>
          <a:bodyPr/>
          <a:lstStyle>
            <a:lvl1pPr>
              <a:defRPr/>
            </a:lvl1pPr>
          </a:lstStyle>
          <a:p>
            <a:pPr>
              <a:defRPr/>
            </a:pPr>
            <a:fld id="{8E564840-0211-491B-A8B5-158B247B6591}" type="slidenum">
              <a:rPr lang="hu-HU">
                <a:solidFill>
                  <a:prstClr val="black">
                    <a:tint val="75000"/>
                  </a:prstClr>
                </a:solidFill>
              </a:rPr>
              <a:pPr>
                <a:defRPr/>
              </a:pPr>
              <a:t>‹#›</a:t>
            </a:fld>
            <a:endParaRPr lang="hu-HU">
              <a:solidFill>
                <a:prstClr val="black">
                  <a:tint val="75000"/>
                </a:prstClr>
              </a:solidFill>
            </a:endParaRPr>
          </a:p>
        </p:txBody>
      </p:sp>
    </p:spTree>
    <p:extLst>
      <p:ext uri="{BB962C8B-B14F-4D97-AF65-F5344CB8AC3E}">
        <p14:creationId xmlns:p14="http://schemas.microsoft.com/office/powerpoint/2010/main" xmlns="" val="18137769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96074"/>
            <a:ext cx="8229600" cy="671244"/>
          </a:xfrm>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600200"/>
            <a:ext cx="8382000" cy="2022214"/>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174908954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11" name="Title 1"/>
          <p:cNvSpPr>
            <a:spLocks noGrp="1"/>
          </p:cNvSpPr>
          <p:nvPr>
            <p:ph type="title"/>
          </p:nvPr>
        </p:nvSpPr>
        <p:spPr>
          <a:xfrm>
            <a:off x="457200" y="152400"/>
            <a:ext cx="8229600" cy="762000"/>
          </a:xfrm>
          <a:prstGeom prst="rect">
            <a:avLst/>
          </a:prstGeom>
        </p:spPr>
        <p:txBody>
          <a:bodyPr/>
          <a:lstStyle>
            <a:lvl1pPr>
              <a:defRPr>
                <a:solidFill>
                  <a:schemeClr val="tx1"/>
                </a:solidFill>
              </a:defRPr>
            </a:lvl1pPr>
          </a:lstStyle>
          <a:p>
            <a:r>
              <a:rPr lang="en-US" dirty="0" smtClean="0"/>
              <a:t>Click to edit Master title style</a:t>
            </a:r>
            <a:endParaRPr lang="en-US" dirty="0"/>
          </a:p>
        </p:txBody>
      </p:sp>
      <p:sp>
        <p:nvSpPr>
          <p:cNvPr id="12" name="Text Placeholder 7"/>
          <p:cNvSpPr>
            <a:spLocks noGrp="1"/>
          </p:cNvSpPr>
          <p:nvPr>
            <p:ph type="body" sz="quarter" idx="14"/>
          </p:nvPr>
        </p:nvSpPr>
        <p:spPr>
          <a:xfrm>
            <a:off x="457200" y="838200"/>
            <a:ext cx="6934200" cy="381000"/>
          </a:xfrm>
          <a:prstGeom prst="rect">
            <a:avLst/>
          </a:prstGeom>
        </p:spPr>
        <p:txBody>
          <a:bodyPr>
            <a:normAutofit/>
          </a:bodyPr>
          <a:lstStyle>
            <a:lvl1pPr>
              <a:buNone/>
              <a:defRPr sz="2000" b="0" i="1">
                <a:solidFill>
                  <a:schemeClr val="tx1">
                    <a:lumMod val="50000"/>
                    <a:lumOff val="50000"/>
                  </a:schemeClr>
                </a:solidFill>
              </a:defRPr>
            </a:lvl1pPr>
          </a:lstStyle>
          <a:p>
            <a:pPr lvl="0"/>
            <a:r>
              <a:rPr lang="en-US" dirty="0" smtClean="0"/>
              <a:t>Click to edit Master text style</a:t>
            </a:r>
            <a:endParaRPr lang="en-US" dirty="0"/>
          </a:p>
        </p:txBody>
      </p:sp>
      <p:sp>
        <p:nvSpPr>
          <p:cNvPr id="4" name="Date Placeholder 2"/>
          <p:cNvSpPr>
            <a:spLocks noGrp="1"/>
          </p:cNvSpPr>
          <p:nvPr>
            <p:ph type="dt" sz="half" idx="15"/>
          </p:nvPr>
        </p:nvSpPr>
        <p:spPr>
          <a:xfrm>
            <a:off x="7543800" y="6459538"/>
            <a:ext cx="838200" cy="365125"/>
          </a:xfrm>
        </p:spPr>
        <p:txBody>
          <a:bodyPr/>
          <a:lstStyle>
            <a:lvl1pPr algn="ctr" fontAlgn="auto">
              <a:spcBef>
                <a:spcPts val="0"/>
              </a:spcBef>
              <a:spcAft>
                <a:spcPts val="0"/>
              </a:spcAft>
              <a:defRPr sz="900" smtClean="0">
                <a:solidFill>
                  <a:schemeClr val="bg1"/>
                </a:solidFill>
                <a:latin typeface="+mn-lt"/>
              </a:defRPr>
            </a:lvl1pPr>
          </a:lstStyle>
          <a:p>
            <a:pPr>
              <a:defRPr/>
            </a:pPr>
            <a:fld id="{A5BB2A51-C5C9-4CFD-9C3D-56393BA7780E}" type="datetimeFigureOut">
              <a:rPr lang="en-US">
                <a:solidFill>
                  <a:prstClr val="white"/>
                </a:solidFill>
              </a:rPr>
              <a:pPr>
                <a:defRPr/>
              </a:pPr>
              <a:t>9/16/2011</a:t>
            </a:fld>
            <a:endParaRPr lang="en-US" dirty="0">
              <a:solidFill>
                <a:prstClr val="white"/>
              </a:solidFill>
            </a:endParaRPr>
          </a:p>
        </p:txBody>
      </p:sp>
      <p:sp>
        <p:nvSpPr>
          <p:cNvPr id="5" name="Footer Placeholder 3"/>
          <p:cNvSpPr>
            <a:spLocks noGrp="1"/>
          </p:cNvSpPr>
          <p:nvPr>
            <p:ph type="ftr" sz="quarter" idx="16"/>
          </p:nvPr>
        </p:nvSpPr>
        <p:spPr>
          <a:xfrm>
            <a:off x="4800600" y="6459538"/>
            <a:ext cx="2133600" cy="365125"/>
          </a:xfrm>
        </p:spPr>
        <p:txBody>
          <a:bodyPr/>
          <a:lstStyle>
            <a:lvl1pPr algn="ctr" fontAlgn="auto">
              <a:spcBef>
                <a:spcPts val="0"/>
              </a:spcBef>
              <a:spcAft>
                <a:spcPts val="0"/>
              </a:spcAft>
              <a:defRPr sz="900" dirty="0">
                <a:solidFill>
                  <a:schemeClr val="bg1"/>
                </a:solidFill>
                <a:latin typeface="+mn-lt"/>
              </a:defRPr>
            </a:lvl1pPr>
          </a:lstStyle>
          <a:p>
            <a:pPr>
              <a:defRPr/>
            </a:pPr>
            <a:endParaRPr lang="en-US">
              <a:solidFill>
                <a:prstClr val="white"/>
              </a:solidFill>
            </a:endParaRPr>
          </a:p>
        </p:txBody>
      </p:sp>
      <p:sp>
        <p:nvSpPr>
          <p:cNvPr id="6" name="Slide Number Placeholder 4"/>
          <p:cNvSpPr>
            <a:spLocks noGrp="1"/>
          </p:cNvSpPr>
          <p:nvPr>
            <p:ph type="sldNum" sz="quarter" idx="17"/>
          </p:nvPr>
        </p:nvSpPr>
        <p:spPr>
          <a:xfrm>
            <a:off x="8382000" y="6459538"/>
            <a:ext cx="609600" cy="365125"/>
          </a:xfrm>
        </p:spPr>
        <p:txBody>
          <a:bodyPr/>
          <a:lstStyle>
            <a:lvl1pPr algn="ctr" fontAlgn="auto">
              <a:spcBef>
                <a:spcPts val="0"/>
              </a:spcBef>
              <a:spcAft>
                <a:spcPts val="0"/>
              </a:spcAft>
              <a:defRPr sz="900" smtClean="0">
                <a:solidFill>
                  <a:schemeClr val="bg1"/>
                </a:solidFill>
                <a:latin typeface="+mn-lt"/>
              </a:defRPr>
            </a:lvl1pPr>
          </a:lstStyle>
          <a:p>
            <a:pPr>
              <a:defRPr/>
            </a:pPr>
            <a:fld id="{56422A11-DE99-4AB1-B217-D1D09633DA76}"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xmlns="" val="291319286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éma elrendezé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Címdia">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685800" y="3140968"/>
            <a:ext cx="7772400" cy="1470025"/>
          </a:xfrm>
        </p:spPr>
        <p:txBody>
          <a:bodyPr>
            <a:normAutofit/>
          </a:bodyPr>
          <a:lstStyle>
            <a:lvl1pPr>
              <a:defRPr sz="4000" b="0">
                <a:solidFill>
                  <a:schemeClr val="bg1"/>
                </a:solidFill>
              </a:defRPr>
            </a:lvl1pPr>
          </a:lstStyle>
          <a:p>
            <a:r>
              <a:rPr lang="hu-HU" smtClean="0"/>
              <a:t>Mintacím szerkesztése</a:t>
            </a:r>
            <a:endParaRPr lang="en-US" dirty="0"/>
          </a:p>
        </p:txBody>
      </p:sp>
      <p:sp>
        <p:nvSpPr>
          <p:cNvPr id="3" name="Alcím 2"/>
          <p:cNvSpPr>
            <a:spLocks noGrp="1"/>
          </p:cNvSpPr>
          <p:nvPr>
            <p:ph type="subTitle" idx="1"/>
          </p:nvPr>
        </p:nvSpPr>
        <p:spPr>
          <a:xfrm>
            <a:off x="1371600" y="4869160"/>
            <a:ext cx="6400800" cy="1008112"/>
          </a:xfrm>
        </p:spPr>
        <p:txBody>
          <a:bodyPr/>
          <a:lstStyle>
            <a:lvl1pPr marL="0" indent="0" algn="ctr">
              <a:buNone/>
              <a:defRPr b="0">
                <a:solidFill>
                  <a:srgbClr val="BABAB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en-US" dirty="0"/>
          </a:p>
        </p:txBody>
      </p:sp>
    </p:spTree>
    <p:extLst>
      <p:ext uri="{BB962C8B-B14F-4D97-AF65-F5344CB8AC3E}">
        <p14:creationId xmlns:p14="http://schemas.microsoft.com/office/powerpoint/2010/main" xmlns="" val="718469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ímdia 2">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 name="Cím 1"/>
          <p:cNvSpPr>
            <a:spLocks noGrp="1"/>
          </p:cNvSpPr>
          <p:nvPr>
            <p:ph type="ctrTitle"/>
          </p:nvPr>
        </p:nvSpPr>
        <p:spPr>
          <a:xfrm>
            <a:off x="685800" y="3140968"/>
            <a:ext cx="7772400" cy="1470025"/>
          </a:xfrm>
        </p:spPr>
        <p:txBody>
          <a:bodyPr>
            <a:normAutofit/>
          </a:bodyPr>
          <a:lstStyle>
            <a:lvl1pPr>
              <a:defRPr sz="4000" b="0">
                <a:solidFill>
                  <a:schemeClr val="tx1"/>
                </a:solidFill>
              </a:defRPr>
            </a:lvl1pPr>
          </a:lstStyle>
          <a:p>
            <a:r>
              <a:rPr lang="hu-HU" smtClean="0"/>
              <a:t>Mintacím szerkesztése</a:t>
            </a:r>
            <a:endParaRPr lang="en-US" dirty="0"/>
          </a:p>
        </p:txBody>
      </p:sp>
      <p:sp>
        <p:nvSpPr>
          <p:cNvPr id="8" name="Alcím 2"/>
          <p:cNvSpPr>
            <a:spLocks noGrp="1"/>
          </p:cNvSpPr>
          <p:nvPr>
            <p:ph type="subTitle" idx="1"/>
          </p:nvPr>
        </p:nvSpPr>
        <p:spPr>
          <a:xfrm>
            <a:off x="1371600" y="4869160"/>
            <a:ext cx="6400800" cy="1008112"/>
          </a:xfrm>
        </p:spPr>
        <p:txBody>
          <a:bodyPr/>
          <a:lstStyle>
            <a:lvl1pPr marL="0" indent="0" algn="ctr">
              <a:buNone/>
              <a:defRPr b="0">
                <a:solidFill>
                  <a:srgbClr val="6C6D6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en-US" dirty="0"/>
          </a:p>
        </p:txBody>
      </p:sp>
    </p:spTree>
    <p:extLst>
      <p:ext uri="{BB962C8B-B14F-4D97-AF65-F5344CB8AC3E}">
        <p14:creationId xmlns:p14="http://schemas.microsoft.com/office/powerpoint/2010/main" xmlns="" val="17780940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artalomrész képaláírással">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8219256" cy="1162050"/>
          </a:xfrm>
        </p:spPr>
        <p:txBody>
          <a:bodyPr anchor="b">
            <a:normAutofit/>
          </a:bodyPr>
          <a:lstStyle>
            <a:lvl1pPr algn="ctr">
              <a:defRPr sz="4000" b="0" baseline="0"/>
            </a:lvl1pPr>
          </a:lstStyle>
          <a:p>
            <a:r>
              <a:rPr lang="hu-HU" smtClean="0"/>
              <a:t>Mintacím szerkesztése</a:t>
            </a:r>
            <a:endParaRPr lang="en-US" dirty="0"/>
          </a:p>
        </p:txBody>
      </p:sp>
      <p:sp>
        <p:nvSpPr>
          <p:cNvPr id="3" name="Tartalom helye 2"/>
          <p:cNvSpPr>
            <a:spLocks noGrp="1"/>
          </p:cNvSpPr>
          <p:nvPr>
            <p:ph idx="1"/>
          </p:nvPr>
        </p:nvSpPr>
        <p:spPr>
          <a:xfrm>
            <a:off x="467544" y="1556792"/>
            <a:ext cx="8219256" cy="45693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p:txBody>
      </p:sp>
      <p:sp>
        <p:nvSpPr>
          <p:cNvPr id="4" name="Dia számának helye 6"/>
          <p:cNvSpPr>
            <a:spLocks noGrp="1"/>
          </p:cNvSpPr>
          <p:nvPr>
            <p:ph type="sldNum" sz="quarter" idx="10"/>
          </p:nvPr>
        </p:nvSpPr>
        <p:spPr>
          <a:xfrm>
            <a:off x="6553200" y="6453188"/>
            <a:ext cx="2133600" cy="268287"/>
          </a:xfrm>
        </p:spPr>
        <p:txBody>
          <a:bodyPr/>
          <a:lstStyle>
            <a:lvl1pPr>
              <a:defRPr/>
            </a:lvl1pPr>
          </a:lstStyle>
          <a:p>
            <a:pPr>
              <a:defRPr/>
            </a:pPr>
            <a:fld id="{8E564840-0211-491B-A8B5-158B247B6591}" type="slidenum">
              <a:rPr lang="hu-HU">
                <a:solidFill>
                  <a:prstClr val="black">
                    <a:tint val="75000"/>
                  </a:prstClr>
                </a:solidFill>
              </a:rPr>
              <a:pPr>
                <a:defRPr/>
              </a:pPr>
              <a:t>‹#›</a:t>
            </a:fld>
            <a:endParaRPr lang="hu-HU">
              <a:solidFill>
                <a:prstClr val="black">
                  <a:tint val="75000"/>
                </a:prstClr>
              </a:solidFill>
            </a:endParaRPr>
          </a:p>
        </p:txBody>
      </p:sp>
    </p:spTree>
    <p:extLst>
      <p:ext uri="{BB962C8B-B14F-4D97-AF65-F5344CB8AC3E}">
        <p14:creationId xmlns:p14="http://schemas.microsoft.com/office/powerpoint/2010/main" xmlns="" val="26352034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96074"/>
            <a:ext cx="8229600" cy="671244"/>
          </a:xfrm>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600200"/>
            <a:ext cx="8382000" cy="2022214"/>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81142350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11" name="Title 1"/>
          <p:cNvSpPr>
            <a:spLocks noGrp="1"/>
          </p:cNvSpPr>
          <p:nvPr>
            <p:ph type="title"/>
          </p:nvPr>
        </p:nvSpPr>
        <p:spPr>
          <a:xfrm>
            <a:off x="457200" y="152400"/>
            <a:ext cx="8229600" cy="762000"/>
          </a:xfrm>
          <a:prstGeom prst="rect">
            <a:avLst/>
          </a:prstGeom>
        </p:spPr>
        <p:txBody>
          <a:bodyPr/>
          <a:lstStyle>
            <a:lvl1pPr>
              <a:defRPr>
                <a:solidFill>
                  <a:schemeClr val="tx1"/>
                </a:solidFill>
              </a:defRPr>
            </a:lvl1pPr>
          </a:lstStyle>
          <a:p>
            <a:r>
              <a:rPr lang="en-US" dirty="0" smtClean="0"/>
              <a:t>Click to edit Master title style</a:t>
            </a:r>
            <a:endParaRPr lang="en-US" dirty="0"/>
          </a:p>
        </p:txBody>
      </p:sp>
      <p:sp>
        <p:nvSpPr>
          <p:cNvPr id="12" name="Text Placeholder 7"/>
          <p:cNvSpPr>
            <a:spLocks noGrp="1"/>
          </p:cNvSpPr>
          <p:nvPr>
            <p:ph type="body" sz="quarter" idx="14"/>
          </p:nvPr>
        </p:nvSpPr>
        <p:spPr>
          <a:xfrm>
            <a:off x="457200" y="838200"/>
            <a:ext cx="6934200" cy="381000"/>
          </a:xfrm>
          <a:prstGeom prst="rect">
            <a:avLst/>
          </a:prstGeom>
        </p:spPr>
        <p:txBody>
          <a:bodyPr>
            <a:normAutofit/>
          </a:bodyPr>
          <a:lstStyle>
            <a:lvl1pPr>
              <a:buNone/>
              <a:defRPr sz="2000" b="0" i="1">
                <a:solidFill>
                  <a:schemeClr val="tx1">
                    <a:lumMod val="50000"/>
                    <a:lumOff val="50000"/>
                  </a:schemeClr>
                </a:solidFill>
              </a:defRPr>
            </a:lvl1pPr>
          </a:lstStyle>
          <a:p>
            <a:pPr lvl="0"/>
            <a:r>
              <a:rPr lang="en-US" dirty="0" smtClean="0"/>
              <a:t>Click to edit Master text style</a:t>
            </a:r>
            <a:endParaRPr lang="en-US" dirty="0"/>
          </a:p>
        </p:txBody>
      </p:sp>
      <p:sp>
        <p:nvSpPr>
          <p:cNvPr id="4" name="Date Placeholder 2"/>
          <p:cNvSpPr>
            <a:spLocks noGrp="1"/>
          </p:cNvSpPr>
          <p:nvPr>
            <p:ph type="dt" sz="half" idx="15"/>
          </p:nvPr>
        </p:nvSpPr>
        <p:spPr>
          <a:xfrm>
            <a:off x="7543800" y="6459538"/>
            <a:ext cx="838200" cy="365125"/>
          </a:xfrm>
        </p:spPr>
        <p:txBody>
          <a:bodyPr/>
          <a:lstStyle>
            <a:lvl1pPr algn="ctr" fontAlgn="auto">
              <a:spcBef>
                <a:spcPts val="0"/>
              </a:spcBef>
              <a:spcAft>
                <a:spcPts val="0"/>
              </a:spcAft>
              <a:defRPr sz="900" smtClean="0">
                <a:solidFill>
                  <a:schemeClr val="bg1"/>
                </a:solidFill>
                <a:latin typeface="+mn-lt"/>
              </a:defRPr>
            </a:lvl1pPr>
          </a:lstStyle>
          <a:p>
            <a:pPr>
              <a:defRPr/>
            </a:pPr>
            <a:fld id="{A5BB2A51-C5C9-4CFD-9C3D-56393BA7780E}" type="datetimeFigureOut">
              <a:rPr lang="en-US">
                <a:solidFill>
                  <a:prstClr val="white"/>
                </a:solidFill>
              </a:rPr>
              <a:pPr>
                <a:defRPr/>
              </a:pPr>
              <a:t>9/16/2011</a:t>
            </a:fld>
            <a:endParaRPr lang="en-US" dirty="0">
              <a:solidFill>
                <a:prstClr val="white"/>
              </a:solidFill>
            </a:endParaRPr>
          </a:p>
        </p:txBody>
      </p:sp>
      <p:sp>
        <p:nvSpPr>
          <p:cNvPr id="5" name="Footer Placeholder 3"/>
          <p:cNvSpPr>
            <a:spLocks noGrp="1"/>
          </p:cNvSpPr>
          <p:nvPr>
            <p:ph type="ftr" sz="quarter" idx="16"/>
          </p:nvPr>
        </p:nvSpPr>
        <p:spPr>
          <a:xfrm>
            <a:off x="4800600" y="6459538"/>
            <a:ext cx="2133600" cy="365125"/>
          </a:xfrm>
        </p:spPr>
        <p:txBody>
          <a:bodyPr/>
          <a:lstStyle>
            <a:lvl1pPr algn="ctr" fontAlgn="auto">
              <a:spcBef>
                <a:spcPts val="0"/>
              </a:spcBef>
              <a:spcAft>
                <a:spcPts val="0"/>
              </a:spcAft>
              <a:defRPr sz="900" dirty="0">
                <a:solidFill>
                  <a:schemeClr val="bg1"/>
                </a:solidFill>
                <a:latin typeface="+mn-lt"/>
              </a:defRPr>
            </a:lvl1pPr>
          </a:lstStyle>
          <a:p>
            <a:pPr>
              <a:defRPr/>
            </a:pPr>
            <a:endParaRPr lang="en-US">
              <a:solidFill>
                <a:prstClr val="white"/>
              </a:solidFill>
            </a:endParaRPr>
          </a:p>
        </p:txBody>
      </p:sp>
      <p:sp>
        <p:nvSpPr>
          <p:cNvPr id="6" name="Slide Number Placeholder 4"/>
          <p:cNvSpPr>
            <a:spLocks noGrp="1"/>
          </p:cNvSpPr>
          <p:nvPr>
            <p:ph type="sldNum" sz="quarter" idx="17"/>
          </p:nvPr>
        </p:nvSpPr>
        <p:spPr>
          <a:xfrm>
            <a:off x="8382000" y="6459538"/>
            <a:ext cx="609600" cy="365125"/>
          </a:xfrm>
        </p:spPr>
        <p:txBody>
          <a:bodyPr/>
          <a:lstStyle>
            <a:lvl1pPr algn="ctr" fontAlgn="auto">
              <a:spcBef>
                <a:spcPts val="0"/>
              </a:spcBef>
              <a:spcAft>
                <a:spcPts val="0"/>
              </a:spcAft>
              <a:defRPr sz="900" smtClean="0">
                <a:solidFill>
                  <a:schemeClr val="bg1"/>
                </a:solidFill>
                <a:latin typeface="+mn-lt"/>
              </a:defRPr>
            </a:lvl1pPr>
          </a:lstStyle>
          <a:p>
            <a:pPr>
              <a:defRPr/>
            </a:pPr>
            <a:fld id="{56422A11-DE99-4AB1-B217-D1D09633DA76}"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xmlns="" val="35099192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Magyarázat elrendezé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észletezés elrendezés">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 szakasz elrendezés">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Üres">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hu-HU" smtClean="0"/>
              <a:t>Mintacím szerkesztése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endő elrendezés">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a:p>
        </p:txBody>
      </p:sp>
    </p:spTree>
    <p:extLst>
      <p:ext uri="{BB962C8B-B14F-4D97-AF65-F5344CB8AC3E}">
        <p14:creationId xmlns:p14="http://schemas.microsoft.com/office/powerpoint/2010/main" xmlns="" val="181404751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éma elrendezé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a:p>
        </p:txBody>
      </p:sp>
    </p:spTree>
    <p:extLst>
      <p:ext uri="{BB962C8B-B14F-4D97-AF65-F5344CB8AC3E}">
        <p14:creationId xmlns:p14="http://schemas.microsoft.com/office/powerpoint/2010/main" xmlns="" val="204166701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3.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4.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chorCtr="1">
            <a:noAutofit/>
          </a:bodyPr>
          <a:lstStyle/>
          <a:p>
            <a:r>
              <a:rPr lang="hu-HU" smtClean="0"/>
              <a:t>Mintacím szerkesztése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90075A-EE9E-4C2F-9506-F5D41E584CFE}" type="datetimeFigureOut">
              <a:rPr lang="en-US" smtClean="0"/>
              <a:pPr/>
              <a:t>9/16/2011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8A91B4-B28B-4DBD-9DDD-67A6AEB159A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2" r:id="rId1"/>
    <p:sldLayoutId id="2147483708" r:id="rId2"/>
    <p:sldLayoutId id="2147483703" r:id="rId3"/>
    <p:sldLayoutId id="2147483704" r:id="rId4"/>
    <p:sldLayoutId id="2147483705" r:id="rId5"/>
    <p:sldLayoutId id="2147483706" r:id="rId6"/>
    <p:sldLayoutId id="2147483707" r:id="rId7"/>
  </p:sldLayoutIdLst>
  <p:txStyles>
    <p:titleStyle>
      <a:lvl1pPr algn="ctr" defTabSz="9144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chorCtr="1">
            <a:noAutofit/>
          </a:bodyPr>
          <a:lstStyle/>
          <a:p>
            <a:r>
              <a:rPr lang="hu-HU" smtClean="0"/>
              <a:t>Mintacím szerkesztése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90075A-EE9E-4C2F-9506-F5D41E584CFE}" type="datetimeFigureOut">
              <a:rPr lang="en-US" smtClean="0">
                <a:solidFill>
                  <a:srgbClr val="404040">
                    <a:tint val="75000"/>
                  </a:srgbClr>
                </a:solidFill>
              </a:rPr>
              <a:pPr/>
              <a:t>9/16/2011</a:t>
            </a:fld>
            <a:endParaRPr lang="en-US">
              <a:solidFill>
                <a:srgbClr val="40404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40404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8A91B4-B28B-4DBD-9DDD-67A6AEB159AB}" type="slidenum">
              <a:rPr lang="en-US" smtClean="0">
                <a:solidFill>
                  <a:srgbClr val="404040">
                    <a:tint val="75000"/>
                  </a:srgbClr>
                </a:solidFill>
              </a:rPr>
              <a:pPr/>
              <a:t>‹#›</a:t>
            </a:fld>
            <a:endParaRPr lang="en-US">
              <a:solidFill>
                <a:srgbClr val="404040">
                  <a:tint val="75000"/>
                </a:srgbClr>
              </a:solidFill>
            </a:endParaRPr>
          </a:p>
        </p:txBody>
      </p:sp>
    </p:spTree>
    <p:extLst>
      <p:ext uri="{BB962C8B-B14F-4D97-AF65-F5344CB8AC3E}">
        <p14:creationId xmlns:p14="http://schemas.microsoft.com/office/powerpoint/2010/main" xmlns="" val="253518921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Lst>
  <p:txStyles>
    <p:titleStyle>
      <a:lvl1pPr algn="ctr" defTabSz="9144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Cím hely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u-HU" smtClean="0"/>
              <a:t>Mintacím szerkesztése</a:t>
            </a:r>
            <a:endParaRPr lang="en-US" smtClean="0"/>
          </a:p>
        </p:txBody>
      </p:sp>
      <p:sp>
        <p:nvSpPr>
          <p:cNvPr id="1027" name="Szöveg hely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smtClean="0"/>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cs typeface="Arial" charset="0"/>
              </a:defRPr>
            </a:lvl1pPr>
          </a:lstStyle>
          <a:p>
            <a:pPr fontAlgn="base">
              <a:spcBef>
                <a:spcPct val="0"/>
              </a:spcBef>
              <a:spcAft>
                <a:spcPct val="0"/>
              </a:spcAft>
              <a:defRPr/>
            </a:pPr>
            <a:fld id="{681DCDF2-F8E0-4915-A43B-D287F198B9AC}" type="datetimeFigureOut">
              <a:rPr lang="hu-HU">
                <a:solidFill>
                  <a:prstClr val="black">
                    <a:tint val="75000"/>
                  </a:prstClr>
                </a:solidFill>
                <a:latin typeface="Calibri" pitchFamily="34" charset="0"/>
              </a:rPr>
              <a:pPr fontAlgn="base">
                <a:spcBef>
                  <a:spcPct val="0"/>
                </a:spcBef>
                <a:spcAft>
                  <a:spcPct val="0"/>
                </a:spcAft>
                <a:defRPr/>
              </a:pPr>
              <a:t>2011.09.16.</a:t>
            </a:fld>
            <a:endParaRPr lang="hu-HU">
              <a:solidFill>
                <a:prstClr val="black">
                  <a:tint val="75000"/>
                </a:prstClr>
              </a:solidFill>
              <a:latin typeface="Calibri" pitchFamily="34" charset="0"/>
            </a:endParaRPr>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Arial" charset="0"/>
              </a:defRPr>
            </a:lvl1pPr>
          </a:lstStyle>
          <a:p>
            <a:pPr fontAlgn="base">
              <a:spcBef>
                <a:spcPct val="0"/>
              </a:spcBef>
              <a:spcAft>
                <a:spcPct val="0"/>
              </a:spcAft>
              <a:defRPr/>
            </a:pPr>
            <a:endParaRPr lang="hu-HU">
              <a:solidFill>
                <a:prstClr val="black">
                  <a:tint val="75000"/>
                </a:prstClr>
              </a:solidFill>
              <a:latin typeface="Calibri" pitchFamily="34" charset="0"/>
            </a:endParaRPr>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cs typeface="Arial" charset="0"/>
              </a:defRPr>
            </a:lvl1pPr>
          </a:lstStyle>
          <a:p>
            <a:pPr fontAlgn="base">
              <a:spcBef>
                <a:spcPct val="0"/>
              </a:spcBef>
              <a:spcAft>
                <a:spcPct val="0"/>
              </a:spcAft>
              <a:defRPr/>
            </a:pPr>
            <a:fld id="{86F70E43-2BCE-4A5B-BAA2-21FE130C5529}" type="slidenum">
              <a:rPr lang="hu-HU">
                <a:solidFill>
                  <a:prstClr val="black">
                    <a:tint val="75000"/>
                  </a:prstClr>
                </a:solidFill>
                <a:latin typeface="Calibri" pitchFamily="34" charset="0"/>
              </a:rPr>
              <a:pPr fontAlgn="base">
                <a:spcBef>
                  <a:spcPct val="0"/>
                </a:spcBef>
                <a:spcAft>
                  <a:spcPct val="0"/>
                </a:spcAft>
                <a:defRPr/>
              </a:pPr>
              <a:t>‹#›</a:t>
            </a:fld>
            <a:endParaRPr lang="hu-HU">
              <a:solidFill>
                <a:prstClr val="black">
                  <a:tint val="75000"/>
                </a:prstClr>
              </a:solidFill>
              <a:latin typeface="Calibri" pitchFamily="34" charset="0"/>
            </a:endParaRPr>
          </a:p>
        </p:txBody>
      </p:sp>
    </p:spTree>
    <p:extLst>
      <p:ext uri="{BB962C8B-B14F-4D97-AF65-F5344CB8AC3E}">
        <p14:creationId xmlns:p14="http://schemas.microsoft.com/office/powerpoint/2010/main" xmlns="" val="1740681700"/>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Lucida Sans Unicode" pitchFamily="34" charset="0"/>
        </a:defRPr>
      </a:lvl2pPr>
      <a:lvl3pPr algn="ctr" rtl="0" fontAlgn="base">
        <a:spcBef>
          <a:spcPct val="0"/>
        </a:spcBef>
        <a:spcAft>
          <a:spcPct val="0"/>
        </a:spcAft>
        <a:defRPr sz="4400">
          <a:solidFill>
            <a:schemeClr val="tx1"/>
          </a:solidFill>
          <a:latin typeface="Lucida Sans Unicode" pitchFamily="34" charset="0"/>
        </a:defRPr>
      </a:lvl3pPr>
      <a:lvl4pPr algn="ctr" rtl="0" fontAlgn="base">
        <a:spcBef>
          <a:spcPct val="0"/>
        </a:spcBef>
        <a:spcAft>
          <a:spcPct val="0"/>
        </a:spcAft>
        <a:defRPr sz="4400">
          <a:solidFill>
            <a:schemeClr val="tx1"/>
          </a:solidFill>
          <a:latin typeface="Lucida Sans Unicode" pitchFamily="34" charset="0"/>
        </a:defRPr>
      </a:lvl4pPr>
      <a:lvl5pPr algn="ctr" rtl="0" fontAlgn="base">
        <a:spcBef>
          <a:spcPct val="0"/>
        </a:spcBef>
        <a:spcAft>
          <a:spcPct val="0"/>
        </a:spcAft>
        <a:defRPr sz="4400">
          <a:solidFill>
            <a:schemeClr val="tx1"/>
          </a:solidFill>
          <a:latin typeface="Lucida Sans Unicode" pitchFamily="34" charset="0"/>
        </a:defRPr>
      </a:lvl5pPr>
      <a:lvl6pPr marL="457200" algn="ctr" rtl="0" fontAlgn="base">
        <a:spcBef>
          <a:spcPct val="0"/>
        </a:spcBef>
        <a:spcAft>
          <a:spcPct val="0"/>
        </a:spcAft>
        <a:defRPr sz="4400">
          <a:solidFill>
            <a:schemeClr val="tx1"/>
          </a:solidFill>
          <a:latin typeface="Lucida Sans Unicode" pitchFamily="34" charset="0"/>
        </a:defRPr>
      </a:lvl6pPr>
      <a:lvl7pPr marL="914400" algn="ctr" rtl="0" fontAlgn="base">
        <a:spcBef>
          <a:spcPct val="0"/>
        </a:spcBef>
        <a:spcAft>
          <a:spcPct val="0"/>
        </a:spcAft>
        <a:defRPr sz="4400">
          <a:solidFill>
            <a:schemeClr val="tx1"/>
          </a:solidFill>
          <a:latin typeface="Lucida Sans Unicode" pitchFamily="34" charset="0"/>
        </a:defRPr>
      </a:lvl7pPr>
      <a:lvl8pPr marL="1371600" algn="ctr" rtl="0" fontAlgn="base">
        <a:spcBef>
          <a:spcPct val="0"/>
        </a:spcBef>
        <a:spcAft>
          <a:spcPct val="0"/>
        </a:spcAft>
        <a:defRPr sz="4400">
          <a:solidFill>
            <a:schemeClr val="tx1"/>
          </a:solidFill>
          <a:latin typeface="Lucida Sans Unicode" pitchFamily="34" charset="0"/>
        </a:defRPr>
      </a:lvl8pPr>
      <a:lvl9pPr marL="1828800" algn="ctr" rtl="0" fontAlgn="base">
        <a:spcBef>
          <a:spcPct val="0"/>
        </a:spcBef>
        <a:spcAft>
          <a:spcPct val="0"/>
        </a:spcAft>
        <a:defRPr sz="4400">
          <a:solidFill>
            <a:schemeClr val="tx1"/>
          </a:solidFill>
          <a:latin typeface="Lucida Sans Unicode"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Cím hely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u-HU" smtClean="0"/>
              <a:t>Mintacím szerkesztése</a:t>
            </a:r>
            <a:endParaRPr lang="en-US" smtClean="0"/>
          </a:p>
        </p:txBody>
      </p:sp>
      <p:sp>
        <p:nvSpPr>
          <p:cNvPr id="1027" name="Szöveg hely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smtClean="0"/>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cs typeface="Arial" charset="0"/>
              </a:defRPr>
            </a:lvl1pPr>
          </a:lstStyle>
          <a:p>
            <a:pPr fontAlgn="base">
              <a:spcBef>
                <a:spcPct val="0"/>
              </a:spcBef>
              <a:spcAft>
                <a:spcPct val="0"/>
              </a:spcAft>
              <a:defRPr/>
            </a:pPr>
            <a:fld id="{681DCDF2-F8E0-4915-A43B-D287F198B9AC}" type="datetimeFigureOut">
              <a:rPr lang="hu-HU">
                <a:solidFill>
                  <a:prstClr val="black">
                    <a:tint val="75000"/>
                  </a:prstClr>
                </a:solidFill>
                <a:latin typeface="Calibri" pitchFamily="34" charset="0"/>
              </a:rPr>
              <a:pPr fontAlgn="base">
                <a:spcBef>
                  <a:spcPct val="0"/>
                </a:spcBef>
                <a:spcAft>
                  <a:spcPct val="0"/>
                </a:spcAft>
                <a:defRPr/>
              </a:pPr>
              <a:t>2011.09.16.</a:t>
            </a:fld>
            <a:endParaRPr lang="hu-HU">
              <a:solidFill>
                <a:prstClr val="black">
                  <a:tint val="75000"/>
                </a:prstClr>
              </a:solidFill>
              <a:latin typeface="Calibri" pitchFamily="34" charset="0"/>
            </a:endParaRPr>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Arial" charset="0"/>
              </a:defRPr>
            </a:lvl1pPr>
          </a:lstStyle>
          <a:p>
            <a:pPr fontAlgn="base">
              <a:spcBef>
                <a:spcPct val="0"/>
              </a:spcBef>
              <a:spcAft>
                <a:spcPct val="0"/>
              </a:spcAft>
              <a:defRPr/>
            </a:pPr>
            <a:endParaRPr lang="hu-HU">
              <a:solidFill>
                <a:prstClr val="black">
                  <a:tint val="75000"/>
                </a:prstClr>
              </a:solidFill>
              <a:latin typeface="Calibri" pitchFamily="34" charset="0"/>
            </a:endParaRPr>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cs typeface="Arial" charset="0"/>
              </a:defRPr>
            </a:lvl1pPr>
          </a:lstStyle>
          <a:p>
            <a:pPr fontAlgn="base">
              <a:spcBef>
                <a:spcPct val="0"/>
              </a:spcBef>
              <a:spcAft>
                <a:spcPct val="0"/>
              </a:spcAft>
              <a:defRPr/>
            </a:pPr>
            <a:fld id="{86F70E43-2BCE-4A5B-BAA2-21FE130C5529}" type="slidenum">
              <a:rPr lang="hu-HU">
                <a:solidFill>
                  <a:prstClr val="black">
                    <a:tint val="75000"/>
                  </a:prstClr>
                </a:solidFill>
                <a:latin typeface="Calibri" pitchFamily="34" charset="0"/>
              </a:rPr>
              <a:pPr fontAlgn="base">
                <a:spcBef>
                  <a:spcPct val="0"/>
                </a:spcBef>
                <a:spcAft>
                  <a:spcPct val="0"/>
                </a:spcAft>
                <a:defRPr/>
              </a:pPr>
              <a:t>‹#›</a:t>
            </a:fld>
            <a:endParaRPr lang="hu-HU">
              <a:solidFill>
                <a:prstClr val="black">
                  <a:tint val="75000"/>
                </a:prstClr>
              </a:solidFill>
              <a:latin typeface="Calibri" pitchFamily="34" charset="0"/>
            </a:endParaRPr>
          </a:p>
        </p:txBody>
      </p:sp>
    </p:spTree>
    <p:extLst>
      <p:ext uri="{BB962C8B-B14F-4D97-AF65-F5344CB8AC3E}">
        <p14:creationId xmlns:p14="http://schemas.microsoft.com/office/powerpoint/2010/main" xmlns="" val="364927265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Lucida Sans Unicode" pitchFamily="34" charset="0"/>
        </a:defRPr>
      </a:lvl2pPr>
      <a:lvl3pPr algn="ctr" rtl="0" fontAlgn="base">
        <a:spcBef>
          <a:spcPct val="0"/>
        </a:spcBef>
        <a:spcAft>
          <a:spcPct val="0"/>
        </a:spcAft>
        <a:defRPr sz="4400">
          <a:solidFill>
            <a:schemeClr val="tx1"/>
          </a:solidFill>
          <a:latin typeface="Lucida Sans Unicode" pitchFamily="34" charset="0"/>
        </a:defRPr>
      </a:lvl3pPr>
      <a:lvl4pPr algn="ctr" rtl="0" fontAlgn="base">
        <a:spcBef>
          <a:spcPct val="0"/>
        </a:spcBef>
        <a:spcAft>
          <a:spcPct val="0"/>
        </a:spcAft>
        <a:defRPr sz="4400">
          <a:solidFill>
            <a:schemeClr val="tx1"/>
          </a:solidFill>
          <a:latin typeface="Lucida Sans Unicode" pitchFamily="34" charset="0"/>
        </a:defRPr>
      </a:lvl4pPr>
      <a:lvl5pPr algn="ctr" rtl="0" fontAlgn="base">
        <a:spcBef>
          <a:spcPct val="0"/>
        </a:spcBef>
        <a:spcAft>
          <a:spcPct val="0"/>
        </a:spcAft>
        <a:defRPr sz="4400">
          <a:solidFill>
            <a:schemeClr val="tx1"/>
          </a:solidFill>
          <a:latin typeface="Lucida Sans Unicode" pitchFamily="34" charset="0"/>
        </a:defRPr>
      </a:lvl5pPr>
      <a:lvl6pPr marL="457200" algn="ctr" rtl="0" fontAlgn="base">
        <a:spcBef>
          <a:spcPct val="0"/>
        </a:spcBef>
        <a:spcAft>
          <a:spcPct val="0"/>
        </a:spcAft>
        <a:defRPr sz="4400">
          <a:solidFill>
            <a:schemeClr val="tx1"/>
          </a:solidFill>
          <a:latin typeface="Lucida Sans Unicode" pitchFamily="34" charset="0"/>
        </a:defRPr>
      </a:lvl6pPr>
      <a:lvl7pPr marL="914400" algn="ctr" rtl="0" fontAlgn="base">
        <a:spcBef>
          <a:spcPct val="0"/>
        </a:spcBef>
        <a:spcAft>
          <a:spcPct val="0"/>
        </a:spcAft>
        <a:defRPr sz="4400">
          <a:solidFill>
            <a:schemeClr val="tx1"/>
          </a:solidFill>
          <a:latin typeface="Lucida Sans Unicode" pitchFamily="34" charset="0"/>
        </a:defRPr>
      </a:lvl7pPr>
      <a:lvl8pPr marL="1371600" algn="ctr" rtl="0" fontAlgn="base">
        <a:spcBef>
          <a:spcPct val="0"/>
        </a:spcBef>
        <a:spcAft>
          <a:spcPct val="0"/>
        </a:spcAft>
        <a:defRPr sz="4400">
          <a:solidFill>
            <a:schemeClr val="tx1"/>
          </a:solidFill>
          <a:latin typeface="Lucida Sans Unicode" pitchFamily="34" charset="0"/>
        </a:defRPr>
      </a:lvl8pPr>
      <a:lvl9pPr marL="1828800" algn="ctr" rtl="0" fontAlgn="base">
        <a:spcBef>
          <a:spcPct val="0"/>
        </a:spcBef>
        <a:spcAft>
          <a:spcPct val="0"/>
        </a:spcAft>
        <a:defRPr sz="4400">
          <a:solidFill>
            <a:schemeClr val="tx1"/>
          </a:solidFill>
          <a:latin typeface="Lucida Sans Unicode"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bl163w.blu163.mail.live.com/mail/home.mvc?n=1845575524&amp;livecom=1"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gif"/></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microsoft.com/hu-hu/office365/plans/small-business/email-calendar.aspx"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9.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48.jpeg"/></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54.jpeg"/><Relationship Id="rId4" Type="http://schemas.openxmlformats.org/officeDocument/2006/relationships/image" Target="../media/image53.jpeg"/></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hyperlink" Target="mailto:sandor.i@auditport.hu" TargetMode="External"/><Relationship Id="rId2" Type="http://schemas.openxmlformats.org/officeDocument/2006/relationships/hyperlink" Target="mailto:sandor.i@eurocontroll.hu"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r>
              <a:rPr lang="hu-HU" dirty="0" smtClean="0"/>
              <a:t>Iroda a felhőben</a:t>
            </a:r>
            <a:endParaRPr lang="hu-HU" dirty="0"/>
          </a:p>
        </p:txBody>
      </p:sp>
      <p:sp>
        <p:nvSpPr>
          <p:cNvPr id="4" name="Alcím 3"/>
          <p:cNvSpPr>
            <a:spLocks noGrp="1"/>
          </p:cNvSpPr>
          <p:nvPr>
            <p:ph type="subTitle" idx="1"/>
          </p:nvPr>
        </p:nvSpPr>
        <p:spPr/>
        <p:txBody>
          <a:bodyPr/>
          <a:lstStyle/>
          <a:p>
            <a:endParaRPr lang="hu-HU"/>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31840" y="3861048"/>
            <a:ext cx="3016756" cy="8640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p:cNvSpPr>
            <a:spLocks noGrp="1"/>
          </p:cNvSpPr>
          <p:nvPr>
            <p:ph type="title"/>
          </p:nvPr>
        </p:nvSpPr>
        <p:spPr/>
        <p:txBody>
          <a:bodyPr/>
          <a:lstStyle/>
          <a:p>
            <a:r>
              <a:rPr lang="hu-HU" dirty="0" err="1" smtClean="0"/>
              <a:t>Cloud</a:t>
            </a:r>
            <a:r>
              <a:rPr lang="hu-HU" dirty="0" smtClean="0"/>
              <a:t> </a:t>
            </a:r>
            <a:r>
              <a:rPr lang="hu-HU" dirty="0" err="1" smtClean="0"/>
              <a:t>computing</a:t>
            </a:r>
            <a:r>
              <a:rPr lang="hu-HU" dirty="0" smtClean="0"/>
              <a:t/>
            </a:r>
            <a:br>
              <a:rPr lang="hu-HU" dirty="0" smtClean="0"/>
            </a:br>
            <a:r>
              <a:rPr lang="hu-HU" dirty="0" smtClean="0"/>
              <a:t>(számítási felhő)</a:t>
            </a:r>
            <a:endParaRPr lang="hu-HU" dirty="0"/>
          </a:p>
        </p:txBody>
      </p:sp>
      <p:sp>
        <p:nvSpPr>
          <p:cNvPr id="4" name="Téglalap 3"/>
          <p:cNvSpPr/>
          <p:nvPr/>
        </p:nvSpPr>
        <p:spPr>
          <a:xfrm>
            <a:off x="2267744" y="1844824"/>
            <a:ext cx="4572000" cy="3693319"/>
          </a:xfrm>
          <a:prstGeom prst="rect">
            <a:avLst/>
          </a:prstGeom>
        </p:spPr>
        <p:txBody>
          <a:bodyPr>
            <a:spAutoFit/>
          </a:bodyPr>
          <a:lstStyle/>
          <a:p>
            <a:pPr algn="just"/>
            <a:r>
              <a:rPr lang="hu-HU" dirty="0" smtClean="0"/>
              <a:t>A számítási felhő (angolul „</a:t>
            </a:r>
            <a:r>
              <a:rPr lang="hu-HU" dirty="0" err="1" smtClean="0"/>
              <a:t>cloud</a:t>
            </a:r>
            <a:r>
              <a:rPr lang="hu-HU" dirty="0" smtClean="0"/>
              <a:t> </a:t>
            </a:r>
            <a:r>
              <a:rPr lang="hu-HU" dirty="0" err="1" smtClean="0"/>
              <a:t>computing</a:t>
            </a:r>
            <a:r>
              <a:rPr lang="hu-HU" dirty="0" smtClean="0"/>
              <a:t>”) a számítástechnika egyik legújabb fogalma. Alapjában véve azt jelenti, hogy olyan állományokkal és programokkal dolgozunk, melyek fizikailag nem a saját gépünkön, hanem az interneten, egy számunkra nem fontos helyen vannak, valahol a „felhőben” (az ábrákon a hálózat ismeretlen részét felhővel szokás illusztrálni, „</a:t>
            </a:r>
            <a:r>
              <a:rPr lang="hu-HU" dirty="0" err="1" smtClean="0"/>
              <a:t>network</a:t>
            </a:r>
            <a:r>
              <a:rPr lang="hu-HU" dirty="0" smtClean="0"/>
              <a:t> </a:t>
            </a:r>
            <a:r>
              <a:rPr lang="hu-HU" dirty="0" err="1" smtClean="0"/>
              <a:t>cloud</a:t>
            </a:r>
            <a:r>
              <a:rPr lang="hu-HU" dirty="0" smtClean="0"/>
              <a:t>”). A következő lépés az, hogy az adatokat feldolgozó nagy alkalmazások is az interneten vannak, a saját eszközön csak egy kis terjedelmű, ún. kliens-alkalmazás fut.</a:t>
            </a:r>
            <a:endParaRPr lang="hu-HU" dirty="0"/>
          </a:p>
        </p:txBody>
      </p:sp>
    </p:spTree>
    <p:extLst>
      <p:ext uri="{BB962C8B-B14F-4D97-AF65-F5344CB8AC3E}">
        <p14:creationId xmlns:p14="http://schemas.microsoft.com/office/powerpoint/2010/main" xmlns="" val="95726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D:\DVD_ART34\Artwork_Imagery\Shapes\Boxes\Rectangles - Vivid\Vivid clear Rect horiz Med.png"/>
          <p:cNvPicPr>
            <a:picLocks noChangeAspect="1" noChangeArrowheads="1"/>
          </p:cNvPicPr>
          <p:nvPr/>
        </p:nvPicPr>
        <p:blipFill>
          <a:blip r:embed="rId3" cstate="print"/>
          <a:srcRect/>
          <a:stretch>
            <a:fillRect/>
          </a:stretch>
        </p:blipFill>
        <p:spPr bwMode="auto">
          <a:xfrm>
            <a:off x="533400" y="1083436"/>
            <a:ext cx="8089900" cy="5647564"/>
          </a:xfrm>
          <a:prstGeom prst="rect">
            <a:avLst/>
          </a:prstGeom>
          <a:noFill/>
        </p:spPr>
      </p:pic>
      <p:pic>
        <p:nvPicPr>
          <p:cNvPr id="5126" name="Picture 6" descr="C:\Users\v-sacars\Documents\Microsoft\US EPG Marketing\New Economy\Presentation graphics\S+S funnel.png"/>
          <p:cNvPicPr>
            <a:picLocks noChangeAspect="1" noChangeArrowheads="1"/>
          </p:cNvPicPr>
          <p:nvPr/>
        </p:nvPicPr>
        <p:blipFill>
          <a:blip r:embed="rId4" cstate="print"/>
          <a:srcRect/>
          <a:stretch>
            <a:fillRect/>
          </a:stretch>
        </p:blipFill>
        <p:spPr bwMode="auto">
          <a:xfrm>
            <a:off x="2092893" y="2262416"/>
            <a:ext cx="4958215" cy="2850470"/>
          </a:xfrm>
          <a:prstGeom prst="rect">
            <a:avLst/>
          </a:prstGeom>
          <a:noFill/>
        </p:spPr>
      </p:pic>
      <p:sp>
        <p:nvSpPr>
          <p:cNvPr id="3" name="Title 1"/>
          <p:cNvSpPr>
            <a:spLocks noGrp="1"/>
          </p:cNvSpPr>
          <p:nvPr>
            <p:ph type="title"/>
          </p:nvPr>
        </p:nvSpPr>
        <p:spPr>
          <a:xfrm>
            <a:off x="457200" y="381000"/>
            <a:ext cx="8229600" cy="986318"/>
          </a:xfrm>
        </p:spPr>
        <p:txBody>
          <a:bodyPr>
            <a:normAutofit fontScale="90000"/>
          </a:bodyPr>
          <a:lstStyle/>
          <a:p>
            <a:r>
              <a:rPr lang="hu-HU" dirty="0"/>
              <a:t>A választás lehetősége</a:t>
            </a:r>
            <a:r>
              <a:rPr lang="hu-HU" sz="4400" noProof="0" dirty="0" smtClean="0"/>
              <a:t/>
            </a:r>
            <a:br>
              <a:rPr lang="hu-HU" sz="4400" noProof="0" dirty="0" smtClean="0"/>
            </a:br>
            <a:endParaRPr lang="hu-HU" sz="2400" i="1" spc="-100" noProof="0" dirty="0">
              <a:solidFill>
                <a:schemeClr val="tx1"/>
              </a:solidFill>
            </a:endParaRPr>
          </a:p>
        </p:txBody>
      </p:sp>
      <p:sp>
        <p:nvSpPr>
          <p:cNvPr id="48" name="TextBox 47"/>
          <p:cNvSpPr txBox="1"/>
          <p:nvPr/>
        </p:nvSpPr>
        <p:spPr>
          <a:xfrm>
            <a:off x="3172867" y="3250652"/>
            <a:ext cx="2773260" cy="369332"/>
          </a:xfrm>
          <a:prstGeom prst="rect">
            <a:avLst/>
          </a:prstGeom>
          <a:noFill/>
        </p:spPr>
        <p:txBody>
          <a:bodyPr wrap="none" rtlCol="0">
            <a:spAutoFit/>
          </a:bodyPr>
          <a:lstStyle/>
          <a:p>
            <a:pPr fontAlgn="base">
              <a:spcBef>
                <a:spcPct val="0"/>
              </a:spcBef>
              <a:spcAft>
                <a:spcPct val="0"/>
              </a:spcAft>
            </a:pPr>
            <a:r>
              <a:rPr lang="hu-HU" b="1" dirty="0" smtClean="0">
                <a:solidFill>
                  <a:prstClr val="white"/>
                </a:solidFill>
                <a:effectLst>
                  <a:outerShdw blurRad="190500" dist="76200" dir="3600000" sx="102000" sy="102000" algn="tl">
                    <a:srgbClr val="000000">
                      <a:alpha val="52000"/>
                    </a:srgbClr>
                  </a:outerShdw>
                </a:effectLst>
                <a:latin typeface="Calibri" pitchFamily="34" charset="0"/>
                <a:cs typeface="Arial" pitchFamily="34" charset="0"/>
              </a:rPr>
              <a:t>Kompatibilitás az alapoktól</a:t>
            </a:r>
            <a:endParaRPr lang="en-US" b="1" dirty="0">
              <a:solidFill>
                <a:prstClr val="white"/>
              </a:solidFill>
              <a:effectLst>
                <a:outerShdw blurRad="190500" dist="76200" dir="3600000" sx="102000" sy="102000" algn="tl">
                  <a:srgbClr val="000000">
                    <a:alpha val="52000"/>
                  </a:srgbClr>
                </a:outerShdw>
              </a:effectLst>
              <a:latin typeface="Calibri" pitchFamily="34" charset="0"/>
              <a:cs typeface="Arial" pitchFamily="34" charset="0"/>
            </a:endParaRPr>
          </a:p>
        </p:txBody>
      </p:sp>
      <p:grpSp>
        <p:nvGrpSpPr>
          <p:cNvPr id="2" name="Group 33"/>
          <p:cNvGrpSpPr/>
          <p:nvPr/>
        </p:nvGrpSpPr>
        <p:grpSpPr>
          <a:xfrm>
            <a:off x="2744637" y="3716901"/>
            <a:ext cx="3165244" cy="2398747"/>
            <a:chOff x="2744637" y="3716901"/>
            <a:chExt cx="3165244" cy="2398747"/>
          </a:xfrm>
        </p:grpSpPr>
        <p:pic>
          <p:nvPicPr>
            <p:cNvPr id="5123" name="Picture 3" descr="C:\Users\v-sacars\Documents\Microsoft\US EPG Marketing\New Economy\Presentation graphics\S+S seamless experience.png"/>
            <p:cNvPicPr>
              <a:picLocks noChangeAspect="1" noChangeArrowheads="1"/>
            </p:cNvPicPr>
            <p:nvPr/>
          </p:nvPicPr>
          <p:blipFill>
            <a:blip r:embed="rId5" cstate="print"/>
            <a:srcRect/>
            <a:stretch>
              <a:fillRect/>
            </a:stretch>
          </p:blipFill>
          <p:spPr bwMode="auto">
            <a:xfrm>
              <a:off x="2744637" y="3716901"/>
              <a:ext cx="3165244" cy="2398747"/>
            </a:xfrm>
            <a:prstGeom prst="rect">
              <a:avLst/>
            </a:prstGeom>
            <a:noFill/>
          </p:spPr>
        </p:pic>
        <p:sp>
          <p:nvSpPr>
            <p:cNvPr id="50" name="TextBox 49"/>
            <p:cNvSpPr txBox="1"/>
            <p:nvPr/>
          </p:nvSpPr>
          <p:spPr>
            <a:xfrm>
              <a:off x="3630860" y="4919181"/>
              <a:ext cx="2004715" cy="584775"/>
            </a:xfrm>
            <a:prstGeom prst="rect">
              <a:avLst/>
            </a:prstGeom>
            <a:noFill/>
          </p:spPr>
          <p:txBody>
            <a:bodyPr wrap="none" rtlCol="0">
              <a:spAutoFit/>
            </a:bodyPr>
            <a:lstStyle/>
            <a:p>
              <a:pPr algn="ctr" fontAlgn="base">
                <a:spcBef>
                  <a:spcPct val="0"/>
                </a:spcBef>
                <a:spcAft>
                  <a:spcPct val="0"/>
                </a:spcAft>
              </a:pPr>
              <a:r>
                <a:rPr lang="hu-HU" sz="1600" dirty="0" smtClean="0">
                  <a:solidFill>
                    <a:prstClr val="white"/>
                  </a:solidFill>
                  <a:latin typeface="Calibri" pitchFamily="34" charset="0"/>
                  <a:cs typeface="Arial" pitchFamily="34" charset="0"/>
                </a:rPr>
                <a:t>Egységes felhasználói </a:t>
              </a:r>
              <a:br>
                <a:rPr lang="hu-HU" sz="1600" dirty="0" smtClean="0">
                  <a:solidFill>
                    <a:prstClr val="white"/>
                  </a:solidFill>
                  <a:latin typeface="Calibri" pitchFamily="34" charset="0"/>
                  <a:cs typeface="Arial" pitchFamily="34" charset="0"/>
                </a:rPr>
              </a:br>
              <a:r>
                <a:rPr lang="hu-HU" sz="1600" dirty="0" smtClean="0">
                  <a:solidFill>
                    <a:prstClr val="white"/>
                  </a:solidFill>
                  <a:latin typeface="Calibri" pitchFamily="34" charset="0"/>
                  <a:cs typeface="Arial" pitchFamily="34" charset="0"/>
                </a:rPr>
                <a:t>élmény</a:t>
              </a:r>
              <a:endParaRPr lang="en-US" sz="1600" dirty="0">
                <a:solidFill>
                  <a:prstClr val="white"/>
                </a:solidFill>
                <a:latin typeface="Calibri" pitchFamily="34" charset="0"/>
                <a:cs typeface="Arial" pitchFamily="34" charset="0"/>
              </a:endParaRPr>
            </a:p>
          </p:txBody>
        </p:sp>
      </p:grpSp>
      <p:grpSp>
        <p:nvGrpSpPr>
          <p:cNvPr id="4" name="Group 35"/>
          <p:cNvGrpSpPr/>
          <p:nvPr/>
        </p:nvGrpSpPr>
        <p:grpSpPr>
          <a:xfrm>
            <a:off x="657101" y="1323845"/>
            <a:ext cx="7814498" cy="2394727"/>
            <a:chOff x="657101" y="1323845"/>
            <a:chExt cx="7814498" cy="2394727"/>
          </a:xfrm>
        </p:grpSpPr>
        <p:pic>
          <p:nvPicPr>
            <p:cNvPr id="44" name="Picture 43" descr="server-in-the-clouds.png"/>
            <p:cNvPicPr>
              <a:picLocks noChangeAspect="1"/>
            </p:cNvPicPr>
            <p:nvPr/>
          </p:nvPicPr>
          <p:blipFill>
            <a:blip r:embed="rId6" cstate="print"/>
            <a:stretch>
              <a:fillRect/>
            </a:stretch>
          </p:blipFill>
          <p:spPr>
            <a:xfrm>
              <a:off x="5892801" y="1323845"/>
              <a:ext cx="2578798" cy="2130556"/>
            </a:xfrm>
            <a:prstGeom prst="rect">
              <a:avLst/>
            </a:prstGeom>
          </p:spPr>
        </p:pic>
        <p:pic>
          <p:nvPicPr>
            <p:cNvPr id="43" name="Picture 2" descr="C:\Users\aliciat\Desktop\Events\MIX\ForMonicaRayOzzieKit\ForMonicaRayOzzieKit\Ray1970Pic\EDC data center more masked.png"/>
            <p:cNvPicPr>
              <a:picLocks noChangeAspect="1" noChangeArrowheads="1"/>
            </p:cNvPicPr>
            <p:nvPr/>
          </p:nvPicPr>
          <p:blipFill>
            <a:blip r:embed="rId7" cstate="print">
              <a:lum bright="-5000"/>
            </a:blip>
            <a:stretch>
              <a:fillRect/>
            </a:stretch>
          </p:blipFill>
          <p:spPr bwMode="auto">
            <a:xfrm rot="21319449">
              <a:off x="657101" y="1958437"/>
              <a:ext cx="2756296" cy="1760135"/>
            </a:xfrm>
            <a:prstGeom prst="rect">
              <a:avLst/>
            </a:prstGeom>
            <a:noFill/>
            <a:ln>
              <a:noFill/>
            </a:ln>
          </p:spPr>
        </p:pic>
        <p:pic>
          <p:nvPicPr>
            <p:cNvPr id="2056" name="Picture 8" descr="D:\DVD_ART34\Artwork_Imagery\Shapes\Glows\grey glow circle.png"/>
            <p:cNvPicPr>
              <a:picLocks noChangeAspect="1" noChangeArrowheads="1"/>
            </p:cNvPicPr>
            <p:nvPr/>
          </p:nvPicPr>
          <p:blipFill>
            <a:blip r:embed="rId8" cstate="print"/>
            <a:srcRect/>
            <a:stretch>
              <a:fillRect/>
            </a:stretch>
          </p:blipFill>
          <p:spPr bwMode="auto">
            <a:xfrm>
              <a:off x="791110" y="2676895"/>
              <a:ext cx="2758673" cy="490854"/>
            </a:xfrm>
            <a:prstGeom prst="rect">
              <a:avLst/>
            </a:prstGeom>
            <a:noFill/>
          </p:spPr>
        </p:pic>
        <p:sp>
          <p:nvSpPr>
            <p:cNvPr id="51" name="TextBox 50"/>
            <p:cNvSpPr txBox="1"/>
            <p:nvPr/>
          </p:nvSpPr>
          <p:spPr>
            <a:xfrm>
              <a:off x="1165831" y="2968823"/>
              <a:ext cx="1729769" cy="307777"/>
            </a:xfrm>
            <a:prstGeom prst="rect">
              <a:avLst/>
            </a:prstGeom>
            <a:noFill/>
          </p:spPr>
          <p:txBody>
            <a:bodyPr wrap="none" rtlCol="0">
              <a:spAutoFit/>
            </a:bodyPr>
            <a:lstStyle/>
            <a:p>
              <a:pPr fontAlgn="base">
                <a:spcBef>
                  <a:spcPct val="0"/>
                </a:spcBef>
                <a:spcAft>
                  <a:spcPct val="0"/>
                </a:spcAft>
              </a:pPr>
              <a:r>
                <a:rPr lang="hu-HU" sz="1400" dirty="0" smtClean="0">
                  <a:solidFill>
                    <a:prstClr val="white"/>
                  </a:solidFill>
                  <a:latin typeface="Segoe Semibold" pitchFamily="34" charset="0"/>
                  <a:cs typeface="Arial" pitchFamily="34" charset="0"/>
                </a:rPr>
                <a:t>Saját infrastruktúra</a:t>
              </a:r>
              <a:endParaRPr lang="en-US" sz="1400" dirty="0">
                <a:solidFill>
                  <a:prstClr val="white"/>
                </a:solidFill>
                <a:latin typeface="Segoe Semibold" pitchFamily="34" charset="0"/>
                <a:cs typeface="Arial" pitchFamily="34" charset="0"/>
              </a:endParaRPr>
            </a:p>
          </p:txBody>
        </p:sp>
        <p:pic>
          <p:nvPicPr>
            <p:cNvPr id="26" name="Picture 8" descr="D:\DVD_ART34\Artwork_Imagery\Shapes\Glows\grey glow circle.png"/>
            <p:cNvPicPr>
              <a:picLocks noChangeAspect="1" noChangeArrowheads="1"/>
            </p:cNvPicPr>
            <p:nvPr/>
          </p:nvPicPr>
          <p:blipFill>
            <a:blip r:embed="rId8" cstate="print">
              <a:lum/>
            </a:blip>
            <a:srcRect/>
            <a:stretch>
              <a:fillRect/>
            </a:stretch>
          </p:blipFill>
          <p:spPr bwMode="auto">
            <a:xfrm>
              <a:off x="5523305" y="2586436"/>
              <a:ext cx="2778213" cy="671772"/>
            </a:xfrm>
            <a:prstGeom prst="rect">
              <a:avLst/>
            </a:prstGeom>
            <a:noFill/>
          </p:spPr>
        </p:pic>
        <p:sp>
          <p:nvSpPr>
            <p:cNvPr id="22" name="TextBox 21"/>
            <p:cNvSpPr txBox="1"/>
            <p:nvPr/>
          </p:nvSpPr>
          <p:spPr>
            <a:xfrm>
              <a:off x="6171830" y="2968823"/>
              <a:ext cx="2066591" cy="307777"/>
            </a:xfrm>
            <a:prstGeom prst="rect">
              <a:avLst/>
            </a:prstGeom>
            <a:noFill/>
          </p:spPr>
          <p:txBody>
            <a:bodyPr wrap="none" rtlCol="0">
              <a:spAutoFit/>
            </a:bodyPr>
            <a:lstStyle/>
            <a:p>
              <a:pPr fontAlgn="base">
                <a:spcBef>
                  <a:spcPct val="0"/>
                </a:spcBef>
                <a:spcAft>
                  <a:spcPct val="0"/>
                </a:spcAft>
              </a:pPr>
              <a:r>
                <a:rPr lang="hu-HU" sz="1400" dirty="0" smtClean="0">
                  <a:ln w="3175">
                    <a:noFill/>
                  </a:ln>
                  <a:solidFill>
                    <a:prstClr val="white"/>
                  </a:solidFill>
                  <a:latin typeface="Segoe Semibold" pitchFamily="34" charset="0"/>
                  <a:cs typeface="Arial" pitchFamily="34" charset="0"/>
                </a:rPr>
                <a:t>Szolgáltatás a felhőben</a:t>
              </a:r>
              <a:endParaRPr lang="en-US" sz="1400" dirty="0">
                <a:ln w="3175">
                  <a:noFill/>
                </a:ln>
                <a:solidFill>
                  <a:prstClr val="white"/>
                </a:solidFill>
                <a:latin typeface="Segoe Semibold" pitchFamily="34" charset="0"/>
                <a:cs typeface="Arial" pitchFamily="34" charset="0"/>
              </a:endParaRPr>
            </a:p>
          </p:txBody>
        </p:sp>
      </p:grpSp>
      <p:grpSp>
        <p:nvGrpSpPr>
          <p:cNvPr id="5" name="Group 36"/>
          <p:cNvGrpSpPr/>
          <p:nvPr/>
        </p:nvGrpSpPr>
        <p:grpSpPr>
          <a:xfrm>
            <a:off x="2938955" y="2300581"/>
            <a:ext cx="3266090" cy="714703"/>
            <a:chOff x="2938955" y="2186151"/>
            <a:chExt cx="3266090" cy="714703"/>
          </a:xfrm>
        </p:grpSpPr>
        <p:sp>
          <p:nvSpPr>
            <p:cNvPr id="28" name="Left-Right Arrow 27"/>
            <p:cNvSpPr/>
            <p:nvPr/>
          </p:nvSpPr>
          <p:spPr>
            <a:xfrm>
              <a:off x="2938955" y="2186151"/>
              <a:ext cx="3266090" cy="714703"/>
            </a:xfrm>
            <a:prstGeom prst="leftRightArrow">
              <a:avLst>
                <a:gd name="adj1" fmla="val 50000"/>
                <a:gd name="adj2" fmla="val 96054"/>
              </a:avLst>
            </a:prstGeom>
            <a:gradFill>
              <a:gsLst>
                <a:gs pos="28000">
                  <a:srgbClr val="03356D"/>
                </a:gs>
                <a:gs pos="50000">
                  <a:srgbClr val="39ABD3">
                    <a:alpha val="84706"/>
                  </a:srgbClr>
                </a:gs>
                <a:gs pos="72000">
                  <a:srgbClr val="03356D"/>
                </a:gs>
              </a:gsLst>
              <a:lin ang="0" scaled="1"/>
            </a:gradFill>
            <a:ln>
              <a:noFill/>
            </a:ln>
            <a:effectLst>
              <a:outerShdw blurRad="63500" sx="101000" sy="101000" algn="ctr" rotWithShape="0">
                <a:schemeClr val="tx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9" name="TextBox 48"/>
            <p:cNvSpPr txBox="1"/>
            <p:nvPr/>
          </p:nvSpPr>
          <p:spPr>
            <a:xfrm>
              <a:off x="3650695" y="2385785"/>
              <a:ext cx="1842619" cy="338554"/>
            </a:xfrm>
            <a:prstGeom prst="rect">
              <a:avLst/>
            </a:prstGeom>
            <a:noFill/>
          </p:spPr>
          <p:txBody>
            <a:bodyPr wrap="none" rtlCol="0">
              <a:spAutoFit/>
            </a:bodyPr>
            <a:lstStyle/>
            <a:p>
              <a:pPr algn="ctr" fontAlgn="base">
                <a:spcBef>
                  <a:spcPct val="0"/>
                </a:spcBef>
                <a:spcAft>
                  <a:spcPct val="0"/>
                </a:spcAft>
              </a:pPr>
              <a:r>
                <a:rPr lang="hu-HU" sz="1600" dirty="0" smtClean="0">
                  <a:solidFill>
                    <a:prstClr val="white"/>
                  </a:solidFill>
                  <a:latin typeface="Calibri" pitchFamily="34" charset="0"/>
                  <a:cs typeface="Arial" pitchFamily="34" charset="0"/>
                </a:rPr>
                <a:t>Választási lehetőség</a:t>
              </a:r>
              <a:endParaRPr lang="en-US" sz="1600" dirty="0">
                <a:solidFill>
                  <a:prstClr val="white"/>
                </a:solidFill>
                <a:latin typeface="Calibri" pitchFamily="34" charset="0"/>
                <a:cs typeface="Arial" pitchFamily="34" charset="0"/>
              </a:endParaRPr>
            </a:p>
          </p:txBody>
        </p:sp>
      </p:grpSp>
    </p:spTree>
    <p:extLst>
      <p:ext uri="{BB962C8B-B14F-4D97-AF65-F5344CB8AC3E}">
        <p14:creationId xmlns:p14="http://schemas.microsoft.com/office/powerpoint/2010/main" xmlns="" val="663815865"/>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par>
                          <p:cTn id="11" fill="hold">
                            <p:stCondLst>
                              <p:cond delay="1000"/>
                            </p:stCondLst>
                            <p:childTnLst>
                              <p:par>
                                <p:cTn id="12" presetID="22" presetClass="entr" presetSubtype="4" fill="hold" nodeType="afterEffect">
                                  <p:stCondLst>
                                    <p:cond delay="0"/>
                                  </p:stCondLst>
                                  <p:childTnLst>
                                    <p:set>
                                      <p:cBhvr>
                                        <p:cTn id="13" dur="1" fill="hold">
                                          <p:stCondLst>
                                            <p:cond delay="0"/>
                                          </p:stCondLst>
                                        </p:cTn>
                                        <p:tgtEl>
                                          <p:spTgt spid="5126"/>
                                        </p:tgtEl>
                                        <p:attrNameLst>
                                          <p:attrName>style.visibility</p:attrName>
                                        </p:attrNameLst>
                                      </p:cBhvr>
                                      <p:to>
                                        <p:strVal val="visible"/>
                                      </p:to>
                                    </p:set>
                                    <p:animEffect transition="in" filter="wipe(down)">
                                      <p:cBhvr>
                                        <p:cTn id="14" dur="1000"/>
                                        <p:tgtEl>
                                          <p:spTgt spid="5126"/>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childTnLst>
                                </p:cTn>
                              </p:par>
                              <p:par>
                                <p:cTn id="19" presetID="55"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strVal val="#ppt_w*0.70"/>
                                          </p:val>
                                        </p:tav>
                                        <p:tav tm="100000">
                                          <p:val>
                                            <p:strVal val="#ppt_w"/>
                                          </p:val>
                                        </p:tav>
                                      </p:tavLst>
                                    </p:anim>
                                    <p:anim calcmode="lin" valueType="num">
                                      <p:cBhvr>
                                        <p:cTn id="22" dur="500" fill="hold"/>
                                        <p:tgtEl>
                                          <p:spTgt spid="5"/>
                                        </p:tgtEl>
                                        <p:attrNameLst>
                                          <p:attrName>ppt_h</p:attrName>
                                        </p:attrNameLst>
                                      </p:cBhvr>
                                      <p:tavLst>
                                        <p:tav tm="0">
                                          <p:val>
                                            <p:strVal val="#ppt_h"/>
                                          </p:val>
                                        </p:tav>
                                        <p:tav tm="100000">
                                          <p:val>
                                            <p:strVal val="#ppt_h"/>
                                          </p:val>
                                        </p:tav>
                                      </p:tavLst>
                                    </p:anim>
                                    <p:animEffect transition="in" filter="fade">
                                      <p:cBhvr>
                                        <p:cTn id="23" dur="500"/>
                                        <p:tgtEl>
                                          <p:spTgt spid="5"/>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p:cNvSpPr>
            <a:spLocks noGrp="1"/>
          </p:cNvSpPr>
          <p:nvPr>
            <p:ph type="title"/>
          </p:nvPr>
        </p:nvSpPr>
        <p:spPr/>
        <p:txBody>
          <a:bodyPr/>
          <a:lstStyle/>
          <a:p>
            <a:r>
              <a:rPr lang="hu-HU" dirty="0" smtClean="0"/>
              <a:t>A felhőben nem érdekel senkit, hogy fizikailag hol vannak az állományok</a:t>
            </a:r>
            <a:endParaRPr lang="hu-HU" dirty="0"/>
          </a:p>
        </p:txBody>
      </p:sp>
      <p:pic>
        <p:nvPicPr>
          <p:cNvPr id="4" name="Kép 3"/>
          <p:cNvPicPr/>
          <p:nvPr/>
        </p:nvPicPr>
        <p:blipFill>
          <a:blip r:embed="rId3" cstate="print"/>
          <a:srcRect/>
          <a:stretch>
            <a:fillRect/>
          </a:stretch>
        </p:blipFill>
        <p:spPr bwMode="auto">
          <a:xfrm>
            <a:off x="1763688" y="2153921"/>
            <a:ext cx="5760720" cy="3517265"/>
          </a:xfrm>
          <a:prstGeom prst="rect">
            <a:avLst/>
          </a:prstGeom>
          <a:noFill/>
          <a:ln w="9525">
            <a:noFill/>
            <a:miter lim="800000"/>
            <a:headEnd/>
            <a:tailEnd/>
          </a:ln>
        </p:spPr>
      </p:pic>
    </p:spTree>
    <p:extLst>
      <p:ext uri="{BB962C8B-B14F-4D97-AF65-F5344CB8AC3E}">
        <p14:creationId xmlns:p14="http://schemas.microsoft.com/office/powerpoint/2010/main" xmlns="" val="22493013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u-HU" sz="4000" noProof="0" dirty="0" smtClean="0"/>
              <a:t>Adatközpontok</a:t>
            </a:r>
            <a:endParaRPr lang="hu-HU" sz="4000" noProof="0" dirty="0"/>
          </a:p>
        </p:txBody>
      </p:sp>
      <p:pic>
        <p:nvPicPr>
          <p:cNvPr id="25" name="Picture 2" descr="C:\Program Files\Microsoft Resource DVD Artwork\DVD_ART\Artwork_Imagery\Shapes and Graphics\Map Globe\lt blue world map.png"/>
          <p:cNvPicPr>
            <a:picLocks noChangeAspect="1" noChangeArrowheads="1"/>
          </p:cNvPicPr>
          <p:nvPr/>
        </p:nvPicPr>
        <p:blipFill>
          <a:blip r:embed="rId3" cstate="print">
            <a:duotone>
              <a:prstClr val="black"/>
              <a:schemeClr val="accent6">
                <a:tint val="45000"/>
                <a:satMod val="400000"/>
              </a:schemeClr>
            </a:duotone>
          </a:blip>
          <a:stretch>
            <a:fillRect/>
          </a:stretch>
        </p:blipFill>
        <p:spPr bwMode="auto">
          <a:xfrm>
            <a:off x="-436665" y="1150370"/>
            <a:ext cx="9515475" cy="4924425"/>
          </a:xfrm>
          <a:prstGeom prst="rect">
            <a:avLst/>
          </a:prstGeom>
          <a:noFill/>
          <a:ln>
            <a:noFill/>
          </a:ln>
          <a:effectLst/>
        </p:spPr>
      </p:pic>
      <p:sp>
        <p:nvSpPr>
          <p:cNvPr id="54" name="Oval 53"/>
          <p:cNvSpPr/>
          <p:nvPr/>
        </p:nvSpPr>
        <p:spPr>
          <a:xfrm>
            <a:off x="902868" y="2458246"/>
            <a:ext cx="252248" cy="236483"/>
          </a:xfrm>
          <a:prstGeom prst="ellipse">
            <a:avLst/>
          </a:prstGeom>
          <a:gradFill>
            <a:gsLst>
              <a:gs pos="0">
                <a:srgbClr val="FFC000"/>
              </a:gs>
              <a:gs pos="68000">
                <a:srgbClr val="FFCE33"/>
              </a:gs>
              <a:gs pos="100000">
                <a:srgbClr val="FFFF00"/>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fontAlgn="base">
              <a:spcBef>
                <a:spcPct val="0"/>
              </a:spcBef>
              <a:spcAft>
                <a:spcPct val="0"/>
              </a:spcAft>
            </a:pPr>
            <a:endParaRPr lang="en-US" dirty="0" smtClean="0">
              <a:solidFill>
                <a:prstClr val="white"/>
              </a:solidFill>
            </a:endParaRPr>
          </a:p>
        </p:txBody>
      </p:sp>
      <p:sp>
        <p:nvSpPr>
          <p:cNvPr id="55" name="Oval 54"/>
          <p:cNvSpPr/>
          <p:nvPr/>
        </p:nvSpPr>
        <p:spPr>
          <a:xfrm>
            <a:off x="2163803" y="2589703"/>
            <a:ext cx="252248" cy="236483"/>
          </a:xfrm>
          <a:prstGeom prst="ellipse">
            <a:avLst/>
          </a:prstGeom>
          <a:gradFill>
            <a:gsLst>
              <a:gs pos="0">
                <a:srgbClr val="FFC000"/>
              </a:gs>
              <a:gs pos="68000">
                <a:srgbClr val="FFCE33"/>
              </a:gs>
              <a:gs pos="100000">
                <a:srgbClr val="FFFF00"/>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fontAlgn="base">
              <a:spcBef>
                <a:spcPct val="0"/>
              </a:spcBef>
              <a:spcAft>
                <a:spcPct val="0"/>
              </a:spcAft>
            </a:pPr>
            <a:endParaRPr lang="en-US" dirty="0" smtClean="0">
              <a:solidFill>
                <a:prstClr val="white"/>
              </a:solidFill>
            </a:endParaRPr>
          </a:p>
        </p:txBody>
      </p:sp>
      <p:sp>
        <p:nvSpPr>
          <p:cNvPr id="56" name="Oval 55"/>
          <p:cNvSpPr/>
          <p:nvPr/>
        </p:nvSpPr>
        <p:spPr>
          <a:xfrm>
            <a:off x="3975027" y="1889311"/>
            <a:ext cx="252248" cy="236483"/>
          </a:xfrm>
          <a:prstGeom prst="ellipse">
            <a:avLst/>
          </a:prstGeom>
          <a:solidFill>
            <a:srgbClr val="FFC000"/>
          </a:solidFill>
        </p:spPr>
        <p:style>
          <a:lnRef idx="1">
            <a:schemeClr val="accent6"/>
          </a:lnRef>
          <a:fillRef idx="3">
            <a:schemeClr val="accent6"/>
          </a:fillRef>
          <a:effectRef idx="2">
            <a:schemeClr val="accent6"/>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7" name="Oval 56"/>
          <p:cNvSpPr/>
          <p:nvPr/>
        </p:nvSpPr>
        <p:spPr>
          <a:xfrm>
            <a:off x="4257338" y="2072870"/>
            <a:ext cx="252248" cy="236483"/>
          </a:xfrm>
          <a:prstGeom prst="ellipse">
            <a:avLst/>
          </a:prstGeom>
          <a:solidFill>
            <a:srgbClr val="FFC000"/>
          </a:solidFill>
        </p:spPr>
        <p:style>
          <a:lnRef idx="1">
            <a:schemeClr val="accent6"/>
          </a:lnRef>
          <a:fillRef idx="3">
            <a:schemeClr val="accent6"/>
          </a:fillRef>
          <a:effectRef idx="2">
            <a:schemeClr val="accent6"/>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8" name="Oval 57"/>
          <p:cNvSpPr/>
          <p:nvPr/>
        </p:nvSpPr>
        <p:spPr>
          <a:xfrm>
            <a:off x="7467600" y="2209800"/>
            <a:ext cx="252248" cy="236483"/>
          </a:xfrm>
          <a:prstGeom prst="ellipse">
            <a:avLst/>
          </a:prstGeom>
          <a:solidFill>
            <a:srgbClr val="00B0F0"/>
          </a:solidFill>
        </p:spPr>
        <p:style>
          <a:lnRef idx="1">
            <a:schemeClr val="accent6"/>
          </a:lnRef>
          <a:fillRef idx="3">
            <a:schemeClr val="accent6"/>
          </a:fillRef>
          <a:effectRef idx="2">
            <a:schemeClr val="accent6"/>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9" name="Oval 58"/>
          <p:cNvSpPr/>
          <p:nvPr/>
        </p:nvSpPr>
        <p:spPr>
          <a:xfrm>
            <a:off x="7299632" y="2852854"/>
            <a:ext cx="252248" cy="236483"/>
          </a:xfrm>
          <a:prstGeom prst="ellipse">
            <a:avLst/>
          </a:prstGeom>
          <a:solidFill>
            <a:srgbClr val="FFC000"/>
          </a:solidFill>
        </p:spPr>
        <p:style>
          <a:lnRef idx="1">
            <a:schemeClr val="accent6"/>
          </a:lnRef>
          <a:fillRef idx="3">
            <a:schemeClr val="accent6"/>
          </a:fillRef>
          <a:effectRef idx="2">
            <a:schemeClr val="accent6"/>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1" name="TextBox 60"/>
          <p:cNvSpPr txBox="1"/>
          <p:nvPr/>
        </p:nvSpPr>
        <p:spPr>
          <a:xfrm>
            <a:off x="2385426" y="3773017"/>
            <a:ext cx="1657505" cy="646331"/>
          </a:xfrm>
          <a:prstGeom prst="rect">
            <a:avLst/>
          </a:prstGeom>
          <a:noFill/>
        </p:spPr>
        <p:txBody>
          <a:bodyPr wrap="none" lIns="0" tIns="0" rIns="0" bIns="91440" rtlCol="0">
            <a:spAutoFit/>
          </a:bodyPr>
          <a:lstStyle/>
          <a:p>
            <a:pPr algn="ctr" fontAlgn="base">
              <a:lnSpc>
                <a:spcPct val="90000"/>
              </a:lnSpc>
              <a:spcBef>
                <a:spcPct val="0"/>
              </a:spcBef>
              <a:spcAft>
                <a:spcPct val="0"/>
              </a:spcAft>
            </a:pPr>
            <a:r>
              <a:rPr lang="en-US" sz="2000" dirty="0" smtClean="0">
                <a:gradFill>
                  <a:gsLst>
                    <a:gs pos="49000">
                      <a:srgbClr val="1F497D"/>
                    </a:gs>
                    <a:gs pos="100000">
                      <a:srgbClr val="1F497D"/>
                    </a:gs>
                  </a:gsLst>
                  <a:lin ang="5400000" scaled="0"/>
                </a:gradFill>
                <a:effectLst>
                  <a:outerShdw blurRad="38100" dist="38100" dir="2700000" algn="tl">
                    <a:srgbClr val="000000">
                      <a:alpha val="43137"/>
                    </a:srgbClr>
                  </a:outerShdw>
                </a:effectLst>
                <a:latin typeface="Segoe UI" pitchFamily="34" charset="0"/>
                <a:cs typeface="Segoe UI" pitchFamily="34" charset="0"/>
              </a:rPr>
              <a:t>Central and</a:t>
            </a:r>
            <a:br>
              <a:rPr lang="en-US" sz="2000" dirty="0" smtClean="0">
                <a:gradFill>
                  <a:gsLst>
                    <a:gs pos="49000">
                      <a:srgbClr val="1F497D"/>
                    </a:gs>
                    <a:gs pos="100000">
                      <a:srgbClr val="1F497D"/>
                    </a:gs>
                  </a:gsLst>
                  <a:lin ang="5400000" scaled="0"/>
                </a:gradFill>
                <a:effectLst>
                  <a:outerShdw blurRad="38100" dist="38100" dir="2700000" algn="tl">
                    <a:srgbClr val="000000">
                      <a:alpha val="43137"/>
                    </a:srgbClr>
                  </a:outerShdw>
                </a:effectLst>
                <a:latin typeface="Segoe UI" pitchFamily="34" charset="0"/>
                <a:cs typeface="Segoe UI" pitchFamily="34" charset="0"/>
              </a:rPr>
            </a:br>
            <a:r>
              <a:rPr lang="en-US" sz="2000" dirty="0" smtClean="0">
                <a:gradFill>
                  <a:gsLst>
                    <a:gs pos="49000">
                      <a:srgbClr val="1F497D"/>
                    </a:gs>
                    <a:gs pos="100000">
                      <a:srgbClr val="1F497D"/>
                    </a:gs>
                  </a:gsLst>
                  <a:lin ang="5400000" scaled="0"/>
                </a:gradFill>
                <a:effectLst>
                  <a:outerShdw blurRad="38100" dist="38100" dir="2700000" algn="tl">
                    <a:srgbClr val="000000">
                      <a:alpha val="43137"/>
                    </a:srgbClr>
                  </a:outerShdw>
                </a:effectLst>
                <a:latin typeface="Segoe UI" pitchFamily="34" charset="0"/>
                <a:cs typeface="Segoe UI" pitchFamily="34" charset="0"/>
              </a:rPr>
              <a:t>South America</a:t>
            </a:r>
            <a:endParaRPr lang="en-US" sz="2000" dirty="0">
              <a:gradFill>
                <a:gsLst>
                  <a:gs pos="49000">
                    <a:srgbClr val="1F497D"/>
                  </a:gs>
                  <a:gs pos="100000">
                    <a:srgbClr val="1F497D"/>
                  </a:gs>
                </a:gsLst>
                <a:lin ang="5400000" scaled="0"/>
              </a:gradFill>
              <a:effectLst>
                <a:outerShdw blurRad="38100" dist="38100" dir="2700000" algn="tl">
                  <a:srgbClr val="000000">
                    <a:alpha val="43137"/>
                  </a:srgbClr>
                </a:outerShdw>
              </a:effectLst>
              <a:latin typeface="Segoe UI" pitchFamily="34" charset="0"/>
              <a:cs typeface="Segoe UI" pitchFamily="34" charset="0"/>
            </a:endParaRPr>
          </a:p>
        </p:txBody>
      </p:sp>
      <p:sp>
        <p:nvSpPr>
          <p:cNvPr id="62" name="TextBox 61"/>
          <p:cNvSpPr txBox="1"/>
          <p:nvPr/>
        </p:nvSpPr>
        <p:spPr>
          <a:xfrm>
            <a:off x="4525622" y="2207718"/>
            <a:ext cx="798104" cy="369332"/>
          </a:xfrm>
          <a:prstGeom prst="rect">
            <a:avLst/>
          </a:prstGeom>
          <a:noFill/>
        </p:spPr>
        <p:txBody>
          <a:bodyPr wrap="none" lIns="0" tIns="0" rIns="0" bIns="91440" rtlCol="0">
            <a:spAutoFit/>
          </a:bodyPr>
          <a:lstStyle/>
          <a:p>
            <a:pPr algn="ctr" fontAlgn="base">
              <a:lnSpc>
                <a:spcPct val="90000"/>
              </a:lnSpc>
              <a:spcBef>
                <a:spcPct val="0"/>
              </a:spcBef>
              <a:spcAft>
                <a:spcPct val="0"/>
              </a:spcAft>
            </a:pPr>
            <a:r>
              <a:rPr lang="en-US" sz="2000" dirty="0" smtClean="0">
                <a:gradFill>
                  <a:gsLst>
                    <a:gs pos="49000">
                      <a:srgbClr val="1F497D"/>
                    </a:gs>
                    <a:gs pos="100000">
                      <a:srgbClr val="1F497D"/>
                    </a:gs>
                  </a:gsLst>
                  <a:lin ang="5400000" scaled="0"/>
                </a:gradFill>
                <a:effectLst>
                  <a:outerShdw blurRad="38100" dist="38100" dir="2700000" algn="tl">
                    <a:srgbClr val="000000">
                      <a:alpha val="43137"/>
                    </a:srgbClr>
                  </a:outerShdw>
                </a:effectLst>
                <a:latin typeface="Segoe UI" pitchFamily="34" charset="0"/>
                <a:cs typeface="Segoe UI" pitchFamily="34" charset="0"/>
              </a:rPr>
              <a:t>Europe</a:t>
            </a:r>
            <a:endParaRPr lang="en-US" sz="2000" dirty="0">
              <a:gradFill>
                <a:gsLst>
                  <a:gs pos="49000">
                    <a:srgbClr val="1F497D"/>
                  </a:gs>
                  <a:gs pos="100000">
                    <a:srgbClr val="1F497D"/>
                  </a:gs>
                </a:gsLst>
                <a:lin ang="5400000" scaled="0"/>
              </a:gradFill>
              <a:effectLst>
                <a:outerShdw blurRad="38100" dist="38100" dir="2700000" algn="tl">
                  <a:srgbClr val="000000">
                    <a:alpha val="43137"/>
                  </a:srgbClr>
                </a:outerShdw>
              </a:effectLst>
              <a:latin typeface="Segoe UI" pitchFamily="34" charset="0"/>
              <a:cs typeface="Segoe UI" pitchFamily="34" charset="0"/>
            </a:endParaRPr>
          </a:p>
        </p:txBody>
      </p:sp>
      <p:sp>
        <p:nvSpPr>
          <p:cNvPr id="63" name="TextBox 62"/>
          <p:cNvSpPr txBox="1"/>
          <p:nvPr/>
        </p:nvSpPr>
        <p:spPr>
          <a:xfrm>
            <a:off x="6537277" y="2265530"/>
            <a:ext cx="411972" cy="341632"/>
          </a:xfrm>
          <a:prstGeom prst="rect">
            <a:avLst/>
          </a:prstGeom>
          <a:noFill/>
        </p:spPr>
        <p:txBody>
          <a:bodyPr wrap="none" lIns="0" tIns="0" rIns="0" bIns="91440" rtlCol="0">
            <a:spAutoFit/>
          </a:bodyPr>
          <a:lstStyle/>
          <a:p>
            <a:pPr algn="ctr" fontAlgn="base">
              <a:lnSpc>
                <a:spcPct val="90000"/>
              </a:lnSpc>
              <a:spcBef>
                <a:spcPct val="0"/>
              </a:spcBef>
              <a:spcAft>
                <a:spcPct val="0"/>
              </a:spcAft>
            </a:pPr>
            <a:r>
              <a:rPr lang="en-US" dirty="0" smtClean="0">
                <a:gradFill>
                  <a:gsLst>
                    <a:gs pos="49000">
                      <a:srgbClr val="1F497D"/>
                    </a:gs>
                    <a:gs pos="100000">
                      <a:srgbClr val="1F497D"/>
                    </a:gs>
                  </a:gsLst>
                  <a:lin ang="5400000" scaled="0"/>
                </a:gradFill>
                <a:effectLst>
                  <a:outerShdw blurRad="38100" dist="38100" dir="2700000" algn="tl">
                    <a:srgbClr val="000000">
                      <a:alpha val="43137"/>
                    </a:srgbClr>
                  </a:outerShdw>
                </a:effectLst>
                <a:latin typeface="Segoe"/>
                <a:cs typeface="Arial" pitchFamily="34" charset="0"/>
              </a:rPr>
              <a:t>Asia</a:t>
            </a:r>
            <a:endParaRPr lang="en-US" dirty="0">
              <a:gradFill>
                <a:gsLst>
                  <a:gs pos="49000">
                    <a:srgbClr val="1F497D"/>
                  </a:gs>
                  <a:gs pos="100000">
                    <a:srgbClr val="1F497D"/>
                  </a:gs>
                </a:gsLst>
                <a:lin ang="5400000" scaled="0"/>
              </a:gradFill>
              <a:effectLst>
                <a:outerShdw blurRad="38100" dist="38100" dir="2700000" algn="tl">
                  <a:srgbClr val="000000">
                    <a:alpha val="43137"/>
                  </a:srgbClr>
                </a:outerShdw>
              </a:effectLst>
              <a:latin typeface="Segoe"/>
              <a:cs typeface="Arial" pitchFamily="34" charset="0"/>
            </a:endParaRPr>
          </a:p>
        </p:txBody>
      </p:sp>
      <p:sp>
        <p:nvSpPr>
          <p:cNvPr id="64" name="TextBox 63"/>
          <p:cNvSpPr txBox="1"/>
          <p:nvPr/>
        </p:nvSpPr>
        <p:spPr>
          <a:xfrm>
            <a:off x="4798778" y="2988860"/>
            <a:ext cx="646011" cy="369332"/>
          </a:xfrm>
          <a:prstGeom prst="rect">
            <a:avLst/>
          </a:prstGeom>
          <a:noFill/>
        </p:spPr>
        <p:txBody>
          <a:bodyPr wrap="none" lIns="0" tIns="0" rIns="0" bIns="91440" rtlCol="0">
            <a:spAutoFit/>
          </a:bodyPr>
          <a:lstStyle/>
          <a:p>
            <a:pPr algn="ctr" fontAlgn="base">
              <a:lnSpc>
                <a:spcPct val="90000"/>
              </a:lnSpc>
              <a:spcBef>
                <a:spcPct val="0"/>
              </a:spcBef>
              <a:spcAft>
                <a:spcPct val="0"/>
              </a:spcAft>
            </a:pPr>
            <a:r>
              <a:rPr lang="en-US" sz="2000" dirty="0" smtClean="0">
                <a:gradFill>
                  <a:gsLst>
                    <a:gs pos="49000">
                      <a:srgbClr val="1F497D"/>
                    </a:gs>
                    <a:gs pos="100000">
                      <a:srgbClr val="1F497D"/>
                    </a:gs>
                  </a:gsLst>
                  <a:lin ang="5400000" scaled="0"/>
                </a:gradFill>
                <a:effectLst>
                  <a:outerShdw blurRad="38100" dist="38100" dir="2700000" algn="tl">
                    <a:srgbClr val="000000">
                      <a:alpha val="43137"/>
                    </a:srgbClr>
                  </a:outerShdw>
                </a:effectLst>
                <a:latin typeface="Segoe UI" pitchFamily="34" charset="0"/>
                <a:cs typeface="Segoe UI" pitchFamily="34" charset="0"/>
              </a:rPr>
              <a:t>Africa</a:t>
            </a:r>
            <a:endParaRPr lang="en-US" sz="2000" dirty="0">
              <a:gradFill>
                <a:gsLst>
                  <a:gs pos="49000">
                    <a:srgbClr val="1F497D"/>
                  </a:gs>
                  <a:gs pos="100000">
                    <a:srgbClr val="1F497D"/>
                  </a:gs>
                </a:gsLst>
                <a:lin ang="5400000" scaled="0"/>
              </a:gradFill>
              <a:effectLst>
                <a:outerShdw blurRad="38100" dist="38100" dir="2700000" algn="tl">
                  <a:srgbClr val="000000">
                    <a:alpha val="43137"/>
                  </a:srgbClr>
                </a:outerShdw>
              </a:effectLst>
              <a:latin typeface="Segoe UI" pitchFamily="34" charset="0"/>
              <a:cs typeface="Segoe UI" pitchFamily="34" charset="0"/>
            </a:endParaRPr>
          </a:p>
        </p:txBody>
      </p:sp>
      <p:sp>
        <p:nvSpPr>
          <p:cNvPr id="65" name="TextBox 64"/>
          <p:cNvSpPr txBox="1"/>
          <p:nvPr/>
        </p:nvSpPr>
        <p:spPr>
          <a:xfrm>
            <a:off x="8152005" y="3831648"/>
            <a:ext cx="897682" cy="341632"/>
          </a:xfrm>
          <a:prstGeom prst="rect">
            <a:avLst/>
          </a:prstGeom>
          <a:noFill/>
        </p:spPr>
        <p:txBody>
          <a:bodyPr wrap="none" lIns="0" tIns="0" rIns="0" bIns="91440" rtlCol="0">
            <a:spAutoFit/>
          </a:bodyPr>
          <a:lstStyle/>
          <a:p>
            <a:pPr algn="ctr" fontAlgn="base">
              <a:lnSpc>
                <a:spcPct val="90000"/>
              </a:lnSpc>
              <a:spcBef>
                <a:spcPct val="0"/>
              </a:spcBef>
              <a:spcAft>
                <a:spcPct val="0"/>
              </a:spcAft>
            </a:pPr>
            <a:r>
              <a:rPr lang="en-US" dirty="0" smtClean="0">
                <a:gradFill>
                  <a:gsLst>
                    <a:gs pos="49000">
                      <a:srgbClr val="1F497D"/>
                    </a:gs>
                    <a:gs pos="100000">
                      <a:srgbClr val="1F497D"/>
                    </a:gs>
                  </a:gsLst>
                  <a:lin ang="5400000" scaled="0"/>
                </a:gradFill>
                <a:effectLst>
                  <a:outerShdw blurRad="38100" dist="38100" dir="2700000" algn="tl">
                    <a:srgbClr val="000000">
                      <a:alpha val="43137"/>
                    </a:srgbClr>
                  </a:outerShdw>
                </a:effectLst>
                <a:latin typeface="Segoe UI" pitchFamily="34" charset="0"/>
                <a:cs typeface="Segoe UI" pitchFamily="34" charset="0"/>
              </a:rPr>
              <a:t>Australia</a:t>
            </a:r>
            <a:endParaRPr lang="en-US" dirty="0">
              <a:gradFill>
                <a:gsLst>
                  <a:gs pos="49000">
                    <a:srgbClr val="1F497D"/>
                  </a:gs>
                  <a:gs pos="100000">
                    <a:srgbClr val="1F497D"/>
                  </a:gs>
                </a:gsLst>
                <a:lin ang="5400000" scaled="0"/>
              </a:gradFill>
              <a:effectLst>
                <a:outerShdw blurRad="38100" dist="38100" dir="2700000" algn="tl">
                  <a:srgbClr val="000000">
                    <a:alpha val="43137"/>
                  </a:srgbClr>
                </a:outerShdw>
              </a:effectLst>
              <a:latin typeface="Segoe UI" pitchFamily="34" charset="0"/>
              <a:cs typeface="Segoe UI" pitchFamily="34" charset="0"/>
            </a:endParaRPr>
          </a:p>
        </p:txBody>
      </p:sp>
      <p:sp>
        <p:nvSpPr>
          <p:cNvPr id="66" name="Oval 65"/>
          <p:cNvSpPr/>
          <p:nvPr/>
        </p:nvSpPr>
        <p:spPr>
          <a:xfrm>
            <a:off x="7013028" y="2115873"/>
            <a:ext cx="252248" cy="236483"/>
          </a:xfrm>
          <a:prstGeom prst="ellipse">
            <a:avLst/>
          </a:prstGeom>
          <a:gradFill>
            <a:gsLst>
              <a:gs pos="0">
                <a:schemeClr val="accent3">
                  <a:lumMod val="75000"/>
                </a:schemeClr>
              </a:gs>
              <a:gs pos="68000">
                <a:schemeClr val="accent2">
                  <a:lumMod val="60000"/>
                  <a:lumOff val="40000"/>
                </a:schemeClr>
              </a:gs>
              <a:gs pos="100000">
                <a:schemeClr val="accent2">
                  <a:lumMod val="20000"/>
                  <a:lumOff val="80000"/>
                </a:schemeClr>
              </a:gs>
            </a:gsLst>
          </a:gradFill>
        </p:spPr>
        <p:style>
          <a:lnRef idx="1">
            <a:schemeClr val="accent5"/>
          </a:lnRef>
          <a:fillRef idx="3">
            <a:schemeClr val="accent5"/>
          </a:fillRef>
          <a:effectRef idx="2">
            <a:schemeClr val="accent5"/>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7" name="Oval 66"/>
          <p:cNvSpPr/>
          <p:nvPr/>
        </p:nvSpPr>
        <p:spPr>
          <a:xfrm>
            <a:off x="860161" y="2732296"/>
            <a:ext cx="252248" cy="236483"/>
          </a:xfrm>
          <a:prstGeom prst="ellipse">
            <a:avLst/>
          </a:prstGeom>
          <a:gradFill>
            <a:gsLst>
              <a:gs pos="0">
                <a:schemeClr val="accent3">
                  <a:lumMod val="75000"/>
                </a:schemeClr>
              </a:gs>
              <a:gs pos="68000">
                <a:schemeClr val="accent2">
                  <a:lumMod val="60000"/>
                  <a:lumOff val="40000"/>
                </a:schemeClr>
              </a:gs>
              <a:gs pos="100000">
                <a:schemeClr val="accent2">
                  <a:lumMod val="20000"/>
                  <a:lumOff val="80000"/>
                </a:schemeClr>
              </a:gs>
            </a:gsLst>
          </a:gradFill>
        </p:spPr>
        <p:style>
          <a:lnRef idx="1">
            <a:schemeClr val="accent5"/>
          </a:lnRef>
          <a:fillRef idx="3">
            <a:schemeClr val="accent5"/>
          </a:fillRef>
          <a:effectRef idx="2">
            <a:schemeClr val="accent5"/>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8" name="Oval 67"/>
          <p:cNvSpPr/>
          <p:nvPr/>
        </p:nvSpPr>
        <p:spPr>
          <a:xfrm>
            <a:off x="1447017" y="2814183"/>
            <a:ext cx="252248" cy="236483"/>
          </a:xfrm>
          <a:prstGeom prst="ellipse">
            <a:avLst/>
          </a:prstGeom>
          <a:gradFill>
            <a:gsLst>
              <a:gs pos="0">
                <a:schemeClr val="accent3">
                  <a:lumMod val="75000"/>
                </a:schemeClr>
              </a:gs>
              <a:gs pos="68000">
                <a:schemeClr val="accent2">
                  <a:lumMod val="60000"/>
                  <a:lumOff val="40000"/>
                </a:schemeClr>
              </a:gs>
              <a:gs pos="100000">
                <a:schemeClr val="accent2">
                  <a:lumMod val="20000"/>
                  <a:lumOff val="80000"/>
                </a:schemeClr>
              </a:gs>
            </a:gsLst>
          </a:gradFill>
        </p:spPr>
        <p:style>
          <a:lnRef idx="1">
            <a:schemeClr val="accent5"/>
          </a:lnRef>
          <a:fillRef idx="3">
            <a:schemeClr val="accent5"/>
          </a:fillRef>
          <a:effectRef idx="2">
            <a:schemeClr val="accent5"/>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9" name="Oval 68"/>
          <p:cNvSpPr/>
          <p:nvPr/>
        </p:nvSpPr>
        <p:spPr>
          <a:xfrm>
            <a:off x="1992927" y="2213682"/>
            <a:ext cx="252248" cy="236483"/>
          </a:xfrm>
          <a:prstGeom prst="ellipse">
            <a:avLst/>
          </a:prstGeom>
          <a:gradFill>
            <a:gsLst>
              <a:gs pos="0">
                <a:schemeClr val="accent3">
                  <a:lumMod val="75000"/>
                </a:schemeClr>
              </a:gs>
              <a:gs pos="68000">
                <a:schemeClr val="accent2">
                  <a:lumMod val="60000"/>
                  <a:lumOff val="40000"/>
                </a:schemeClr>
              </a:gs>
              <a:gs pos="100000">
                <a:schemeClr val="accent2">
                  <a:lumMod val="20000"/>
                  <a:lumOff val="80000"/>
                </a:schemeClr>
              </a:gs>
            </a:gsLst>
          </a:gradFill>
        </p:spPr>
        <p:style>
          <a:lnRef idx="1">
            <a:schemeClr val="accent5"/>
          </a:lnRef>
          <a:fillRef idx="3">
            <a:schemeClr val="accent5"/>
          </a:fillRef>
          <a:effectRef idx="2">
            <a:schemeClr val="accent5"/>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60" name="TextBox 59"/>
          <p:cNvSpPr txBox="1"/>
          <p:nvPr/>
        </p:nvSpPr>
        <p:spPr>
          <a:xfrm>
            <a:off x="1148992" y="2373868"/>
            <a:ext cx="1664879" cy="369332"/>
          </a:xfrm>
          <a:prstGeom prst="rect">
            <a:avLst/>
          </a:prstGeom>
          <a:noFill/>
        </p:spPr>
        <p:txBody>
          <a:bodyPr wrap="none" lIns="0" tIns="0" rIns="0" bIns="91440" rtlCol="0">
            <a:spAutoFit/>
          </a:bodyPr>
          <a:lstStyle/>
          <a:p>
            <a:pPr algn="ctr" fontAlgn="base">
              <a:lnSpc>
                <a:spcPct val="90000"/>
              </a:lnSpc>
              <a:spcBef>
                <a:spcPct val="0"/>
              </a:spcBef>
              <a:spcAft>
                <a:spcPct val="0"/>
              </a:spcAft>
            </a:pPr>
            <a:r>
              <a:rPr lang="en-US" sz="2000" dirty="0" smtClean="0">
                <a:gradFill>
                  <a:gsLst>
                    <a:gs pos="49000">
                      <a:srgbClr val="1F497D"/>
                    </a:gs>
                    <a:gs pos="100000">
                      <a:srgbClr val="1F497D"/>
                    </a:gs>
                  </a:gsLst>
                  <a:lin ang="5400000" scaled="0"/>
                </a:gradFill>
                <a:effectLst>
                  <a:outerShdw blurRad="38100" dist="38100" dir="2700000" algn="tl">
                    <a:srgbClr val="000000">
                      <a:alpha val="43137"/>
                    </a:srgbClr>
                  </a:outerShdw>
                </a:effectLst>
                <a:latin typeface="Segoe UI" pitchFamily="34" charset="0"/>
                <a:cs typeface="Segoe UI" pitchFamily="34" charset="0"/>
              </a:rPr>
              <a:t>North America</a:t>
            </a:r>
            <a:endParaRPr lang="en-US" sz="2000" dirty="0">
              <a:gradFill>
                <a:gsLst>
                  <a:gs pos="49000">
                    <a:srgbClr val="1F497D"/>
                  </a:gs>
                  <a:gs pos="100000">
                    <a:srgbClr val="1F497D"/>
                  </a:gs>
                </a:gsLst>
                <a:lin ang="5400000" scaled="0"/>
              </a:gradFill>
              <a:effectLst>
                <a:outerShdw blurRad="38100" dist="38100" dir="2700000" algn="tl">
                  <a:srgbClr val="000000">
                    <a:alpha val="43137"/>
                  </a:srgbClr>
                </a:outerShdw>
              </a:effectLst>
              <a:latin typeface="Segoe UI" pitchFamily="34" charset="0"/>
              <a:cs typeface="Segoe UI" pitchFamily="34" charset="0"/>
            </a:endParaRPr>
          </a:p>
        </p:txBody>
      </p:sp>
      <p:sp>
        <p:nvSpPr>
          <p:cNvPr id="70" name="Oval 69"/>
          <p:cNvSpPr/>
          <p:nvPr/>
        </p:nvSpPr>
        <p:spPr>
          <a:xfrm>
            <a:off x="2388712" y="3087139"/>
            <a:ext cx="252248" cy="236483"/>
          </a:xfrm>
          <a:prstGeom prst="ellipse">
            <a:avLst/>
          </a:prstGeom>
          <a:gradFill>
            <a:gsLst>
              <a:gs pos="0">
                <a:schemeClr val="accent3">
                  <a:lumMod val="75000"/>
                </a:schemeClr>
              </a:gs>
              <a:gs pos="68000">
                <a:schemeClr val="accent2">
                  <a:lumMod val="60000"/>
                  <a:lumOff val="40000"/>
                </a:schemeClr>
              </a:gs>
              <a:gs pos="100000">
                <a:schemeClr val="accent2">
                  <a:lumMod val="20000"/>
                  <a:lumOff val="80000"/>
                </a:schemeClr>
              </a:gs>
            </a:gsLst>
          </a:gradFill>
        </p:spPr>
        <p:style>
          <a:lnRef idx="1">
            <a:schemeClr val="accent5"/>
          </a:lnRef>
          <a:fillRef idx="3">
            <a:schemeClr val="accent5"/>
          </a:fillRef>
          <a:effectRef idx="2">
            <a:schemeClr val="accent5"/>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71" name="Oval 70"/>
          <p:cNvSpPr/>
          <p:nvPr/>
        </p:nvSpPr>
        <p:spPr>
          <a:xfrm>
            <a:off x="6564926" y="2732297"/>
            <a:ext cx="252248" cy="236483"/>
          </a:xfrm>
          <a:prstGeom prst="ellipse">
            <a:avLst/>
          </a:prstGeom>
          <a:gradFill>
            <a:gsLst>
              <a:gs pos="0">
                <a:schemeClr val="accent3">
                  <a:lumMod val="75000"/>
                </a:schemeClr>
              </a:gs>
              <a:gs pos="68000">
                <a:schemeClr val="accent2">
                  <a:lumMod val="60000"/>
                  <a:lumOff val="40000"/>
                </a:schemeClr>
              </a:gs>
              <a:gs pos="100000">
                <a:schemeClr val="accent2">
                  <a:lumMod val="20000"/>
                  <a:lumOff val="80000"/>
                </a:schemeClr>
              </a:gs>
            </a:gsLst>
          </a:gradFill>
        </p:spPr>
        <p:style>
          <a:lnRef idx="1">
            <a:schemeClr val="accent5"/>
          </a:lnRef>
          <a:fillRef idx="3">
            <a:schemeClr val="accent5"/>
          </a:fillRef>
          <a:effectRef idx="2">
            <a:schemeClr val="accent5"/>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91" name="TextBox 90"/>
          <p:cNvSpPr txBox="1"/>
          <p:nvPr/>
        </p:nvSpPr>
        <p:spPr>
          <a:xfrm>
            <a:off x="748217" y="948400"/>
            <a:ext cx="2684839" cy="313932"/>
          </a:xfrm>
          <a:prstGeom prst="rect">
            <a:avLst/>
          </a:prstGeom>
          <a:noFill/>
        </p:spPr>
        <p:txBody>
          <a:bodyPr wrap="square" rtlCol="0">
            <a:spAutoFit/>
          </a:bodyPr>
          <a:lstStyle/>
          <a:p>
            <a:pPr defTabSz="914363">
              <a:lnSpc>
                <a:spcPct val="90000"/>
              </a:lnSpc>
              <a:defRPr/>
            </a:pPr>
            <a:r>
              <a:rPr lang="hu-HU" sz="1600" dirty="0" smtClean="0">
                <a:solidFill>
                  <a:prstClr val="black"/>
                </a:solidFill>
                <a:latin typeface="Segoe UI" pitchFamily="34" charset="0"/>
                <a:cs typeface="Segoe UI" pitchFamily="34" charset="0"/>
              </a:rPr>
              <a:t>Jelenlegi </a:t>
            </a:r>
            <a:r>
              <a:rPr lang="en-US" sz="1600" dirty="0" smtClean="0">
                <a:solidFill>
                  <a:prstClr val="black"/>
                </a:solidFill>
                <a:latin typeface="Segoe UI" pitchFamily="34" charset="0"/>
                <a:cs typeface="Segoe UI" pitchFamily="34" charset="0"/>
              </a:rPr>
              <a:t>Online </a:t>
            </a:r>
            <a:r>
              <a:rPr lang="hu-HU" sz="1600" dirty="0" smtClean="0">
                <a:solidFill>
                  <a:prstClr val="black"/>
                </a:solidFill>
                <a:latin typeface="Segoe UI" pitchFamily="34" charset="0"/>
                <a:cs typeface="Segoe UI" pitchFamily="34" charset="0"/>
              </a:rPr>
              <a:t>központok</a:t>
            </a:r>
            <a:endParaRPr lang="en-US" sz="1600" dirty="0">
              <a:solidFill>
                <a:prstClr val="black"/>
              </a:solidFill>
              <a:latin typeface="Segoe UI" pitchFamily="34" charset="0"/>
              <a:cs typeface="Segoe UI" pitchFamily="34" charset="0"/>
            </a:endParaRPr>
          </a:p>
        </p:txBody>
      </p:sp>
      <p:sp>
        <p:nvSpPr>
          <p:cNvPr id="95" name="TextBox 94"/>
          <p:cNvSpPr txBox="1"/>
          <p:nvPr/>
        </p:nvSpPr>
        <p:spPr>
          <a:xfrm>
            <a:off x="742719" y="1322587"/>
            <a:ext cx="2664717" cy="313932"/>
          </a:xfrm>
          <a:prstGeom prst="rect">
            <a:avLst/>
          </a:prstGeom>
          <a:noFill/>
        </p:spPr>
        <p:txBody>
          <a:bodyPr wrap="square" rtlCol="0">
            <a:spAutoFit/>
          </a:bodyPr>
          <a:lstStyle/>
          <a:p>
            <a:pPr defTabSz="914363">
              <a:lnSpc>
                <a:spcPct val="90000"/>
              </a:lnSpc>
              <a:defRPr/>
            </a:pPr>
            <a:r>
              <a:rPr lang="hu-HU" sz="1600" dirty="0" smtClean="0">
                <a:solidFill>
                  <a:prstClr val="black"/>
                </a:solidFill>
                <a:latin typeface="Segoe UI" pitchFamily="34" charset="0"/>
                <a:cs typeface="Segoe UI" pitchFamily="34" charset="0"/>
              </a:rPr>
              <a:t>Egyéb </a:t>
            </a:r>
            <a:r>
              <a:rPr lang="en-US" sz="1600" dirty="0" smtClean="0">
                <a:solidFill>
                  <a:prstClr val="black"/>
                </a:solidFill>
                <a:latin typeface="Segoe UI" pitchFamily="34" charset="0"/>
                <a:cs typeface="Segoe UI" pitchFamily="34" charset="0"/>
              </a:rPr>
              <a:t>Microsoft </a:t>
            </a:r>
            <a:r>
              <a:rPr lang="hu-HU" sz="1600" dirty="0" smtClean="0">
                <a:solidFill>
                  <a:prstClr val="black"/>
                </a:solidFill>
                <a:latin typeface="Segoe UI" pitchFamily="34" charset="0"/>
                <a:cs typeface="Segoe UI" pitchFamily="34" charset="0"/>
              </a:rPr>
              <a:t>központok</a:t>
            </a:r>
            <a:endParaRPr lang="en-US" sz="1600" dirty="0">
              <a:solidFill>
                <a:prstClr val="black"/>
              </a:solidFill>
              <a:latin typeface="Segoe UI" pitchFamily="34" charset="0"/>
              <a:cs typeface="Segoe UI" pitchFamily="34" charset="0"/>
            </a:endParaRPr>
          </a:p>
        </p:txBody>
      </p:sp>
      <p:sp>
        <p:nvSpPr>
          <p:cNvPr id="107" name="Oval 106"/>
          <p:cNvSpPr/>
          <p:nvPr/>
        </p:nvSpPr>
        <p:spPr>
          <a:xfrm>
            <a:off x="476312" y="1333867"/>
            <a:ext cx="252248" cy="236483"/>
          </a:xfrm>
          <a:prstGeom prst="ellipse">
            <a:avLst/>
          </a:prstGeom>
          <a:gradFill>
            <a:gsLst>
              <a:gs pos="0">
                <a:schemeClr val="accent3">
                  <a:lumMod val="75000"/>
                </a:schemeClr>
              </a:gs>
              <a:gs pos="68000">
                <a:schemeClr val="accent2">
                  <a:lumMod val="60000"/>
                  <a:lumOff val="40000"/>
                </a:schemeClr>
              </a:gs>
              <a:gs pos="100000">
                <a:schemeClr val="accent2">
                  <a:lumMod val="20000"/>
                  <a:lumOff val="80000"/>
                </a:schemeClr>
              </a:gs>
            </a:gsLst>
          </a:gradFill>
        </p:spPr>
        <p:style>
          <a:lnRef idx="1">
            <a:schemeClr val="accent5"/>
          </a:lnRef>
          <a:fillRef idx="3">
            <a:schemeClr val="accent5"/>
          </a:fillRef>
          <a:effectRef idx="2">
            <a:schemeClr val="accent5"/>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08" name="Oval 107"/>
          <p:cNvSpPr/>
          <p:nvPr/>
        </p:nvSpPr>
        <p:spPr>
          <a:xfrm>
            <a:off x="487016" y="950220"/>
            <a:ext cx="252248" cy="236483"/>
          </a:xfrm>
          <a:prstGeom prst="ellipse">
            <a:avLst/>
          </a:prstGeom>
          <a:gradFill>
            <a:gsLst>
              <a:gs pos="0">
                <a:srgbClr val="FFC000"/>
              </a:gs>
              <a:gs pos="68000">
                <a:srgbClr val="FFCE33"/>
              </a:gs>
              <a:gs pos="100000">
                <a:srgbClr val="FFFF00"/>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fontAlgn="base">
              <a:spcBef>
                <a:spcPct val="0"/>
              </a:spcBef>
              <a:spcAft>
                <a:spcPct val="0"/>
              </a:spcAft>
            </a:pPr>
            <a:endParaRPr lang="en-US" dirty="0" smtClean="0">
              <a:solidFill>
                <a:prstClr val="white"/>
              </a:solidFill>
            </a:endParaRPr>
          </a:p>
        </p:txBody>
      </p:sp>
      <p:sp>
        <p:nvSpPr>
          <p:cNvPr id="110" name="TextBox 109"/>
          <p:cNvSpPr txBox="1"/>
          <p:nvPr/>
        </p:nvSpPr>
        <p:spPr>
          <a:xfrm>
            <a:off x="70899" y="2438400"/>
            <a:ext cx="843501" cy="230832"/>
          </a:xfrm>
          <a:prstGeom prst="rect">
            <a:avLst/>
          </a:prstGeom>
          <a:noFill/>
        </p:spPr>
        <p:txBody>
          <a:bodyPr wrap="none" rtlCol="0">
            <a:spAutoFit/>
          </a:bodyPr>
          <a:lstStyle/>
          <a:p>
            <a:pPr fontAlgn="base">
              <a:spcBef>
                <a:spcPct val="0"/>
              </a:spcBef>
              <a:spcAft>
                <a:spcPct val="0"/>
              </a:spcAft>
            </a:pPr>
            <a:r>
              <a:rPr lang="en-US" sz="900" b="1" smtClean="0">
                <a:solidFill>
                  <a:prstClr val="black"/>
                </a:solidFill>
                <a:latin typeface="Segoe UI" pitchFamily="34" charset="0"/>
                <a:cs typeface="Segoe UI" pitchFamily="34" charset="0"/>
              </a:rPr>
              <a:t>Washington</a:t>
            </a:r>
            <a:endParaRPr lang="en-US" sz="900" b="1" dirty="0">
              <a:solidFill>
                <a:prstClr val="black"/>
              </a:solidFill>
              <a:latin typeface="Segoe UI" pitchFamily="34" charset="0"/>
              <a:cs typeface="Segoe UI" pitchFamily="34" charset="0"/>
            </a:endParaRPr>
          </a:p>
        </p:txBody>
      </p:sp>
      <p:sp>
        <p:nvSpPr>
          <p:cNvPr id="111" name="TextBox 110"/>
          <p:cNvSpPr txBox="1"/>
          <p:nvPr/>
        </p:nvSpPr>
        <p:spPr>
          <a:xfrm>
            <a:off x="195618" y="2772770"/>
            <a:ext cx="710451" cy="230832"/>
          </a:xfrm>
          <a:prstGeom prst="rect">
            <a:avLst/>
          </a:prstGeom>
          <a:noFill/>
        </p:spPr>
        <p:txBody>
          <a:bodyPr wrap="none" rtlCol="0">
            <a:spAutoFit/>
          </a:bodyPr>
          <a:lstStyle/>
          <a:p>
            <a:pPr fontAlgn="base">
              <a:spcBef>
                <a:spcPct val="0"/>
              </a:spcBef>
              <a:spcAft>
                <a:spcPct val="0"/>
              </a:spcAft>
            </a:pPr>
            <a:r>
              <a:rPr lang="en-US" sz="900" b="1" dirty="0" smtClean="0">
                <a:solidFill>
                  <a:prstClr val="black"/>
                </a:solidFill>
                <a:latin typeface="Segoe UI" pitchFamily="34" charset="0"/>
                <a:cs typeface="Segoe UI" pitchFamily="34" charset="0"/>
              </a:rPr>
              <a:t>California</a:t>
            </a:r>
            <a:endParaRPr lang="en-US" sz="900" b="1" dirty="0">
              <a:solidFill>
                <a:prstClr val="black"/>
              </a:solidFill>
              <a:latin typeface="Segoe UI" pitchFamily="34" charset="0"/>
              <a:cs typeface="Segoe UI" pitchFamily="34" charset="0"/>
            </a:endParaRPr>
          </a:p>
        </p:txBody>
      </p:sp>
      <p:sp>
        <p:nvSpPr>
          <p:cNvPr id="112" name="TextBox 111"/>
          <p:cNvSpPr txBox="1"/>
          <p:nvPr/>
        </p:nvSpPr>
        <p:spPr>
          <a:xfrm>
            <a:off x="1388660" y="3045724"/>
            <a:ext cx="492443" cy="230832"/>
          </a:xfrm>
          <a:prstGeom prst="rect">
            <a:avLst/>
          </a:prstGeom>
          <a:noFill/>
        </p:spPr>
        <p:txBody>
          <a:bodyPr wrap="none" rtlCol="0">
            <a:spAutoFit/>
          </a:bodyPr>
          <a:lstStyle/>
          <a:p>
            <a:pPr fontAlgn="base">
              <a:spcBef>
                <a:spcPct val="0"/>
              </a:spcBef>
              <a:spcAft>
                <a:spcPct val="0"/>
              </a:spcAft>
            </a:pPr>
            <a:r>
              <a:rPr lang="en-US" sz="900" b="1" dirty="0" smtClean="0">
                <a:solidFill>
                  <a:prstClr val="black"/>
                </a:solidFill>
                <a:latin typeface="Segoe UI" pitchFamily="34" charset="0"/>
                <a:cs typeface="Segoe UI" pitchFamily="34" charset="0"/>
              </a:rPr>
              <a:t>Texas</a:t>
            </a:r>
            <a:endParaRPr lang="en-US" sz="900" b="1" dirty="0">
              <a:solidFill>
                <a:prstClr val="black"/>
              </a:solidFill>
              <a:latin typeface="Segoe UI" pitchFamily="34" charset="0"/>
              <a:cs typeface="Segoe UI" pitchFamily="34" charset="0"/>
            </a:endParaRPr>
          </a:p>
        </p:txBody>
      </p:sp>
      <p:sp>
        <p:nvSpPr>
          <p:cNvPr id="113" name="TextBox 112"/>
          <p:cNvSpPr txBox="1"/>
          <p:nvPr/>
        </p:nvSpPr>
        <p:spPr>
          <a:xfrm>
            <a:off x="2111991" y="2090383"/>
            <a:ext cx="542136" cy="230832"/>
          </a:xfrm>
          <a:prstGeom prst="rect">
            <a:avLst/>
          </a:prstGeom>
          <a:noFill/>
        </p:spPr>
        <p:txBody>
          <a:bodyPr wrap="none" rtlCol="0">
            <a:spAutoFit/>
          </a:bodyPr>
          <a:lstStyle/>
          <a:p>
            <a:pPr fontAlgn="base">
              <a:spcBef>
                <a:spcPct val="0"/>
              </a:spcBef>
              <a:spcAft>
                <a:spcPct val="0"/>
              </a:spcAft>
            </a:pPr>
            <a:r>
              <a:rPr lang="en-US" sz="900" b="1" dirty="0" smtClean="0">
                <a:solidFill>
                  <a:prstClr val="black"/>
                </a:solidFill>
                <a:latin typeface="Segoe UI" pitchFamily="34" charset="0"/>
                <a:cs typeface="Segoe UI" pitchFamily="34" charset="0"/>
              </a:rPr>
              <a:t>Illinois</a:t>
            </a:r>
            <a:endParaRPr lang="en-US" sz="900" b="1" dirty="0">
              <a:solidFill>
                <a:prstClr val="black"/>
              </a:solidFill>
              <a:latin typeface="Segoe UI" pitchFamily="34" charset="0"/>
              <a:cs typeface="Segoe UI" pitchFamily="34" charset="0"/>
            </a:endParaRPr>
          </a:p>
        </p:txBody>
      </p:sp>
      <p:sp>
        <p:nvSpPr>
          <p:cNvPr id="114" name="TextBox 113"/>
          <p:cNvSpPr txBox="1"/>
          <p:nvPr/>
        </p:nvSpPr>
        <p:spPr>
          <a:xfrm>
            <a:off x="2380810" y="2586526"/>
            <a:ext cx="609462" cy="230832"/>
          </a:xfrm>
          <a:prstGeom prst="rect">
            <a:avLst/>
          </a:prstGeom>
          <a:noFill/>
        </p:spPr>
        <p:txBody>
          <a:bodyPr wrap="none" rtlCol="0">
            <a:spAutoFit/>
          </a:bodyPr>
          <a:lstStyle/>
          <a:p>
            <a:pPr fontAlgn="base">
              <a:spcBef>
                <a:spcPct val="0"/>
              </a:spcBef>
              <a:spcAft>
                <a:spcPct val="0"/>
              </a:spcAft>
            </a:pPr>
            <a:r>
              <a:rPr lang="en-US" sz="900" b="1" dirty="0" smtClean="0">
                <a:solidFill>
                  <a:prstClr val="black"/>
                </a:solidFill>
                <a:latin typeface="Segoe UI" pitchFamily="34" charset="0"/>
                <a:cs typeface="Segoe UI" pitchFamily="34" charset="0"/>
              </a:rPr>
              <a:t>Virginia</a:t>
            </a:r>
            <a:endParaRPr lang="en-US" sz="900" b="1" dirty="0">
              <a:solidFill>
                <a:prstClr val="black"/>
              </a:solidFill>
              <a:latin typeface="Segoe UI" pitchFamily="34" charset="0"/>
              <a:cs typeface="Segoe UI" pitchFamily="34" charset="0"/>
            </a:endParaRPr>
          </a:p>
        </p:txBody>
      </p:sp>
      <p:sp>
        <p:nvSpPr>
          <p:cNvPr id="115" name="TextBox 114"/>
          <p:cNvSpPr txBox="1"/>
          <p:nvPr/>
        </p:nvSpPr>
        <p:spPr>
          <a:xfrm>
            <a:off x="2535072" y="3059373"/>
            <a:ext cx="816249" cy="230832"/>
          </a:xfrm>
          <a:prstGeom prst="rect">
            <a:avLst/>
          </a:prstGeom>
          <a:noFill/>
        </p:spPr>
        <p:txBody>
          <a:bodyPr wrap="none" rtlCol="0">
            <a:spAutoFit/>
          </a:bodyPr>
          <a:lstStyle/>
          <a:p>
            <a:pPr fontAlgn="base">
              <a:spcBef>
                <a:spcPct val="0"/>
              </a:spcBef>
              <a:spcAft>
                <a:spcPct val="0"/>
              </a:spcAft>
            </a:pPr>
            <a:r>
              <a:rPr lang="en-US" sz="900" b="1" dirty="0" smtClean="0">
                <a:solidFill>
                  <a:prstClr val="black"/>
                </a:solidFill>
                <a:latin typeface="Segoe UI" pitchFamily="34" charset="0"/>
                <a:cs typeface="Segoe UI" pitchFamily="34" charset="0"/>
              </a:rPr>
              <a:t>Puerto Rico</a:t>
            </a:r>
            <a:endParaRPr lang="en-US" sz="900" b="1" dirty="0">
              <a:solidFill>
                <a:prstClr val="black"/>
              </a:solidFill>
              <a:latin typeface="Segoe UI" pitchFamily="34" charset="0"/>
              <a:cs typeface="Segoe UI" pitchFamily="34" charset="0"/>
            </a:endParaRPr>
          </a:p>
        </p:txBody>
      </p:sp>
      <p:sp>
        <p:nvSpPr>
          <p:cNvPr id="116" name="TextBox 115"/>
          <p:cNvSpPr txBox="1"/>
          <p:nvPr/>
        </p:nvSpPr>
        <p:spPr>
          <a:xfrm>
            <a:off x="3408271" y="1882577"/>
            <a:ext cx="567784" cy="230832"/>
          </a:xfrm>
          <a:prstGeom prst="rect">
            <a:avLst/>
          </a:prstGeom>
          <a:noFill/>
        </p:spPr>
        <p:txBody>
          <a:bodyPr wrap="none" rtlCol="0">
            <a:spAutoFit/>
          </a:bodyPr>
          <a:lstStyle/>
          <a:p>
            <a:pPr fontAlgn="base">
              <a:spcBef>
                <a:spcPct val="0"/>
              </a:spcBef>
              <a:spcAft>
                <a:spcPct val="0"/>
              </a:spcAft>
            </a:pPr>
            <a:r>
              <a:rPr lang="en-US" sz="900" b="1" dirty="0" smtClean="0">
                <a:solidFill>
                  <a:prstClr val="black"/>
                </a:solidFill>
                <a:latin typeface="Segoe UI" pitchFamily="34" charset="0"/>
                <a:cs typeface="Segoe UI" pitchFamily="34" charset="0"/>
              </a:rPr>
              <a:t>Ireland</a:t>
            </a:r>
            <a:endParaRPr lang="en-US" sz="900" b="1" dirty="0">
              <a:solidFill>
                <a:prstClr val="black"/>
              </a:solidFill>
              <a:latin typeface="Segoe UI" pitchFamily="34" charset="0"/>
              <a:cs typeface="Segoe UI" pitchFamily="34" charset="0"/>
            </a:endParaRPr>
          </a:p>
        </p:txBody>
      </p:sp>
      <p:sp>
        <p:nvSpPr>
          <p:cNvPr id="117" name="TextBox 116"/>
          <p:cNvSpPr txBox="1"/>
          <p:nvPr/>
        </p:nvSpPr>
        <p:spPr>
          <a:xfrm>
            <a:off x="4502539" y="2087034"/>
            <a:ext cx="849913" cy="230832"/>
          </a:xfrm>
          <a:prstGeom prst="rect">
            <a:avLst/>
          </a:prstGeom>
          <a:noFill/>
        </p:spPr>
        <p:txBody>
          <a:bodyPr wrap="none" rtlCol="0">
            <a:spAutoFit/>
          </a:bodyPr>
          <a:lstStyle/>
          <a:p>
            <a:pPr fontAlgn="base">
              <a:spcBef>
                <a:spcPct val="0"/>
              </a:spcBef>
              <a:spcAft>
                <a:spcPct val="0"/>
              </a:spcAft>
            </a:pPr>
            <a:r>
              <a:rPr lang="en-US" sz="900" b="1" dirty="0" smtClean="0">
                <a:solidFill>
                  <a:prstClr val="black"/>
                </a:solidFill>
                <a:latin typeface="Segoe UI" pitchFamily="34" charset="0"/>
                <a:cs typeface="Segoe UI" pitchFamily="34" charset="0"/>
              </a:rPr>
              <a:t>Netherlands</a:t>
            </a:r>
            <a:endParaRPr lang="en-US" sz="900" b="1" dirty="0">
              <a:solidFill>
                <a:prstClr val="black"/>
              </a:solidFill>
              <a:latin typeface="Segoe UI" pitchFamily="34" charset="0"/>
              <a:cs typeface="Segoe UI" pitchFamily="34" charset="0"/>
            </a:endParaRPr>
          </a:p>
        </p:txBody>
      </p:sp>
      <p:sp>
        <p:nvSpPr>
          <p:cNvPr id="118" name="TextBox 117"/>
          <p:cNvSpPr txBox="1"/>
          <p:nvPr/>
        </p:nvSpPr>
        <p:spPr>
          <a:xfrm>
            <a:off x="6724934" y="1940258"/>
            <a:ext cx="490840" cy="230832"/>
          </a:xfrm>
          <a:prstGeom prst="rect">
            <a:avLst/>
          </a:prstGeom>
          <a:noFill/>
        </p:spPr>
        <p:txBody>
          <a:bodyPr wrap="none" rtlCol="0">
            <a:spAutoFit/>
          </a:bodyPr>
          <a:lstStyle/>
          <a:p>
            <a:pPr fontAlgn="base">
              <a:spcBef>
                <a:spcPct val="0"/>
              </a:spcBef>
              <a:spcAft>
                <a:spcPct val="0"/>
              </a:spcAft>
            </a:pPr>
            <a:r>
              <a:rPr lang="en-US" sz="900" b="1" dirty="0" smtClean="0">
                <a:solidFill>
                  <a:prstClr val="black"/>
                </a:solidFill>
                <a:latin typeface="Segoe UI" pitchFamily="34" charset="0"/>
                <a:cs typeface="Segoe UI" pitchFamily="34" charset="0"/>
              </a:rPr>
              <a:t>China</a:t>
            </a:r>
            <a:endParaRPr lang="en-US" sz="900" b="1" dirty="0">
              <a:solidFill>
                <a:prstClr val="black"/>
              </a:solidFill>
              <a:latin typeface="Segoe UI" pitchFamily="34" charset="0"/>
              <a:cs typeface="Segoe UI" pitchFamily="34" charset="0"/>
            </a:endParaRPr>
          </a:p>
        </p:txBody>
      </p:sp>
      <p:sp>
        <p:nvSpPr>
          <p:cNvPr id="119" name="TextBox 118"/>
          <p:cNvSpPr txBox="1"/>
          <p:nvPr/>
        </p:nvSpPr>
        <p:spPr>
          <a:xfrm>
            <a:off x="7691297" y="2224005"/>
            <a:ext cx="503664" cy="230832"/>
          </a:xfrm>
          <a:prstGeom prst="rect">
            <a:avLst/>
          </a:prstGeom>
          <a:noFill/>
        </p:spPr>
        <p:txBody>
          <a:bodyPr wrap="none" rtlCol="0">
            <a:spAutoFit/>
          </a:bodyPr>
          <a:lstStyle/>
          <a:p>
            <a:pPr fontAlgn="base">
              <a:spcBef>
                <a:spcPct val="0"/>
              </a:spcBef>
              <a:spcAft>
                <a:spcPct val="0"/>
              </a:spcAft>
            </a:pPr>
            <a:r>
              <a:rPr lang="en-US" sz="900" b="1" dirty="0" smtClean="0">
                <a:solidFill>
                  <a:prstClr val="black"/>
                </a:solidFill>
                <a:latin typeface="Segoe UI" pitchFamily="34" charset="0"/>
                <a:cs typeface="Segoe UI" pitchFamily="34" charset="0"/>
              </a:rPr>
              <a:t>Japan</a:t>
            </a:r>
            <a:endParaRPr lang="en-US" sz="900" b="1" dirty="0">
              <a:solidFill>
                <a:prstClr val="black"/>
              </a:solidFill>
              <a:latin typeface="Segoe UI" pitchFamily="34" charset="0"/>
              <a:cs typeface="Segoe UI" pitchFamily="34" charset="0"/>
            </a:endParaRPr>
          </a:p>
        </p:txBody>
      </p:sp>
      <p:sp>
        <p:nvSpPr>
          <p:cNvPr id="120" name="TextBox 119"/>
          <p:cNvSpPr txBox="1"/>
          <p:nvPr/>
        </p:nvSpPr>
        <p:spPr>
          <a:xfrm>
            <a:off x="6288206" y="2554406"/>
            <a:ext cx="458780" cy="230832"/>
          </a:xfrm>
          <a:prstGeom prst="rect">
            <a:avLst/>
          </a:prstGeom>
          <a:noFill/>
        </p:spPr>
        <p:txBody>
          <a:bodyPr wrap="none" rtlCol="0">
            <a:spAutoFit/>
          </a:bodyPr>
          <a:lstStyle/>
          <a:p>
            <a:pPr fontAlgn="base">
              <a:spcBef>
                <a:spcPct val="0"/>
              </a:spcBef>
              <a:spcAft>
                <a:spcPct val="0"/>
              </a:spcAft>
            </a:pPr>
            <a:r>
              <a:rPr lang="en-US" sz="900" b="1" dirty="0" smtClean="0">
                <a:solidFill>
                  <a:prstClr val="black"/>
                </a:solidFill>
                <a:latin typeface="Segoe UI" pitchFamily="34" charset="0"/>
                <a:cs typeface="Segoe UI" pitchFamily="34" charset="0"/>
              </a:rPr>
              <a:t>India</a:t>
            </a:r>
            <a:endParaRPr lang="en-US" sz="900" b="1" dirty="0">
              <a:solidFill>
                <a:prstClr val="black"/>
              </a:solidFill>
              <a:latin typeface="Segoe UI" pitchFamily="34" charset="0"/>
              <a:cs typeface="Segoe UI" pitchFamily="34" charset="0"/>
            </a:endParaRPr>
          </a:p>
        </p:txBody>
      </p:sp>
      <p:sp>
        <p:nvSpPr>
          <p:cNvPr id="121" name="TextBox 120"/>
          <p:cNvSpPr txBox="1"/>
          <p:nvPr/>
        </p:nvSpPr>
        <p:spPr>
          <a:xfrm>
            <a:off x="7491898" y="2893368"/>
            <a:ext cx="737702" cy="230832"/>
          </a:xfrm>
          <a:prstGeom prst="rect">
            <a:avLst/>
          </a:prstGeom>
          <a:noFill/>
        </p:spPr>
        <p:txBody>
          <a:bodyPr wrap="none" rtlCol="0">
            <a:spAutoFit/>
          </a:bodyPr>
          <a:lstStyle/>
          <a:p>
            <a:pPr fontAlgn="base">
              <a:spcBef>
                <a:spcPct val="0"/>
              </a:spcBef>
              <a:spcAft>
                <a:spcPct val="0"/>
              </a:spcAft>
            </a:pPr>
            <a:r>
              <a:rPr lang="en-US" sz="900" b="1" dirty="0" smtClean="0">
                <a:solidFill>
                  <a:prstClr val="black"/>
                </a:solidFill>
                <a:latin typeface="Segoe UI" pitchFamily="34" charset="0"/>
                <a:cs typeface="Segoe UI" pitchFamily="34" charset="0"/>
              </a:rPr>
              <a:t>Singapore</a:t>
            </a:r>
            <a:endParaRPr lang="en-US" sz="900" b="1" dirty="0">
              <a:solidFill>
                <a:prstClr val="black"/>
              </a:solidFill>
              <a:latin typeface="Segoe UI" pitchFamily="34" charset="0"/>
              <a:cs typeface="Segoe UI" pitchFamily="34" charset="0"/>
            </a:endParaRPr>
          </a:p>
        </p:txBody>
      </p:sp>
      <p:sp>
        <p:nvSpPr>
          <p:cNvPr id="41" name="Oval 40"/>
          <p:cNvSpPr/>
          <p:nvPr/>
        </p:nvSpPr>
        <p:spPr>
          <a:xfrm>
            <a:off x="7162800" y="2514600"/>
            <a:ext cx="252248" cy="236483"/>
          </a:xfrm>
          <a:prstGeom prst="ellipse">
            <a:avLst/>
          </a:prstGeom>
          <a:solidFill>
            <a:srgbClr val="FFC000"/>
          </a:solidFill>
        </p:spPr>
        <p:style>
          <a:lnRef idx="1">
            <a:schemeClr val="accent6"/>
          </a:lnRef>
          <a:fillRef idx="3">
            <a:schemeClr val="accent6"/>
          </a:fillRef>
          <a:effectRef idx="2">
            <a:schemeClr val="accent6"/>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2" name="TextBox 41"/>
          <p:cNvSpPr txBox="1"/>
          <p:nvPr/>
        </p:nvSpPr>
        <p:spPr>
          <a:xfrm>
            <a:off x="7339498" y="2512368"/>
            <a:ext cx="838691" cy="230832"/>
          </a:xfrm>
          <a:prstGeom prst="rect">
            <a:avLst/>
          </a:prstGeom>
          <a:noFill/>
        </p:spPr>
        <p:txBody>
          <a:bodyPr wrap="none" rtlCol="0">
            <a:spAutoFit/>
          </a:bodyPr>
          <a:lstStyle/>
          <a:p>
            <a:pPr fontAlgn="base">
              <a:spcBef>
                <a:spcPct val="0"/>
              </a:spcBef>
              <a:spcAft>
                <a:spcPct val="0"/>
              </a:spcAft>
            </a:pPr>
            <a:r>
              <a:rPr lang="en-US" sz="900" b="1" dirty="0" smtClean="0">
                <a:solidFill>
                  <a:prstClr val="black"/>
                </a:solidFill>
                <a:latin typeface="Segoe UI" pitchFamily="34" charset="0"/>
                <a:cs typeface="Segoe UI" pitchFamily="34" charset="0"/>
              </a:rPr>
              <a:t> Hong Kong</a:t>
            </a:r>
            <a:endParaRPr lang="en-US" sz="900" b="1" dirty="0">
              <a:solidFill>
                <a:prstClr val="black"/>
              </a:solidFill>
              <a:latin typeface="Segoe UI" pitchFamily="34" charset="0"/>
              <a:cs typeface="Segoe UI" pitchFamily="34" charset="0"/>
            </a:endParaRPr>
          </a:p>
        </p:txBody>
      </p:sp>
      <p:pic>
        <p:nvPicPr>
          <p:cNvPr id="40" name="Picture 2" descr="Dublin Data Center"/>
          <p:cNvPicPr>
            <a:picLocks noChangeAspect="1" noChangeArrowheads="1"/>
          </p:cNvPicPr>
          <p:nvPr/>
        </p:nvPicPr>
        <p:blipFill>
          <a:blip r:embed="rId4" cstate="print"/>
          <a:srcRect/>
          <a:stretch>
            <a:fillRect/>
          </a:stretch>
        </p:blipFill>
        <p:spPr bwMode="auto">
          <a:xfrm>
            <a:off x="28" y="5013533"/>
            <a:ext cx="2648741" cy="1832929"/>
          </a:xfrm>
          <a:prstGeom prst="rect">
            <a:avLst/>
          </a:prstGeom>
          <a:ln>
            <a:noFill/>
          </a:ln>
          <a:effectLst>
            <a:softEdge rad="112500"/>
          </a:effectLst>
        </p:spPr>
      </p:pic>
      <p:pic>
        <p:nvPicPr>
          <p:cNvPr id="43" name="Picture 42" descr="datacenter_container.bmp"/>
          <p:cNvPicPr>
            <a:picLocks noChangeAspect="1"/>
          </p:cNvPicPr>
          <p:nvPr/>
        </p:nvPicPr>
        <p:blipFill>
          <a:blip r:embed="rId5" cstate="print"/>
          <a:stretch>
            <a:fillRect/>
          </a:stretch>
        </p:blipFill>
        <p:spPr>
          <a:xfrm>
            <a:off x="3442865" y="4987448"/>
            <a:ext cx="2492115" cy="1870552"/>
          </a:xfrm>
          <a:prstGeom prst="rect">
            <a:avLst/>
          </a:prstGeom>
          <a:ln>
            <a:noFill/>
          </a:ln>
          <a:effectLst>
            <a:softEdge rad="112500"/>
          </a:effectLst>
        </p:spPr>
      </p:pic>
      <p:pic>
        <p:nvPicPr>
          <p:cNvPr id="44" name="Picture 43" descr="datacenter_inside.bmp"/>
          <p:cNvPicPr>
            <a:picLocks noChangeAspect="1"/>
          </p:cNvPicPr>
          <p:nvPr/>
        </p:nvPicPr>
        <p:blipFill>
          <a:blip r:embed="rId6" cstate="print"/>
          <a:stretch>
            <a:fillRect/>
          </a:stretch>
        </p:blipFill>
        <p:spPr>
          <a:xfrm>
            <a:off x="6625086" y="4967334"/>
            <a:ext cx="2518913" cy="1890666"/>
          </a:xfrm>
          <a:prstGeom prst="rect">
            <a:avLst/>
          </a:prstGeom>
          <a:ln>
            <a:noFill/>
          </a:ln>
          <a:effectLst>
            <a:softEdge rad="112500"/>
          </a:effectLst>
        </p:spPr>
      </p:pic>
      <p:pic>
        <p:nvPicPr>
          <p:cNvPr id="45"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38593" y="1157841"/>
            <a:ext cx="5715000" cy="409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6" name="Picture 3"/>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125227" y="746888"/>
            <a:ext cx="5715000" cy="4076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7" name="Picture 4"/>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262572" y="2045081"/>
            <a:ext cx="4476750" cy="2981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50921401"/>
      </p:ext>
    </p:extLst>
  </p:cSld>
  <p:clrMapOvr>
    <a:masterClrMapping/>
  </p:clrMapOvr>
  <mc:AlternateContent xmlns:mc="http://schemas.openxmlformats.org/markup-compatibility/2006">
    <mc:Choice xmlns:p14="http://schemas.microsoft.com/office/powerpoint/2010/main" xmlns=""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p:cTn id="13" dur="500" fill="hold"/>
                                        <p:tgtEl>
                                          <p:spTgt spid="45"/>
                                        </p:tgtEl>
                                        <p:attrNameLst>
                                          <p:attrName>ppt_w</p:attrName>
                                        </p:attrNameLst>
                                      </p:cBhvr>
                                      <p:tavLst>
                                        <p:tav tm="0">
                                          <p:val>
                                            <p:fltVal val="0"/>
                                          </p:val>
                                        </p:tav>
                                        <p:tav tm="100000">
                                          <p:val>
                                            <p:strVal val="#ppt_w"/>
                                          </p:val>
                                        </p:tav>
                                      </p:tavLst>
                                    </p:anim>
                                    <p:anim calcmode="lin" valueType="num">
                                      <p:cBhvr>
                                        <p:cTn id="14" dur="500" fill="hold"/>
                                        <p:tgtEl>
                                          <p:spTgt spid="45"/>
                                        </p:tgtEl>
                                        <p:attrNameLst>
                                          <p:attrName>ppt_h</p:attrName>
                                        </p:attrNameLst>
                                      </p:cBhvr>
                                      <p:tavLst>
                                        <p:tav tm="0">
                                          <p:val>
                                            <p:fltVal val="0"/>
                                          </p:val>
                                        </p:tav>
                                        <p:tav tm="100000">
                                          <p:val>
                                            <p:strVal val="#ppt_h"/>
                                          </p:val>
                                        </p:tav>
                                      </p:tavLst>
                                    </p:anim>
                                    <p:animEffect transition="in" filter="fade">
                                      <p:cBhvr>
                                        <p:cTn id="15" dur="500"/>
                                        <p:tgtEl>
                                          <p:spTgt spid="45"/>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p:cTn id="20" dur="500" fill="hold"/>
                                        <p:tgtEl>
                                          <p:spTgt spid="46"/>
                                        </p:tgtEl>
                                        <p:attrNameLst>
                                          <p:attrName>ppt_w</p:attrName>
                                        </p:attrNameLst>
                                      </p:cBhvr>
                                      <p:tavLst>
                                        <p:tav tm="0">
                                          <p:val>
                                            <p:fltVal val="0"/>
                                          </p:val>
                                        </p:tav>
                                        <p:tav tm="100000">
                                          <p:val>
                                            <p:strVal val="#ppt_w"/>
                                          </p:val>
                                        </p:tav>
                                      </p:tavLst>
                                    </p:anim>
                                    <p:anim calcmode="lin" valueType="num">
                                      <p:cBhvr>
                                        <p:cTn id="21" dur="500" fill="hold"/>
                                        <p:tgtEl>
                                          <p:spTgt spid="46"/>
                                        </p:tgtEl>
                                        <p:attrNameLst>
                                          <p:attrName>ppt_h</p:attrName>
                                        </p:attrNameLst>
                                      </p:cBhvr>
                                      <p:tavLst>
                                        <p:tav tm="0">
                                          <p:val>
                                            <p:fltVal val="0"/>
                                          </p:val>
                                        </p:tav>
                                        <p:tav tm="100000">
                                          <p:val>
                                            <p:strVal val="#ppt_h"/>
                                          </p:val>
                                        </p:tav>
                                      </p:tavLst>
                                    </p:anim>
                                    <p:animEffect transition="in" filter="fade">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500" fill="hold"/>
                                        <p:tgtEl>
                                          <p:spTgt spid="47"/>
                                        </p:tgtEl>
                                        <p:attrNameLst>
                                          <p:attrName>ppt_w</p:attrName>
                                        </p:attrNameLst>
                                      </p:cBhvr>
                                      <p:tavLst>
                                        <p:tav tm="0">
                                          <p:val>
                                            <p:fltVal val="0"/>
                                          </p:val>
                                        </p:tav>
                                        <p:tav tm="100000">
                                          <p:val>
                                            <p:strVal val="#ppt_w"/>
                                          </p:val>
                                        </p:tav>
                                      </p:tavLst>
                                    </p:anim>
                                    <p:anim calcmode="lin" valueType="num">
                                      <p:cBhvr>
                                        <p:cTn id="28" dur="500" fill="hold"/>
                                        <p:tgtEl>
                                          <p:spTgt spid="47"/>
                                        </p:tgtEl>
                                        <p:attrNameLst>
                                          <p:attrName>ppt_h</p:attrName>
                                        </p:attrNameLst>
                                      </p:cBhvr>
                                      <p:tavLst>
                                        <p:tav tm="0">
                                          <p:val>
                                            <p:fltVal val="0"/>
                                          </p:val>
                                        </p:tav>
                                        <p:tav tm="100000">
                                          <p:val>
                                            <p:strVal val="#ppt_h"/>
                                          </p:val>
                                        </p:tav>
                                      </p:tavLst>
                                    </p:anim>
                                    <p:animEffect transition="in" filter="fade">
                                      <p:cBhvr>
                                        <p:cTn id="2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827584" y="1700808"/>
            <a:ext cx="7848872" cy="5170646"/>
          </a:xfrm>
          <a:prstGeom prst="rect">
            <a:avLst/>
          </a:prstGeom>
        </p:spPr>
        <p:txBody>
          <a:bodyPr wrap="square">
            <a:spAutoFit/>
          </a:bodyPr>
          <a:lstStyle/>
          <a:p>
            <a:pPr marL="285750" indent="-285750">
              <a:lnSpc>
                <a:spcPct val="150000"/>
              </a:lnSpc>
              <a:buFont typeface="Arial" pitchFamily="34" charset="0"/>
              <a:buChar char="•"/>
            </a:pPr>
            <a:r>
              <a:rPr lang="hu-HU" sz="2400" dirty="0" smtClean="0"/>
              <a:t>Azonnal használatba lehet venni a szolgáltatást</a:t>
            </a:r>
          </a:p>
          <a:p>
            <a:pPr marL="285750" indent="-285750">
              <a:lnSpc>
                <a:spcPct val="150000"/>
              </a:lnSpc>
              <a:buFont typeface="Arial" pitchFamily="34" charset="0"/>
              <a:buChar char="•"/>
            </a:pPr>
            <a:r>
              <a:rPr lang="hu-HU" sz="2400" dirty="0" smtClean="0"/>
              <a:t>Nincs jelentős összegű kezdő beruházási költség</a:t>
            </a:r>
          </a:p>
          <a:p>
            <a:pPr marL="285750" indent="-285750">
              <a:lnSpc>
                <a:spcPct val="150000"/>
              </a:lnSpc>
              <a:buFont typeface="Arial" pitchFamily="34" charset="0"/>
              <a:buChar char="•"/>
            </a:pPr>
            <a:r>
              <a:rPr lang="hu-HU" sz="2400" dirty="0" smtClean="0"/>
              <a:t>Vásárlás előtt általában kipróbálható az alkalmazás</a:t>
            </a:r>
          </a:p>
          <a:p>
            <a:pPr marL="285750" indent="-285750">
              <a:lnSpc>
                <a:spcPct val="150000"/>
              </a:lnSpc>
              <a:buFont typeface="Arial" pitchFamily="34" charset="0"/>
              <a:buChar char="•"/>
            </a:pPr>
            <a:r>
              <a:rPr lang="hu-HU" sz="2400" dirty="0"/>
              <a:t>Csak a tényleges használat után kell fizetni, nem kell hatalmas tartalék kapacitást kiépíteni és fenntartani</a:t>
            </a:r>
          </a:p>
          <a:p>
            <a:pPr marL="285750" indent="-285750">
              <a:lnSpc>
                <a:spcPct val="150000"/>
              </a:lnSpc>
              <a:buFont typeface="Arial" pitchFamily="34" charset="0"/>
              <a:buChar char="•"/>
            </a:pPr>
            <a:r>
              <a:rPr lang="hu-HU" sz="2400" b="1" dirty="0" smtClean="0"/>
              <a:t>Tervezhető, </a:t>
            </a:r>
            <a:r>
              <a:rPr lang="hu-HU" sz="2400" dirty="0" smtClean="0"/>
              <a:t>fenntartási </a:t>
            </a:r>
            <a:r>
              <a:rPr lang="hu-HU" sz="2400" dirty="0"/>
              <a:t>költségek (hardver meghibásodás, áramfogyasztás, klímabővítés, karbantartási díjak, stb</a:t>
            </a:r>
            <a:r>
              <a:rPr lang="hu-HU" sz="2400" dirty="0" smtClean="0"/>
              <a:t>.)</a:t>
            </a:r>
          </a:p>
          <a:p>
            <a:pPr marL="285750" indent="-285750">
              <a:lnSpc>
                <a:spcPct val="150000"/>
              </a:lnSpc>
              <a:buFont typeface="Arial" pitchFamily="34" charset="0"/>
              <a:buChar char="•"/>
            </a:pPr>
            <a:r>
              <a:rPr lang="hu-HU" sz="2400" dirty="0" smtClean="0"/>
              <a:t>Nagyobb mobilitás</a:t>
            </a:r>
            <a:endParaRPr lang="hu-HU" sz="2400" dirty="0"/>
          </a:p>
          <a:p>
            <a:pPr marL="285750" indent="-285750">
              <a:buFont typeface="Arial" pitchFamily="34" charset="0"/>
              <a:buChar char="•"/>
            </a:pPr>
            <a:endParaRPr lang="hu-HU" sz="2400" dirty="0"/>
          </a:p>
          <a:p>
            <a:pPr marL="285750" indent="-285750">
              <a:buFont typeface="Arial" pitchFamily="34" charset="0"/>
              <a:buChar char="•"/>
            </a:pPr>
            <a:endParaRPr lang="hu-HU" dirty="0"/>
          </a:p>
        </p:txBody>
      </p:sp>
      <p:sp>
        <p:nvSpPr>
          <p:cNvPr id="5" name="Cím 4"/>
          <p:cNvSpPr>
            <a:spLocks noGrp="1"/>
          </p:cNvSpPr>
          <p:nvPr>
            <p:ph type="title"/>
          </p:nvPr>
        </p:nvSpPr>
        <p:spPr>
          <a:xfrm>
            <a:off x="540515" y="188640"/>
            <a:ext cx="8229600" cy="1336168"/>
          </a:xfrm>
        </p:spPr>
        <p:txBody>
          <a:bodyPr/>
          <a:lstStyle/>
          <a:p>
            <a:r>
              <a:rPr lang="hu-HU" dirty="0"/>
              <a:t>Érvek a számítási felhő </a:t>
            </a:r>
            <a:r>
              <a:rPr lang="hu-HU" dirty="0" smtClean="0"/>
              <a:t>mellett</a:t>
            </a:r>
            <a:endParaRPr lang="hu-HU" dirty="0"/>
          </a:p>
        </p:txBody>
      </p:sp>
    </p:spTree>
    <p:extLst>
      <p:ext uri="{BB962C8B-B14F-4D97-AF65-F5344CB8AC3E}">
        <p14:creationId xmlns:p14="http://schemas.microsoft.com/office/powerpoint/2010/main" xmlns="" val="313666853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Korábban is jártunk már a felhőben</a:t>
            </a:r>
            <a:endParaRPr lang="hu-HU"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95735" y="2564904"/>
            <a:ext cx="4992687" cy="3084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136251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Google</a:t>
            </a:r>
            <a:r>
              <a:rPr lang="hu-HU" dirty="0"/>
              <a:t> </a:t>
            </a:r>
            <a:r>
              <a:rPr lang="hu-HU" dirty="0" smtClean="0"/>
              <a:t>dokumentumok</a:t>
            </a:r>
            <a:endParaRPr lang="hu-HU"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27784" y="1988840"/>
            <a:ext cx="4176464" cy="17265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310794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Evernote</a:t>
            </a:r>
            <a:endParaRPr lang="hu-HU"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47864" y="2204864"/>
            <a:ext cx="2338363" cy="1862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57593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Apple-iCloud</a:t>
            </a:r>
            <a:endParaRPr lang="hu-HU"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03848" y="2564905"/>
            <a:ext cx="2733747" cy="2808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964514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Windows </a:t>
            </a:r>
            <a:r>
              <a:rPr lang="hu-HU" dirty="0" err="1" smtClean="0"/>
              <a:t>Live</a:t>
            </a:r>
            <a:endParaRPr lang="hu-HU" dirty="0"/>
          </a:p>
        </p:txBody>
      </p:sp>
      <p:pic>
        <p:nvPicPr>
          <p:cNvPr id="4100" name="Picture 4" descr="Windows Live">
            <a:hlinkClick r:id="rId3"/>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8575" y="-122238"/>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101"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707904" y="2132856"/>
            <a:ext cx="1732230" cy="12961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303376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5"/>
          <p:cNvSpPr>
            <a:spLocks noGrp="1"/>
          </p:cNvSpPr>
          <p:nvPr>
            <p:ph type="ctrTitle"/>
          </p:nvPr>
        </p:nvSpPr>
        <p:spPr/>
        <p:txBody>
          <a:bodyPr/>
          <a:lstStyle/>
          <a:p>
            <a:r>
              <a:rPr lang="hu-HU" dirty="0" smtClean="0"/>
              <a:t>Sándor Imre</a:t>
            </a:r>
            <a:endParaRPr lang="hu-HU" dirty="0"/>
          </a:p>
        </p:txBody>
      </p:sp>
      <p:sp>
        <p:nvSpPr>
          <p:cNvPr id="7" name="Alcím 6"/>
          <p:cNvSpPr>
            <a:spLocks noGrp="1"/>
          </p:cNvSpPr>
          <p:nvPr>
            <p:ph type="subTitle" idx="1"/>
          </p:nvPr>
        </p:nvSpPr>
        <p:spPr/>
        <p:txBody>
          <a:bodyPr/>
          <a:lstStyle/>
          <a:p>
            <a:r>
              <a:rPr lang="hu-HU" dirty="0" smtClean="0"/>
              <a:t>Bejegyzett könyvvizsgáló</a:t>
            </a:r>
          </a:p>
          <a:p>
            <a:r>
              <a:rPr lang="hu-HU" dirty="0" smtClean="0"/>
              <a:t>Partner</a:t>
            </a:r>
          </a:p>
          <a:p>
            <a:r>
              <a:rPr lang="hu-HU" dirty="0" smtClean="0"/>
              <a:t>A.D. </a:t>
            </a:r>
            <a:r>
              <a:rPr lang="hu-HU" dirty="0" err="1" smtClean="0"/>
              <a:t>Eurocontroll</a:t>
            </a:r>
            <a:r>
              <a:rPr lang="hu-HU" dirty="0" smtClean="0"/>
              <a:t> Kft.</a:t>
            </a:r>
            <a:endParaRPr lang="hu-HU" dirty="0"/>
          </a:p>
        </p:txBody>
      </p:sp>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3568" y="764704"/>
            <a:ext cx="2736850" cy="55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797144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Windows </a:t>
            </a:r>
            <a:r>
              <a:rPr lang="hu-HU" dirty="0" err="1" smtClean="0"/>
              <a:t>Live-Skydrive</a:t>
            </a:r>
            <a:endParaRPr lang="hu-HU"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52550" y="1739900"/>
            <a:ext cx="6437313" cy="3382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025723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Az ingyenes vagy a fizetős felhőt választjuk?</a:t>
            </a:r>
            <a:endParaRPr lang="hu-HU" dirty="0"/>
          </a:p>
        </p:txBody>
      </p:sp>
    </p:spTree>
    <p:extLst>
      <p:ext uri="{BB962C8B-B14F-4D97-AF65-F5344CB8AC3E}">
        <p14:creationId xmlns:p14="http://schemas.microsoft.com/office/powerpoint/2010/main" xmlns="" val="5473186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p:cNvSpPr>
            <a:spLocks noGrp="1"/>
          </p:cNvSpPr>
          <p:nvPr>
            <p:ph type="title"/>
          </p:nvPr>
        </p:nvSpPr>
        <p:spPr/>
        <p:txBody>
          <a:bodyPr/>
          <a:lstStyle/>
          <a:p>
            <a:r>
              <a:rPr lang="hu-HU" dirty="0" smtClean="0"/>
              <a:t>Ingyenes szolgáltatások</a:t>
            </a:r>
            <a:endParaRPr lang="hu-HU" dirty="0"/>
          </a:p>
        </p:txBody>
      </p:sp>
      <p:sp>
        <p:nvSpPr>
          <p:cNvPr id="4" name="Szövegdoboz 3"/>
          <p:cNvSpPr txBox="1"/>
          <p:nvPr/>
        </p:nvSpPr>
        <p:spPr>
          <a:xfrm>
            <a:off x="899592" y="1772816"/>
            <a:ext cx="7560840" cy="3416320"/>
          </a:xfrm>
          <a:prstGeom prst="rect">
            <a:avLst/>
          </a:prstGeom>
          <a:noFill/>
        </p:spPr>
        <p:txBody>
          <a:bodyPr wrap="square" rtlCol="0">
            <a:spAutoFit/>
          </a:bodyPr>
          <a:lstStyle/>
          <a:p>
            <a:pPr marL="285750" indent="-285750">
              <a:buFont typeface="Arial" pitchFamily="34" charset="0"/>
              <a:buChar char="•"/>
            </a:pPr>
            <a:r>
              <a:rPr lang="hu-HU" dirty="0" smtClean="0"/>
              <a:t>Jellemző a korlátozott funkcionalitás, de átlagos célokra megfelelő lehet</a:t>
            </a:r>
          </a:p>
          <a:p>
            <a:endParaRPr lang="hu-HU" dirty="0" smtClean="0"/>
          </a:p>
          <a:p>
            <a:pPr marL="285750" indent="-285750">
              <a:buFont typeface="Arial" pitchFamily="34" charset="0"/>
              <a:buChar char="•"/>
            </a:pPr>
            <a:r>
              <a:rPr lang="hu-HU" dirty="0" smtClean="0"/>
              <a:t>Szakmai támogatás nem vagy szinte nem érhető el</a:t>
            </a:r>
          </a:p>
          <a:p>
            <a:endParaRPr lang="hu-HU" dirty="0" smtClean="0"/>
          </a:p>
          <a:p>
            <a:pPr marL="285750" indent="-285750">
              <a:buFont typeface="Arial" pitchFamily="34" charset="0"/>
              <a:buChar char="•"/>
            </a:pPr>
            <a:r>
              <a:rPr lang="hu-HU" dirty="0" smtClean="0"/>
              <a:t>A szolgáltató reklámok nyújtásával fedezi a költségeit</a:t>
            </a:r>
          </a:p>
          <a:p>
            <a:pPr marL="285750" indent="-285750">
              <a:buFont typeface="Arial" pitchFamily="34" charset="0"/>
              <a:buChar char="•"/>
            </a:pPr>
            <a:endParaRPr lang="hu-HU" dirty="0"/>
          </a:p>
          <a:p>
            <a:pPr marL="285750" indent="-285750">
              <a:buFont typeface="Arial" pitchFamily="34" charset="0"/>
              <a:buChar char="•"/>
            </a:pPr>
            <a:r>
              <a:rPr lang="hu-HU" dirty="0" smtClean="0"/>
              <a:t>Gyakorlatilag nem létezik garancia a </a:t>
            </a:r>
            <a:r>
              <a:rPr lang="hu-HU" dirty="0" smtClean="0"/>
              <a:t>szolgáltatásra</a:t>
            </a:r>
          </a:p>
          <a:p>
            <a:pPr marL="285750" indent="-285750"/>
            <a:endParaRPr lang="hu-HU" dirty="0" smtClean="0"/>
          </a:p>
          <a:p>
            <a:pPr marL="285750" indent="-285750">
              <a:buFont typeface="Arial" pitchFamily="34" charset="0"/>
              <a:buChar char="•"/>
            </a:pPr>
            <a:r>
              <a:rPr lang="hu-HU" dirty="0" smtClean="0">
                <a:ea typeface="Calibri"/>
                <a:cs typeface="Times New Roman"/>
              </a:rPr>
              <a:t>Az ingyenes világban nagyon sok a lehetőség, de annál kevesebb az azonnal használatba vehető megoldás.</a:t>
            </a:r>
          </a:p>
          <a:p>
            <a:pPr marL="285750" indent="-285750">
              <a:buFont typeface="Arial" pitchFamily="34" charset="0"/>
              <a:buChar char="•"/>
            </a:pPr>
            <a:endParaRPr lang="hu-HU" dirty="0" smtClean="0"/>
          </a:p>
          <a:p>
            <a:pPr marL="285750" indent="-285750">
              <a:buFont typeface="Arial" pitchFamily="34" charset="0"/>
              <a:buChar char="•"/>
            </a:pPr>
            <a:endParaRPr lang="hu-HU" dirty="0"/>
          </a:p>
        </p:txBody>
      </p:sp>
    </p:spTree>
    <p:extLst>
      <p:ext uri="{BB962C8B-B14F-4D97-AF65-F5344CB8AC3E}">
        <p14:creationId xmlns:p14="http://schemas.microsoft.com/office/powerpoint/2010/main" xmlns="" val="19752757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Fizetős szolgáltatások</a:t>
            </a:r>
            <a:endParaRPr lang="hu-HU" dirty="0"/>
          </a:p>
        </p:txBody>
      </p:sp>
      <p:sp>
        <p:nvSpPr>
          <p:cNvPr id="3" name="Szövegdoboz 2"/>
          <p:cNvSpPr txBox="1"/>
          <p:nvPr/>
        </p:nvSpPr>
        <p:spPr>
          <a:xfrm>
            <a:off x="971600" y="1823853"/>
            <a:ext cx="7704856" cy="2862322"/>
          </a:xfrm>
          <a:prstGeom prst="rect">
            <a:avLst/>
          </a:prstGeom>
          <a:noFill/>
        </p:spPr>
        <p:txBody>
          <a:bodyPr wrap="square" rtlCol="0">
            <a:spAutoFit/>
          </a:bodyPr>
          <a:lstStyle/>
          <a:p>
            <a:pPr marL="285750" indent="-285750">
              <a:buFont typeface="Arial" pitchFamily="34" charset="0"/>
              <a:buChar char="•"/>
            </a:pPr>
            <a:r>
              <a:rPr lang="hu-HU" dirty="0" smtClean="0"/>
              <a:t>A szolgáltatás korlátozások nélkül érhető el</a:t>
            </a:r>
          </a:p>
          <a:p>
            <a:endParaRPr lang="hu-HU" dirty="0" smtClean="0"/>
          </a:p>
          <a:p>
            <a:pPr marL="285750" indent="-285750">
              <a:buFont typeface="Arial" pitchFamily="34" charset="0"/>
              <a:buChar char="•"/>
            </a:pPr>
            <a:r>
              <a:rPr lang="hu-HU" dirty="0" smtClean="0"/>
              <a:t>Nem található benne reklám</a:t>
            </a:r>
          </a:p>
          <a:p>
            <a:endParaRPr lang="hu-HU" dirty="0" smtClean="0"/>
          </a:p>
          <a:p>
            <a:pPr marL="285750" indent="-285750">
              <a:buFont typeface="Arial" pitchFamily="34" charset="0"/>
              <a:buChar char="•"/>
            </a:pPr>
            <a:r>
              <a:rPr lang="hu-HU" dirty="0" smtClean="0"/>
              <a:t>Jelentős szakmai támogatás igényelhető</a:t>
            </a:r>
          </a:p>
          <a:p>
            <a:endParaRPr lang="hu-HU" dirty="0" smtClean="0"/>
          </a:p>
          <a:p>
            <a:pPr marL="285750" indent="-285750">
              <a:buFont typeface="Arial" pitchFamily="34" charset="0"/>
              <a:buChar char="•"/>
            </a:pPr>
            <a:r>
              <a:rPr lang="hu-HU" dirty="0" smtClean="0"/>
              <a:t>Általában a rendelkezésre állás 7/24</a:t>
            </a:r>
          </a:p>
          <a:p>
            <a:pPr marL="285750" indent="-285750">
              <a:buFont typeface="Arial" pitchFamily="34" charset="0"/>
              <a:buChar char="•"/>
            </a:pPr>
            <a:endParaRPr lang="hu-HU" dirty="0"/>
          </a:p>
          <a:p>
            <a:pPr marL="285750" indent="-285750">
              <a:buFont typeface="Arial" pitchFamily="34" charset="0"/>
              <a:buChar char="•"/>
            </a:pPr>
            <a:r>
              <a:rPr lang="hu-HU" dirty="0" smtClean="0"/>
              <a:t>A szolgáltató garanciát vállal a szolgáltatásáért</a:t>
            </a:r>
          </a:p>
          <a:p>
            <a:pPr marL="285750" indent="-285750">
              <a:buFont typeface="Arial" pitchFamily="34" charset="0"/>
              <a:buChar char="•"/>
            </a:pPr>
            <a:endParaRPr lang="hu-HU" dirty="0"/>
          </a:p>
        </p:txBody>
      </p:sp>
    </p:spTree>
    <p:extLst>
      <p:ext uri="{BB962C8B-B14F-4D97-AF65-F5344CB8AC3E}">
        <p14:creationId xmlns:p14="http://schemas.microsoft.com/office/powerpoint/2010/main" xmlns="" val="30639811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p:cNvSpPr>
            <a:spLocks noGrp="1"/>
          </p:cNvSpPr>
          <p:nvPr>
            <p:ph type="title"/>
          </p:nvPr>
        </p:nvSpPr>
        <p:spPr>
          <a:xfrm>
            <a:off x="467544" y="2204864"/>
            <a:ext cx="3754760" cy="1858218"/>
          </a:xfrm>
        </p:spPr>
        <p:txBody>
          <a:bodyPr/>
          <a:lstStyle/>
          <a:p>
            <a:r>
              <a:rPr lang="hu-HU" dirty="0" smtClean="0"/>
              <a:t>Ilyen az élet az Office 365 felhőben</a:t>
            </a:r>
            <a:endParaRPr lang="hu-HU" dirty="0"/>
          </a:p>
        </p:txBody>
      </p:sp>
      <p:sp>
        <p:nvSpPr>
          <p:cNvPr id="4" name="Téglalap 3"/>
          <p:cNvSpPr/>
          <p:nvPr/>
        </p:nvSpPr>
        <p:spPr>
          <a:xfrm>
            <a:off x="4644008" y="-99392"/>
            <a:ext cx="4499992" cy="70567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64088" y="2957504"/>
            <a:ext cx="3213100" cy="920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080976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p:cNvSpPr>
            <a:spLocks noGrp="1"/>
          </p:cNvSpPr>
          <p:nvPr>
            <p:ph type="title"/>
          </p:nvPr>
        </p:nvSpPr>
        <p:spPr/>
        <p:txBody>
          <a:bodyPr/>
          <a:lstStyle/>
          <a:p>
            <a:endParaRPr lang="hu-HU" dirty="0"/>
          </a:p>
        </p:txBody>
      </p:sp>
      <p:sp>
        <p:nvSpPr>
          <p:cNvPr id="4" name="Téglalap 3"/>
          <p:cNvSpPr/>
          <p:nvPr/>
        </p:nvSpPr>
        <p:spPr>
          <a:xfrm>
            <a:off x="251520" y="2967335"/>
            <a:ext cx="8568952" cy="646331"/>
          </a:xfrm>
          <a:prstGeom prst="rect">
            <a:avLst/>
          </a:prstGeom>
        </p:spPr>
        <p:txBody>
          <a:bodyPr wrap="square">
            <a:spAutoFit/>
          </a:bodyPr>
          <a:lstStyle/>
          <a:p>
            <a:r>
              <a:rPr lang="hu-HU" dirty="0">
                <a:hlinkClick r:id="rId3"/>
              </a:rPr>
              <a:t>http://</a:t>
            </a:r>
            <a:r>
              <a:rPr lang="hu-HU" dirty="0" smtClean="0">
                <a:hlinkClick r:id="rId3"/>
              </a:rPr>
              <a:t>www.microsoft.com/hu-hu/office365/plans/small-business/email-calendar.aspx</a:t>
            </a:r>
            <a:endParaRPr lang="hu-HU" dirty="0" smtClean="0"/>
          </a:p>
          <a:p>
            <a:endParaRPr lang="hu-HU" dirty="0"/>
          </a:p>
        </p:txBody>
      </p:sp>
    </p:spTree>
    <p:extLst>
      <p:ext uri="{BB962C8B-B14F-4D97-AF65-F5344CB8AC3E}">
        <p14:creationId xmlns:p14="http://schemas.microsoft.com/office/powerpoint/2010/main" xmlns="" val="11245823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p:txBody>
          <a:bodyPr/>
          <a:lstStyle/>
          <a:p>
            <a:r>
              <a:rPr lang="hu-HU" dirty="0" smtClean="0"/>
              <a:t>Mi található az Office 365-ben</a:t>
            </a:r>
            <a:endParaRPr lang="hu-HU"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87623" y="1916832"/>
            <a:ext cx="7355681" cy="35454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678739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714202"/>
          </a:xfrm>
        </p:spPr>
        <p:txBody>
          <a:bodyPr/>
          <a:lstStyle/>
          <a:p>
            <a:r>
              <a:rPr lang="hu-HU" dirty="0" smtClean="0"/>
              <a:t>Helyi hálózaton ezek a szolgáltatások általában csak több szerverrel valósíthatóak meg üzembiztosan</a:t>
            </a:r>
            <a:endParaRPr lang="hu-HU" dirty="0"/>
          </a:p>
        </p:txBody>
      </p:sp>
      <p:pic>
        <p:nvPicPr>
          <p:cNvPr id="4" name="Kép 3"/>
          <p:cNvPicPr/>
          <p:nvPr/>
        </p:nvPicPr>
        <p:blipFill>
          <a:blip r:embed="rId3" cstate="print"/>
          <a:srcRect/>
          <a:stretch>
            <a:fillRect/>
          </a:stretch>
        </p:blipFill>
        <p:spPr bwMode="auto">
          <a:xfrm>
            <a:off x="1619672" y="2492896"/>
            <a:ext cx="5760720" cy="3763615"/>
          </a:xfrm>
          <a:prstGeom prst="rect">
            <a:avLst/>
          </a:prstGeom>
          <a:noFill/>
          <a:ln w="9525">
            <a:noFill/>
            <a:miter lim="800000"/>
            <a:headEnd/>
            <a:tailEnd/>
          </a:ln>
        </p:spPr>
      </p:pic>
    </p:spTree>
    <p:extLst>
      <p:ext uri="{BB962C8B-B14F-4D97-AF65-F5344CB8AC3E}">
        <p14:creationId xmlns:p14="http://schemas.microsoft.com/office/powerpoint/2010/main" xmlns="" val="19876266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Ecxhange</a:t>
            </a:r>
            <a:endParaRPr lang="hu-HU"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43607" y="1988840"/>
            <a:ext cx="7457971" cy="3600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397825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Share</a:t>
            </a:r>
            <a:r>
              <a:rPr lang="hu-HU" dirty="0" smtClean="0"/>
              <a:t> </a:t>
            </a:r>
            <a:r>
              <a:rPr lang="hu-HU" dirty="0" err="1" smtClean="0"/>
              <a:t>Point</a:t>
            </a:r>
            <a:r>
              <a:rPr lang="hu-HU" dirty="0" smtClean="0"/>
              <a:t> Online</a:t>
            </a:r>
            <a:endParaRPr lang="hu-HU" dirty="0"/>
          </a:p>
        </p:txBody>
      </p:sp>
      <p:pic>
        <p:nvPicPr>
          <p:cNvPr id="4101"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1600" y="1988840"/>
            <a:ext cx="7502548" cy="34563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90830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5"/>
          <p:cNvSpPr>
            <a:spLocks noGrp="1"/>
          </p:cNvSpPr>
          <p:nvPr>
            <p:ph type="ctrTitle"/>
          </p:nvPr>
        </p:nvSpPr>
        <p:spPr/>
        <p:txBody>
          <a:bodyPr/>
          <a:lstStyle/>
          <a:p>
            <a:r>
              <a:rPr lang="hu-HU" dirty="0" smtClean="0"/>
              <a:t>Sándor Imre</a:t>
            </a:r>
            <a:endParaRPr lang="hu-HU" dirty="0"/>
          </a:p>
        </p:txBody>
      </p:sp>
      <p:sp>
        <p:nvSpPr>
          <p:cNvPr id="7" name="Alcím 6"/>
          <p:cNvSpPr>
            <a:spLocks noGrp="1"/>
          </p:cNvSpPr>
          <p:nvPr>
            <p:ph type="subTitle" idx="1"/>
          </p:nvPr>
        </p:nvSpPr>
        <p:spPr/>
        <p:txBody>
          <a:bodyPr/>
          <a:lstStyle/>
          <a:p>
            <a:r>
              <a:rPr lang="hu-HU" dirty="0" smtClean="0"/>
              <a:t>Elnökségi tag</a:t>
            </a:r>
          </a:p>
          <a:p>
            <a:r>
              <a:rPr lang="hu-HU" dirty="0" smtClean="0"/>
              <a:t>Magyar Könyvvizsgálói Kamara</a:t>
            </a:r>
          </a:p>
          <a:p>
            <a:r>
              <a:rPr lang="hu-HU" dirty="0" smtClean="0"/>
              <a:t>Informatikai Tagozat</a:t>
            </a:r>
            <a:endParaRPr lang="hu-HU"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3568" y="520639"/>
            <a:ext cx="1459393" cy="151216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681584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Lync</a:t>
            </a:r>
            <a:r>
              <a:rPr lang="hu-HU" dirty="0" smtClean="0"/>
              <a:t> Online</a:t>
            </a:r>
            <a:endParaRPr lang="hu-HU" dirty="0"/>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9592" y="1916832"/>
            <a:ext cx="7632848" cy="33006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659028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Felhő alapú megoldások a Microsoftnál</a:t>
            </a:r>
            <a:endParaRPr lang="hu-HU"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9592" y="1619776"/>
            <a:ext cx="7117085" cy="5057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861448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szolgáltatás az alábbi, főbb jellemzőkkel rendelkezik</a:t>
            </a:r>
            <a:endParaRPr lang="hu-HU"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51720" y="1700808"/>
            <a:ext cx="5098495" cy="4629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églalap 2"/>
          <p:cNvSpPr/>
          <p:nvPr/>
        </p:nvSpPr>
        <p:spPr>
          <a:xfrm>
            <a:off x="4716016" y="5949280"/>
            <a:ext cx="223224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xmlns="" val="17115219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Amiért szívesen használjuk az Office 365-öt</a:t>
            </a:r>
            <a:endParaRPr lang="hu-HU"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43608" y="1556792"/>
            <a:ext cx="7225953" cy="37420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81487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p:txBody>
          <a:bodyPr/>
          <a:lstStyle/>
          <a:p>
            <a:r>
              <a:rPr lang="hu-HU" dirty="0" smtClean="0"/>
              <a:t>Eltérő vállalatméret eltérő kiszolgálást igényel</a:t>
            </a:r>
            <a:endParaRPr lang="hu-HU" dirty="0"/>
          </a:p>
        </p:txBody>
      </p:sp>
    </p:spTree>
    <p:extLst>
      <p:ext uri="{BB962C8B-B14F-4D97-AF65-F5344CB8AC3E}">
        <p14:creationId xmlns:p14="http://schemas.microsoft.com/office/powerpoint/2010/main" xmlns="" val="15678739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Miből választhatunk?</a:t>
            </a:r>
            <a:endParaRPr lang="hu-HU" dirty="0"/>
          </a:p>
        </p:txBody>
      </p:sp>
      <p:pic>
        <p:nvPicPr>
          <p:cNvPr id="3074" name="Picture 2" descr="http://school.discoveryeducation.com/clipart/images/package.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31640" y="3717905"/>
            <a:ext cx="2035740" cy="1584176"/>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http://school.discoveryeducation.com/clipart/images/package.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88988" y="3213848"/>
            <a:ext cx="3331211" cy="259228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zövegdoboz 3"/>
          <p:cNvSpPr txBox="1"/>
          <p:nvPr/>
        </p:nvSpPr>
        <p:spPr>
          <a:xfrm>
            <a:off x="3686230" y="1556792"/>
            <a:ext cx="1368152" cy="3170099"/>
          </a:xfrm>
          <a:prstGeom prst="rect">
            <a:avLst/>
          </a:prstGeom>
          <a:noFill/>
        </p:spPr>
        <p:txBody>
          <a:bodyPr wrap="square" rtlCol="0">
            <a:spAutoFit/>
          </a:bodyPr>
          <a:lstStyle/>
          <a:p>
            <a:r>
              <a:rPr lang="hu-HU" sz="20000" dirty="0" smtClean="0"/>
              <a:t>?</a:t>
            </a:r>
            <a:endParaRPr lang="hu-HU" sz="20000" dirty="0"/>
          </a:p>
        </p:txBody>
      </p:sp>
    </p:spTree>
    <p:extLst>
      <p:ext uri="{BB962C8B-B14F-4D97-AF65-F5344CB8AC3E}">
        <p14:creationId xmlns:p14="http://schemas.microsoft.com/office/powerpoint/2010/main" xmlns="" val="9668216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kisebb szolgáltatáscsomag</a:t>
            </a:r>
            <a:endParaRPr lang="hu-HU"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1268760"/>
            <a:ext cx="7398196" cy="54202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178527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nagyobb szolgáltatáscsomag</a:t>
            </a:r>
            <a:endParaRPr lang="hu-HU"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29804" y="1196752"/>
            <a:ext cx="7541955" cy="5522850"/>
          </a:xfrm>
          <a:prstGeom prst="rect">
            <a:avLst/>
          </a:prstGeom>
          <a:solidFill>
            <a:schemeClr val="tx1"/>
          </a:solidFill>
          <a:ln>
            <a:noFill/>
          </a:ln>
          <a:effectLst/>
        </p:spPr>
      </p:pic>
      <p:sp>
        <p:nvSpPr>
          <p:cNvPr id="3" name="Téglalap 2"/>
          <p:cNvSpPr/>
          <p:nvPr/>
        </p:nvSpPr>
        <p:spPr>
          <a:xfrm>
            <a:off x="107504" y="6021288"/>
            <a:ext cx="288032" cy="216024"/>
          </a:xfrm>
          <a:prstGeom prst="rect">
            <a:avLst/>
          </a:prstGeom>
          <a:no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 name="Folyamatábra: Feldolgozás 3"/>
          <p:cNvSpPr/>
          <p:nvPr/>
        </p:nvSpPr>
        <p:spPr>
          <a:xfrm>
            <a:off x="107504" y="6021288"/>
            <a:ext cx="288032" cy="216024"/>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 name="Folyamatábra: Feldolgozás 4"/>
          <p:cNvSpPr/>
          <p:nvPr/>
        </p:nvSpPr>
        <p:spPr>
          <a:xfrm>
            <a:off x="107504" y="6021288"/>
            <a:ext cx="864096" cy="288032"/>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xmlns="" val="26288380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p:cNvSpPr>
            <a:spLocks noGrp="1"/>
          </p:cNvSpPr>
          <p:nvPr>
            <p:ph type="title"/>
          </p:nvPr>
        </p:nvSpPr>
        <p:spPr>
          <a:xfrm>
            <a:off x="467544" y="2204864"/>
            <a:ext cx="3754760" cy="1858218"/>
          </a:xfrm>
        </p:spPr>
        <p:txBody>
          <a:bodyPr/>
          <a:lstStyle/>
          <a:p>
            <a:r>
              <a:rPr lang="hu-HU" dirty="0" smtClean="0"/>
              <a:t>Így</a:t>
            </a:r>
            <a:br>
              <a:rPr lang="hu-HU" dirty="0" smtClean="0"/>
            </a:br>
            <a:r>
              <a:rPr lang="hu-HU" dirty="0" smtClean="0"/>
              <a:t> dolgozunk az Office 365 felhőben</a:t>
            </a:r>
            <a:endParaRPr lang="hu-HU" dirty="0"/>
          </a:p>
        </p:txBody>
      </p:sp>
      <p:sp>
        <p:nvSpPr>
          <p:cNvPr id="4" name="Téglalap 3"/>
          <p:cNvSpPr/>
          <p:nvPr/>
        </p:nvSpPr>
        <p:spPr>
          <a:xfrm>
            <a:off x="4644008" y="-99392"/>
            <a:ext cx="4499992" cy="70567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67238" y="3424238"/>
            <a:ext cx="9525" cy="9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719638" y="3576638"/>
            <a:ext cx="9525" cy="9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48064" y="1916832"/>
            <a:ext cx="3209426" cy="1060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64088" y="3933056"/>
            <a:ext cx="3213100" cy="920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887056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Képzelt riport…vagy mégsem álom</a:t>
            </a:r>
            <a:endParaRPr lang="hu-HU" dirty="0"/>
          </a:p>
        </p:txBody>
      </p:sp>
    </p:spTree>
    <p:extLst>
      <p:ext uri="{BB962C8B-B14F-4D97-AF65-F5344CB8AC3E}">
        <p14:creationId xmlns:p14="http://schemas.microsoft.com/office/powerpoint/2010/main" xmlns="" val="18801617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p:txBody>
          <a:bodyPr/>
          <a:lstStyle/>
          <a:p>
            <a:r>
              <a:rPr lang="hu-HU" dirty="0" smtClean="0"/>
              <a:t>MKVK Informatikai tagozata megkezdte munkáját</a:t>
            </a:r>
            <a:endParaRPr lang="hu-HU" dirty="0"/>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47864" y="2348880"/>
            <a:ext cx="2520280" cy="261141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504801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p:cNvSpPr>
            <a:spLocks noGrp="1"/>
          </p:cNvSpPr>
          <p:nvPr>
            <p:ph type="title"/>
          </p:nvPr>
        </p:nvSpPr>
        <p:spPr/>
        <p:txBody>
          <a:bodyPr/>
          <a:lstStyle/>
          <a:p>
            <a:r>
              <a:rPr lang="hu-HU" dirty="0" smtClean="0"/>
              <a:t>Mindig elérhetőek, és munkára készek vagyunk</a:t>
            </a:r>
            <a:endParaRPr lang="hu-HU" dirty="0"/>
          </a:p>
        </p:txBody>
      </p:sp>
      <p:pic>
        <p:nvPicPr>
          <p:cNvPr id="11266" name="Picture 2" descr="http://www.geographicguide.com/pictures/maps/globe-africa-countries.jpg"/>
          <p:cNvPicPr>
            <a:picLocks noChangeAspect="1" noChangeArrowheads="1"/>
          </p:cNvPicPr>
          <p:nvPr/>
        </p:nvPicPr>
        <p:blipFill>
          <a:blip r:embed="rId3" cstate="print"/>
          <a:srcRect/>
          <a:stretch>
            <a:fillRect/>
          </a:stretch>
        </p:blipFill>
        <p:spPr bwMode="auto">
          <a:xfrm>
            <a:off x="827584" y="1916832"/>
            <a:ext cx="3744415" cy="3744416"/>
          </a:xfrm>
          <a:prstGeom prst="rect">
            <a:avLst/>
          </a:prstGeom>
          <a:noFill/>
        </p:spPr>
      </p:pic>
      <p:pic>
        <p:nvPicPr>
          <p:cNvPr id="11268" name="Picture 4" descr="http://t2.gstatic.com/images?q=tbn:ANd9GcQNbiZzp6EXro7srCqKSYjUQUdg5iRBmGYikaWmOmBB-6fUnd6N"/>
          <p:cNvPicPr>
            <a:picLocks noChangeAspect="1" noChangeArrowheads="1"/>
          </p:cNvPicPr>
          <p:nvPr/>
        </p:nvPicPr>
        <p:blipFill>
          <a:blip r:embed="rId4" cstate="print"/>
          <a:srcRect/>
          <a:stretch>
            <a:fillRect/>
          </a:stretch>
        </p:blipFill>
        <p:spPr bwMode="auto">
          <a:xfrm>
            <a:off x="5364088" y="3212976"/>
            <a:ext cx="2057400" cy="2219325"/>
          </a:xfrm>
          <a:prstGeom prst="rect">
            <a:avLst/>
          </a:prstGeom>
          <a:noFill/>
        </p:spPr>
      </p:pic>
    </p:spTree>
    <p:extLst>
      <p:ext uri="{BB962C8B-B14F-4D97-AF65-F5344CB8AC3E}">
        <p14:creationId xmlns:p14="http://schemas.microsoft.com/office/powerpoint/2010/main" xmlns="" val="33625739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p:cNvSpPr>
            <a:spLocks noGrp="1"/>
          </p:cNvSpPr>
          <p:nvPr>
            <p:ph type="title"/>
          </p:nvPr>
        </p:nvSpPr>
        <p:spPr/>
        <p:txBody>
          <a:bodyPr/>
          <a:lstStyle/>
          <a:p>
            <a:r>
              <a:rPr lang="hu-HU" dirty="0" smtClean="0"/>
              <a:t>Saját, könnyen kezelhető honlapunk van</a:t>
            </a:r>
            <a:endParaRPr lang="hu-HU" dirty="0"/>
          </a:p>
        </p:txBody>
      </p:sp>
      <p:pic>
        <p:nvPicPr>
          <p:cNvPr id="122883" name="Picture 3"/>
          <p:cNvPicPr>
            <a:picLocks noChangeAspect="1" noChangeArrowheads="1"/>
          </p:cNvPicPr>
          <p:nvPr/>
        </p:nvPicPr>
        <p:blipFill>
          <a:blip r:embed="rId3" cstate="print"/>
          <a:srcRect/>
          <a:stretch>
            <a:fillRect/>
          </a:stretch>
        </p:blipFill>
        <p:spPr bwMode="auto">
          <a:xfrm>
            <a:off x="1475656" y="1700808"/>
            <a:ext cx="6402648" cy="4680520"/>
          </a:xfrm>
          <a:prstGeom prst="rect">
            <a:avLst/>
          </a:prstGeom>
          <a:noFill/>
          <a:ln w="9525">
            <a:noFill/>
            <a:miter lim="800000"/>
            <a:headEnd/>
            <a:tailEnd/>
          </a:ln>
        </p:spPr>
      </p:pic>
    </p:spTree>
    <p:extLst>
      <p:ext uri="{BB962C8B-B14F-4D97-AF65-F5344CB8AC3E}">
        <p14:creationId xmlns:p14="http://schemas.microsoft.com/office/powerpoint/2010/main" xmlns="" val="33625739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p:cNvSpPr>
            <a:spLocks noGrp="1"/>
          </p:cNvSpPr>
          <p:nvPr>
            <p:ph type="title"/>
          </p:nvPr>
        </p:nvSpPr>
        <p:spPr/>
        <p:txBody>
          <a:bodyPr/>
          <a:lstStyle/>
          <a:p>
            <a:r>
              <a:rPr lang="hu-HU" dirty="0" smtClean="0"/>
              <a:t>Mindig, </a:t>
            </a:r>
            <a:r>
              <a:rPr lang="hu-HU" dirty="0" smtClean="0"/>
              <a:t>mindenki, mindenhol </a:t>
            </a:r>
            <a:r>
              <a:rPr lang="hu-HU" dirty="0" smtClean="0"/>
              <a:t>megtalálja a szükséges dokumentumot</a:t>
            </a:r>
            <a:endParaRPr lang="hu-HU" dirty="0"/>
          </a:p>
        </p:txBody>
      </p:sp>
      <p:pic>
        <p:nvPicPr>
          <p:cNvPr id="1026" name="Picture 2"/>
          <p:cNvPicPr>
            <a:picLocks noChangeAspect="1" noChangeArrowheads="1"/>
          </p:cNvPicPr>
          <p:nvPr/>
        </p:nvPicPr>
        <p:blipFill>
          <a:blip r:embed="rId3" cstate="print"/>
          <a:srcRect/>
          <a:stretch>
            <a:fillRect/>
          </a:stretch>
        </p:blipFill>
        <p:spPr bwMode="auto">
          <a:xfrm>
            <a:off x="971600" y="1556792"/>
            <a:ext cx="7500516" cy="4445332"/>
          </a:xfrm>
          <a:prstGeom prst="rect">
            <a:avLst/>
          </a:prstGeom>
          <a:noFill/>
          <a:ln w="9525">
            <a:noFill/>
            <a:miter lim="800000"/>
            <a:headEnd/>
            <a:tailEnd/>
          </a:ln>
        </p:spPr>
      </p:pic>
    </p:spTree>
    <p:extLst>
      <p:ext uri="{BB962C8B-B14F-4D97-AF65-F5344CB8AC3E}">
        <p14:creationId xmlns:p14="http://schemas.microsoft.com/office/powerpoint/2010/main" xmlns="" val="13299669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p:cNvSpPr>
            <a:spLocks noGrp="1"/>
          </p:cNvSpPr>
          <p:nvPr>
            <p:ph type="title"/>
          </p:nvPr>
        </p:nvSpPr>
        <p:spPr/>
        <p:txBody>
          <a:bodyPr/>
          <a:lstStyle/>
          <a:p>
            <a:r>
              <a:rPr lang="hu-HU" dirty="0" smtClean="0"/>
              <a:t>Ha mégsem találja, könnyen megkeresheti..</a:t>
            </a:r>
            <a:endParaRPr lang="hu-HU" dirty="0"/>
          </a:p>
        </p:txBody>
      </p:sp>
      <p:pic>
        <p:nvPicPr>
          <p:cNvPr id="2050" name="Picture 2"/>
          <p:cNvPicPr>
            <a:picLocks noChangeAspect="1" noChangeArrowheads="1"/>
          </p:cNvPicPr>
          <p:nvPr/>
        </p:nvPicPr>
        <p:blipFill>
          <a:blip r:embed="rId3" cstate="print"/>
          <a:srcRect/>
          <a:stretch>
            <a:fillRect/>
          </a:stretch>
        </p:blipFill>
        <p:spPr bwMode="auto">
          <a:xfrm>
            <a:off x="683568" y="2276872"/>
            <a:ext cx="8028384" cy="3534234"/>
          </a:xfrm>
          <a:prstGeom prst="rect">
            <a:avLst/>
          </a:prstGeom>
          <a:noFill/>
          <a:ln w="9525">
            <a:noFill/>
            <a:miter lim="800000"/>
            <a:headEnd/>
            <a:tailEnd/>
          </a:ln>
        </p:spPr>
      </p:pic>
    </p:spTree>
    <p:extLst>
      <p:ext uri="{BB962C8B-B14F-4D97-AF65-F5344CB8AC3E}">
        <p14:creationId xmlns:p14="http://schemas.microsoft.com/office/powerpoint/2010/main" xmlns="" val="13299669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p:cNvSpPr>
            <a:spLocks noGrp="1"/>
          </p:cNvSpPr>
          <p:nvPr>
            <p:ph type="title"/>
          </p:nvPr>
        </p:nvSpPr>
        <p:spPr>
          <a:xfrm>
            <a:off x="467544" y="764704"/>
            <a:ext cx="8229600" cy="1143000"/>
          </a:xfrm>
        </p:spPr>
        <p:txBody>
          <a:bodyPr/>
          <a:lstStyle/>
          <a:p>
            <a:r>
              <a:rPr lang="hu-HU" dirty="0" smtClean="0"/>
              <a:t>Bárhol, bármilyen eszközzel megtekintheti, szinkronizálhatja az </a:t>
            </a:r>
            <a:r>
              <a:rPr lang="hu-HU" dirty="0" err="1" smtClean="0"/>
              <a:t>e-mail-jait</a:t>
            </a:r>
            <a:r>
              <a:rPr lang="hu-HU" dirty="0" smtClean="0"/>
              <a:t>, naptárait</a:t>
            </a:r>
            <a:endParaRPr lang="hu-HU" dirty="0"/>
          </a:p>
        </p:txBody>
      </p:sp>
      <p:pic>
        <p:nvPicPr>
          <p:cNvPr id="124930" name="Picture 2" descr="http://www.taby.hu/userfiles/image/fsc-zero-watt-pc-computer.jpg"/>
          <p:cNvPicPr>
            <a:picLocks noChangeAspect="1" noChangeArrowheads="1"/>
          </p:cNvPicPr>
          <p:nvPr/>
        </p:nvPicPr>
        <p:blipFill>
          <a:blip r:embed="rId3" cstate="print"/>
          <a:srcRect/>
          <a:stretch>
            <a:fillRect/>
          </a:stretch>
        </p:blipFill>
        <p:spPr bwMode="auto">
          <a:xfrm>
            <a:off x="539552" y="3429000"/>
            <a:ext cx="2664296" cy="1953817"/>
          </a:xfrm>
          <a:prstGeom prst="rect">
            <a:avLst/>
          </a:prstGeom>
          <a:noFill/>
        </p:spPr>
      </p:pic>
      <p:pic>
        <p:nvPicPr>
          <p:cNvPr id="124932" name="Picture 4" descr="http://m.blog.hu/po/pontehu/image/apple_ipad_2.jpg"/>
          <p:cNvPicPr>
            <a:picLocks noChangeAspect="1" noChangeArrowheads="1"/>
          </p:cNvPicPr>
          <p:nvPr/>
        </p:nvPicPr>
        <p:blipFill>
          <a:blip r:embed="rId4" cstate="print"/>
          <a:srcRect/>
          <a:stretch>
            <a:fillRect/>
          </a:stretch>
        </p:blipFill>
        <p:spPr bwMode="auto">
          <a:xfrm>
            <a:off x="3779912" y="2996952"/>
            <a:ext cx="1912470" cy="2808312"/>
          </a:xfrm>
          <a:prstGeom prst="rect">
            <a:avLst/>
          </a:prstGeom>
          <a:noFill/>
        </p:spPr>
      </p:pic>
      <p:pic>
        <p:nvPicPr>
          <p:cNvPr id="124936" name="Picture 8" descr="http://www.mobiletopsoft.com/blog/wp-content/uploads/2011/05/smartphone-market-share.jpg"/>
          <p:cNvPicPr>
            <a:picLocks noChangeAspect="1" noChangeArrowheads="1"/>
          </p:cNvPicPr>
          <p:nvPr/>
        </p:nvPicPr>
        <p:blipFill>
          <a:blip r:embed="rId5" cstate="print"/>
          <a:srcRect/>
          <a:stretch>
            <a:fillRect/>
          </a:stretch>
        </p:blipFill>
        <p:spPr bwMode="auto">
          <a:xfrm>
            <a:off x="6228184" y="3789040"/>
            <a:ext cx="2483768" cy="1713801"/>
          </a:xfrm>
          <a:prstGeom prst="rect">
            <a:avLst/>
          </a:prstGeom>
          <a:noFill/>
        </p:spPr>
      </p:pic>
    </p:spTree>
    <p:extLst>
      <p:ext uri="{BB962C8B-B14F-4D97-AF65-F5344CB8AC3E}">
        <p14:creationId xmlns:p14="http://schemas.microsoft.com/office/powerpoint/2010/main" xmlns="" val="13299669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p:cNvSpPr>
            <a:spLocks noGrp="1"/>
          </p:cNvSpPr>
          <p:nvPr>
            <p:ph type="title"/>
          </p:nvPr>
        </p:nvSpPr>
        <p:spPr>
          <a:xfrm>
            <a:off x="467544" y="2204864"/>
            <a:ext cx="3754760" cy="1858218"/>
          </a:xfrm>
        </p:spPr>
        <p:txBody>
          <a:bodyPr/>
          <a:lstStyle/>
          <a:p>
            <a:r>
              <a:rPr lang="hu-HU" dirty="0" smtClean="0"/>
              <a:t>Végül…de nem utolsó sorban</a:t>
            </a:r>
            <a:endParaRPr lang="hu-HU" dirty="0"/>
          </a:p>
        </p:txBody>
      </p:sp>
      <p:sp>
        <p:nvSpPr>
          <p:cNvPr id="4" name="Téglalap 3"/>
          <p:cNvSpPr/>
          <p:nvPr/>
        </p:nvSpPr>
        <p:spPr>
          <a:xfrm>
            <a:off x="4644008" y="-99392"/>
            <a:ext cx="4499992" cy="70567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prstClr val="white"/>
              </a:solidFil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67238" y="3424238"/>
            <a:ext cx="9525" cy="9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719638" y="3576638"/>
            <a:ext cx="9525" cy="9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907946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p:cNvSpPr>
            <a:spLocks noGrp="1"/>
          </p:cNvSpPr>
          <p:nvPr>
            <p:ph type="title"/>
          </p:nvPr>
        </p:nvSpPr>
        <p:spPr/>
        <p:txBody>
          <a:bodyPr/>
          <a:lstStyle/>
          <a:p>
            <a:r>
              <a:rPr lang="hu-HU" dirty="0" smtClean="0"/>
              <a:t>Ha többet szeretne tudni a felhőről</a:t>
            </a:r>
            <a:endParaRPr lang="hu-HU" dirty="0"/>
          </a:p>
        </p:txBody>
      </p:sp>
      <p:sp>
        <p:nvSpPr>
          <p:cNvPr id="2" name="Szövegdoboz 1"/>
          <p:cNvSpPr txBox="1"/>
          <p:nvPr/>
        </p:nvSpPr>
        <p:spPr>
          <a:xfrm>
            <a:off x="1187624" y="3068960"/>
            <a:ext cx="6624736" cy="923330"/>
          </a:xfrm>
          <a:prstGeom prst="rect">
            <a:avLst/>
          </a:prstGeom>
          <a:noFill/>
        </p:spPr>
        <p:txBody>
          <a:bodyPr wrap="square" rtlCol="0">
            <a:spAutoFit/>
          </a:bodyPr>
          <a:lstStyle/>
          <a:p>
            <a:pPr lvl="1"/>
            <a:r>
              <a:rPr lang="hu-HU" dirty="0" smtClean="0"/>
              <a:t>Kérem, keressen meg a következő dián található elérhetőségek valamelyikén, és egy élő videokonferencia keretében szívesen megválaszolok minden kérdést</a:t>
            </a:r>
            <a:r>
              <a:rPr lang="hu-HU" dirty="0"/>
              <a:t>!</a:t>
            </a:r>
            <a:endParaRPr lang="hu-HU" dirty="0" smtClean="0"/>
          </a:p>
        </p:txBody>
      </p:sp>
    </p:spTree>
    <p:extLst>
      <p:ext uri="{BB962C8B-B14F-4D97-AF65-F5344CB8AC3E}">
        <p14:creationId xmlns:p14="http://schemas.microsoft.com/office/powerpoint/2010/main" xmlns="" val="20962897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Köszönöm a figyelmüket!</a:t>
            </a:r>
            <a:endParaRPr lang="hu-HU" dirty="0"/>
          </a:p>
        </p:txBody>
      </p:sp>
      <p:sp>
        <p:nvSpPr>
          <p:cNvPr id="3" name="Szövegdoboz 2"/>
          <p:cNvSpPr txBox="1"/>
          <p:nvPr/>
        </p:nvSpPr>
        <p:spPr>
          <a:xfrm>
            <a:off x="2987824" y="2348880"/>
            <a:ext cx="3672408" cy="1477328"/>
          </a:xfrm>
          <a:prstGeom prst="rect">
            <a:avLst/>
          </a:prstGeom>
          <a:noFill/>
        </p:spPr>
        <p:txBody>
          <a:bodyPr wrap="square" rtlCol="0">
            <a:spAutoFit/>
          </a:bodyPr>
          <a:lstStyle/>
          <a:p>
            <a:r>
              <a:rPr lang="hu-HU" sz="2400" dirty="0" err="1" smtClean="0">
                <a:hlinkClick r:id="rId2"/>
              </a:rPr>
              <a:t>sandor.i</a:t>
            </a:r>
            <a:r>
              <a:rPr lang="hu-HU" sz="2400" dirty="0" smtClean="0">
                <a:hlinkClick r:id="rId2"/>
              </a:rPr>
              <a:t>@</a:t>
            </a:r>
            <a:r>
              <a:rPr lang="hu-HU" sz="2400" dirty="0" err="1" smtClean="0">
                <a:hlinkClick r:id="rId2"/>
              </a:rPr>
              <a:t>eurocontroll.hu</a:t>
            </a:r>
            <a:endParaRPr lang="hu-HU" sz="2400" dirty="0" smtClean="0"/>
          </a:p>
          <a:p>
            <a:endParaRPr lang="hu-HU" sz="2400" dirty="0" smtClean="0"/>
          </a:p>
          <a:p>
            <a:r>
              <a:rPr lang="hu-HU" sz="2400" dirty="0" err="1" smtClean="0">
                <a:hlinkClick r:id="rId3"/>
              </a:rPr>
              <a:t>sandor.imre</a:t>
            </a:r>
            <a:r>
              <a:rPr lang="hu-HU" sz="2400" dirty="0" smtClean="0">
                <a:hlinkClick r:id="rId3"/>
              </a:rPr>
              <a:t>@</a:t>
            </a:r>
            <a:r>
              <a:rPr lang="hu-HU" sz="2400" dirty="0" err="1" smtClean="0">
                <a:hlinkClick r:id="rId3"/>
              </a:rPr>
              <a:t>auditport.hu</a:t>
            </a:r>
            <a:endParaRPr lang="hu-HU" sz="2400" dirty="0" smtClean="0"/>
          </a:p>
          <a:p>
            <a:endParaRPr lang="hu-HU" dirty="0" smtClean="0"/>
          </a:p>
        </p:txBody>
      </p:sp>
    </p:spTree>
    <p:extLst>
      <p:ext uri="{BB962C8B-B14F-4D97-AF65-F5344CB8AC3E}">
        <p14:creationId xmlns:p14="http://schemas.microsoft.com/office/powerpoint/2010/main" xmlns="" val="24040790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467544" y="188640"/>
            <a:ext cx="8229600" cy="1800200"/>
          </a:xfrm>
        </p:spPr>
        <p:txBody>
          <a:bodyPr/>
          <a:lstStyle/>
          <a:p>
            <a:r>
              <a:rPr lang="hu-HU" dirty="0" smtClean="0"/>
              <a:t>Az előadáson részt vevők már keresik a megoldásokat</a:t>
            </a:r>
            <a:endParaRPr lang="hu-HU"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98265" y="2204864"/>
            <a:ext cx="2520280" cy="2498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426328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p:cNvSpPr>
            <a:spLocks noGrp="1"/>
          </p:cNvSpPr>
          <p:nvPr>
            <p:ph type="title"/>
          </p:nvPr>
        </p:nvSpPr>
        <p:spPr/>
        <p:txBody>
          <a:bodyPr/>
          <a:lstStyle/>
          <a:p>
            <a:r>
              <a:rPr lang="hu-HU" dirty="0" smtClean="0"/>
              <a:t>A cégeknek ugyanazon a piacon kell megfelelnie</a:t>
            </a:r>
            <a:endParaRPr lang="hu-HU"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61387" y="2276872"/>
            <a:ext cx="3810000" cy="2619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808314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p:cNvSpPr>
            <a:spLocks noGrp="1"/>
          </p:cNvSpPr>
          <p:nvPr>
            <p:ph type="title"/>
          </p:nvPr>
        </p:nvSpPr>
        <p:spPr/>
        <p:txBody>
          <a:bodyPr/>
          <a:lstStyle/>
          <a:p>
            <a:r>
              <a:rPr lang="hu-HU" dirty="0" smtClean="0"/>
              <a:t>Az IT jelenlegi szintjén jelentősen csökkenthető a versenyhátrány</a:t>
            </a:r>
            <a:endParaRPr lang="hu-HU"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51104" y="2392281"/>
            <a:ext cx="1108727" cy="11087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87931" y="4221088"/>
            <a:ext cx="2171901" cy="21602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4" name="Egyenes összekötő 3"/>
          <p:cNvCxnSpPr/>
          <p:nvPr/>
        </p:nvCxnSpPr>
        <p:spPr>
          <a:xfrm>
            <a:off x="2987824" y="2132856"/>
            <a:ext cx="0" cy="3888432"/>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Egyenes összekötő 5"/>
          <p:cNvCxnSpPr/>
          <p:nvPr/>
        </p:nvCxnSpPr>
        <p:spPr>
          <a:xfrm>
            <a:off x="6156176" y="2132856"/>
            <a:ext cx="0" cy="3888432"/>
          </a:xfrm>
          <a:prstGeom prst="line">
            <a:avLst/>
          </a:prstGeom>
        </p:spPr>
        <p:style>
          <a:lnRef idx="1">
            <a:schemeClr val="accent1"/>
          </a:lnRef>
          <a:fillRef idx="0">
            <a:schemeClr val="accent1"/>
          </a:fillRef>
          <a:effectRef idx="0">
            <a:schemeClr val="accent1"/>
          </a:effectRef>
          <a:fontRef idx="minor">
            <a:schemeClr val="tx1"/>
          </a:fontRef>
        </p:style>
      </p:cxnSp>
      <p:sp>
        <p:nvSpPr>
          <p:cNvPr id="8" name="Folyamatábra: Feldolgozás 7"/>
          <p:cNvSpPr/>
          <p:nvPr/>
        </p:nvSpPr>
        <p:spPr>
          <a:xfrm>
            <a:off x="6732240" y="2392281"/>
            <a:ext cx="1440160" cy="305294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t>MEGBÍZÁS</a:t>
            </a:r>
            <a:endParaRPr lang="hu-HU" dirty="0"/>
          </a:p>
        </p:txBody>
      </p:sp>
      <p:cxnSp>
        <p:nvCxnSpPr>
          <p:cNvPr id="11" name="Egyenes összekötő 10"/>
          <p:cNvCxnSpPr/>
          <p:nvPr/>
        </p:nvCxnSpPr>
        <p:spPr>
          <a:xfrm>
            <a:off x="3203848" y="4005064"/>
            <a:ext cx="273630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060694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p:cNvSpPr>
            <a:spLocks noGrp="1"/>
          </p:cNvSpPr>
          <p:nvPr>
            <p:ph type="title"/>
          </p:nvPr>
        </p:nvSpPr>
        <p:spPr>
          <a:xfrm>
            <a:off x="457200" y="274638"/>
            <a:ext cx="8229600" cy="1858218"/>
          </a:xfrm>
        </p:spPr>
        <p:txBody>
          <a:bodyPr/>
          <a:lstStyle/>
          <a:p>
            <a:r>
              <a:rPr lang="hu-HU" dirty="0" smtClean="0"/>
              <a:t>Rugalmas, magas minőségű, költséghatékony szolgáltatást kell nyújtani</a:t>
            </a:r>
            <a:endParaRPr lang="hu-HU" dirty="0"/>
          </a:p>
        </p:txBody>
      </p:sp>
    </p:spTree>
    <p:extLst>
      <p:ext uri="{BB962C8B-B14F-4D97-AF65-F5344CB8AC3E}">
        <p14:creationId xmlns:p14="http://schemas.microsoft.com/office/powerpoint/2010/main" xmlns="" val="16174020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2"/>
          <p:cNvSpPr>
            <a:spLocks noGrp="1"/>
          </p:cNvSpPr>
          <p:nvPr>
            <p:ph type="title"/>
          </p:nvPr>
        </p:nvSpPr>
        <p:spPr>
          <a:xfrm>
            <a:off x="467544" y="2204864"/>
            <a:ext cx="3754760" cy="1858218"/>
          </a:xfrm>
        </p:spPr>
        <p:txBody>
          <a:bodyPr/>
          <a:lstStyle/>
          <a:p>
            <a:r>
              <a:rPr lang="hu-HU" dirty="0" smtClean="0"/>
              <a:t>Mit is jelent a felhő kifejezés</a:t>
            </a:r>
            <a:endParaRPr lang="hu-HU" dirty="0"/>
          </a:p>
        </p:txBody>
      </p:sp>
      <p:sp>
        <p:nvSpPr>
          <p:cNvPr id="4" name="Téglalap 3"/>
          <p:cNvSpPr/>
          <p:nvPr/>
        </p:nvSpPr>
        <p:spPr>
          <a:xfrm>
            <a:off x="4644008" y="-99392"/>
            <a:ext cx="4499992" cy="70567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52120" y="2095987"/>
            <a:ext cx="2664296" cy="26912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50952073"/>
      </p:ext>
    </p:extLst>
  </p:cSld>
  <p:clrMapOvr>
    <a:masterClrMapping/>
  </p:clrMapOvr>
  <p:timing>
    <p:tnLst>
      <p:par>
        <p:cTn id="1" dur="indefinite" restart="never" nodeType="tmRoot"/>
      </p:par>
    </p:tnLst>
  </p:timing>
</p:sld>
</file>

<file path=ppt/theme/theme1.xml><?xml version="1.0" encoding="utf-8"?>
<a:theme xmlns:a="http://schemas.openxmlformats.org/drawingml/2006/main" name="NVV-formázó_2007">
  <a:themeElements>
    <a:clrScheme name="BBP Storyboard">
      <a:dk1>
        <a:srgbClr val="404040"/>
      </a:dk1>
      <a:lt1>
        <a:sysClr val="window" lastClr="FFFFFF"/>
      </a:lt1>
      <a:dk2>
        <a:srgbClr val="A6A6A6"/>
      </a:dk2>
      <a:lt2>
        <a:srgbClr val="D9D9D9"/>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NVV-formázó_2007">
  <a:themeElements>
    <a:clrScheme name="BBP Storyboard">
      <a:dk1>
        <a:srgbClr val="404040"/>
      </a:dk1>
      <a:lt1>
        <a:sysClr val="window" lastClr="FFFFFF"/>
      </a:lt1>
      <a:dk2>
        <a:srgbClr val="A6A6A6"/>
      </a:dk2>
      <a:lt2>
        <a:srgbClr val="D9D9D9"/>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reenp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gyéni 3. séma">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Greenp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gyéni 3. séma">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Word" ma:contentTypeID="0x010100737313A8889B324AB5D8306D9C47A4CE00967F38B6FF23C24E8E4476A2939123B8" ma:contentTypeVersion="1" ma:contentTypeDescription="Új dokumentum létrehozása." ma:contentTypeScope="" ma:versionID="f835427aadb109001a1b8c89d3b41c96">
  <xsd:schema xmlns:xsd="http://www.w3.org/2001/XMLSchema" xmlns:xs="http://www.w3.org/2001/XMLSchema" xmlns:p="http://schemas.microsoft.com/office/2006/metadata/properties" targetNamespace="http://schemas.microsoft.com/office/2006/metadata/properties" ma:root="true" ma:fieldsID="7272c3706e31d85aa278778a1025862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88AF21D-0837-41EC-BC28-AB5834CBEAEE}">
  <ds:schemaRefs>
    <ds:schemaRef ds:uri="http://schemas.microsoft.com/sharepoint/v3/contenttype/forms"/>
  </ds:schemaRefs>
</ds:datastoreItem>
</file>

<file path=customXml/itemProps2.xml><?xml version="1.0" encoding="utf-8"?>
<ds:datastoreItem xmlns:ds="http://schemas.openxmlformats.org/officeDocument/2006/customXml" ds:itemID="{47BD36F1-1A3A-4E09-AFC0-04DF91D3E8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C91388A-DE93-4CF0-A4A9-84F45879F159}">
  <ds:schemaRefs>
    <ds:schemaRef ds:uri="http://schemas.microsoft.com/office/2006/metadata/properties"/>
    <ds:schemaRef ds:uri="http://www.w3.org/XML/1998/namespace"/>
    <ds:schemaRef ds:uri="http://schemas.microsoft.com/office/infopath/2007/PartnerControls"/>
    <ds:schemaRef ds:uri="http://purl.org/dc/elements/1.1/"/>
    <ds:schemaRef ds:uri="http://purl.org/dc/terms/"/>
    <ds:schemaRef ds:uri="http://schemas.microsoft.com/office/2006/documentManagement/type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738</Words>
  <Application>Microsoft Office PowerPoint</Application>
  <PresentationFormat>Diavetítés a képernyőre (4:3 oldalarány)</PresentationFormat>
  <Paragraphs>154</Paragraphs>
  <Slides>47</Slides>
  <Notes>33</Notes>
  <HiddenSlides>0</HiddenSlides>
  <MMClips>0</MMClips>
  <ScaleCrop>false</ScaleCrop>
  <HeadingPairs>
    <vt:vector size="4" baseType="variant">
      <vt:variant>
        <vt:lpstr>Téma</vt:lpstr>
      </vt:variant>
      <vt:variant>
        <vt:i4>4</vt:i4>
      </vt:variant>
      <vt:variant>
        <vt:lpstr>Diacímek</vt:lpstr>
      </vt:variant>
      <vt:variant>
        <vt:i4>47</vt:i4>
      </vt:variant>
    </vt:vector>
  </HeadingPairs>
  <TitlesOfParts>
    <vt:vector size="51" baseType="lpstr">
      <vt:lpstr>NVV-formázó_2007</vt:lpstr>
      <vt:lpstr>1_NVV-formázó_2007</vt:lpstr>
      <vt:lpstr>Greenpen</vt:lpstr>
      <vt:lpstr>1_Greenpen</vt:lpstr>
      <vt:lpstr>Iroda a felhőben</vt:lpstr>
      <vt:lpstr>Sándor Imre</vt:lpstr>
      <vt:lpstr>Sándor Imre</vt:lpstr>
      <vt:lpstr>MKVK Informatikai tagozata megkezdte munkáját</vt:lpstr>
      <vt:lpstr>Az előadáson részt vevők már keresik a megoldásokat</vt:lpstr>
      <vt:lpstr>A cégeknek ugyanazon a piacon kell megfelelnie</vt:lpstr>
      <vt:lpstr>Az IT jelenlegi szintjén jelentősen csökkenthető a versenyhátrány</vt:lpstr>
      <vt:lpstr>Rugalmas, magas minőségű, költséghatékony szolgáltatást kell nyújtani</vt:lpstr>
      <vt:lpstr>Mit is jelent a felhő kifejezés</vt:lpstr>
      <vt:lpstr>Cloud computing (számítási felhő)</vt:lpstr>
      <vt:lpstr>A választás lehetősége </vt:lpstr>
      <vt:lpstr>A felhőben nem érdekel senkit, hogy fizikailag hol vannak az állományok</vt:lpstr>
      <vt:lpstr>Adatközpontok</vt:lpstr>
      <vt:lpstr>Érvek a számítási felhő mellett</vt:lpstr>
      <vt:lpstr>Korábban is jártunk már a felhőben</vt:lpstr>
      <vt:lpstr>Google dokumentumok</vt:lpstr>
      <vt:lpstr>Evernote</vt:lpstr>
      <vt:lpstr>Apple-iCloud</vt:lpstr>
      <vt:lpstr>Windows Live</vt:lpstr>
      <vt:lpstr>Windows Live-Skydrive</vt:lpstr>
      <vt:lpstr>Az ingyenes vagy a fizetős felhőt választjuk?</vt:lpstr>
      <vt:lpstr>Ingyenes szolgáltatások</vt:lpstr>
      <vt:lpstr>Fizetős szolgáltatások</vt:lpstr>
      <vt:lpstr>Ilyen az élet az Office 365 felhőben</vt:lpstr>
      <vt:lpstr>25. dia</vt:lpstr>
      <vt:lpstr>Mi található az Office 365-ben</vt:lpstr>
      <vt:lpstr>Helyi hálózaton ezek a szolgáltatások általában csak több szerverrel valósíthatóak meg üzembiztosan</vt:lpstr>
      <vt:lpstr>Ecxhange</vt:lpstr>
      <vt:lpstr>Share Point Online</vt:lpstr>
      <vt:lpstr>Lync Online</vt:lpstr>
      <vt:lpstr>Felhő alapú megoldások a Microsoftnál</vt:lpstr>
      <vt:lpstr>A szolgáltatás az alábbi, főbb jellemzőkkel rendelkezik</vt:lpstr>
      <vt:lpstr>Amiért szívesen használjuk az Office 365-öt</vt:lpstr>
      <vt:lpstr>Eltérő vállalatméret eltérő kiszolgálást igényel</vt:lpstr>
      <vt:lpstr>Miből választhatunk?</vt:lpstr>
      <vt:lpstr>A kisebb szolgáltatáscsomag</vt:lpstr>
      <vt:lpstr>A nagyobb szolgáltatáscsomag</vt:lpstr>
      <vt:lpstr>Így  dolgozunk az Office 365 felhőben</vt:lpstr>
      <vt:lpstr>Képzelt riport…vagy mégsem álom</vt:lpstr>
      <vt:lpstr>Mindig elérhetőek, és munkára készek vagyunk</vt:lpstr>
      <vt:lpstr>Saját, könnyen kezelhető honlapunk van</vt:lpstr>
      <vt:lpstr>Mindig, mindenki, mindenhol megtalálja a szükséges dokumentumot</vt:lpstr>
      <vt:lpstr>Ha mégsem találja, könnyen megkeresheti..</vt:lpstr>
      <vt:lpstr>Bárhol, bármilyen eszközzel megtekintheti, szinkronizálhatja az e-mail-jait, naptárait</vt:lpstr>
      <vt:lpstr>Végül…de nem utolsó sorban</vt:lpstr>
      <vt:lpstr>Ha többet szeretne tudni a felhőről</vt:lpstr>
      <vt:lpstr>Köszönöm a figyelmüket!</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2011-08-16T07:22:43Z</dcterms:created>
  <dcterms:modified xsi:type="dcterms:W3CDTF">2011-09-16T15:01:21Z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0x010100737313A8889B324AB5D8306D9C47A4CE00967F38B6FF23C24E8E4476A2939123B8</vt:lpwstr>
  </property>
</Properties>
</file>