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379" r:id="rId3"/>
    <p:sldId id="374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284" r:id="rId36"/>
    <p:sldId id="367" r:id="rId37"/>
    <p:sldId id="369" r:id="rId38"/>
    <p:sldId id="366" r:id="rId39"/>
    <p:sldId id="368" r:id="rId40"/>
    <p:sldId id="370" r:id="rId41"/>
    <p:sldId id="286" r:id="rId42"/>
    <p:sldId id="326" r:id="rId43"/>
    <p:sldId id="331" r:id="rId44"/>
    <p:sldId id="329" r:id="rId45"/>
    <p:sldId id="416" r:id="rId46"/>
    <p:sldId id="328" r:id="rId47"/>
    <p:sldId id="330" r:id="rId48"/>
    <p:sldId id="383" r:id="rId49"/>
    <p:sldId id="415" r:id="rId50"/>
    <p:sldId id="281" r:id="rId51"/>
  </p:sldIdLst>
  <p:sldSz cx="9144000" cy="6858000" type="screen4x3"/>
  <p:notesSz cx="6858000" cy="99472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958" autoAdjust="0"/>
  </p:normalViewPr>
  <p:slideViewPr>
    <p:cSldViewPr>
      <p:cViewPr varScale="1">
        <p:scale>
          <a:sx n="56" d="100"/>
          <a:sy n="56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81DA153A-31EA-498A-8800-F79903F65312}" type="datetimeFigureOut">
              <a:rPr lang="hu-HU" smtClean="0"/>
              <a:pPr/>
              <a:t>2018.01.17.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D7C966C-603C-4EEA-87A7-3C53CBC4F46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939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7364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7364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r">
              <a:defRPr sz="1300"/>
            </a:lvl1pPr>
          </a:lstStyle>
          <a:p>
            <a:fld id="{95B88FC5-5B73-43A6-8321-869833494609}" type="datetimeFigureOut">
              <a:rPr lang="hu-HU" smtClean="0"/>
              <a:pPr/>
              <a:t>2018.01.17.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3" tIns="48006" rIns="96013" bIns="48006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6013" tIns="48006" rIns="96013" bIns="48006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71800" cy="497364"/>
          </a:xfrm>
          <a:prstGeom prst="rect">
            <a:avLst/>
          </a:prstGeom>
        </p:spPr>
        <p:txBody>
          <a:bodyPr vert="horz" lIns="96013" tIns="48006" rIns="96013" bIns="48006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7364"/>
          </a:xfrm>
          <a:prstGeom prst="rect">
            <a:avLst/>
          </a:prstGeom>
        </p:spPr>
        <p:txBody>
          <a:bodyPr vert="horz" lIns="96013" tIns="48006" rIns="96013" bIns="48006" rtlCol="0" anchor="b"/>
          <a:lstStyle>
            <a:lvl1pPr algn="r">
              <a:defRPr sz="1300"/>
            </a:lvl1pPr>
          </a:lstStyle>
          <a:p>
            <a:fld id="{F8175ACA-D19F-4A01-BF88-E507CA084A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49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Áfa teljesítés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55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Jogkövetkezmény nincs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650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dirty="0" smtClean="0"/>
              <a:t>Mi a számlázó program? Mi a VIR? 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833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512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123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hu-HU" sz="2000" dirty="0" smtClean="0"/>
          </a:p>
          <a:p>
            <a:endParaRPr lang="hu-HU" sz="2000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510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dirty="0" smtClean="0"/>
              <a:t>EKÁER</a:t>
            </a:r>
            <a:r>
              <a:rPr lang="hu-HU" sz="2000" baseline="0" dirty="0" smtClean="0"/>
              <a:t> célvizsgálat – jövedéki termékekre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2488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50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dirty="0" smtClean="0"/>
              <a:t>Adóhatósági ellenőrzése: pár száz eset, tapasztalatok… (ha</a:t>
            </a:r>
            <a:r>
              <a:rPr lang="hu-HU" sz="2000" baseline="0" dirty="0" smtClean="0"/>
              <a:t> nincs?)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294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17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hu-HU" sz="2000" dirty="0"/>
              <a:t>Adatimport a </a:t>
            </a:r>
            <a:r>
              <a:rPr lang="hu-HU" sz="2000" dirty="0" err="1"/>
              <a:t>kve</a:t>
            </a:r>
            <a:r>
              <a:rPr lang="hu-HU" sz="2000" dirty="0"/>
              <a:t> </a:t>
            </a:r>
            <a:r>
              <a:rPr lang="hu-HU" sz="2000" dirty="0" err="1"/>
              <a:t>prg-ba</a:t>
            </a:r>
            <a:r>
              <a:rPr lang="hu-HU" sz="2000" dirty="0"/>
              <a:t>!</a:t>
            </a:r>
          </a:p>
          <a:p>
            <a:pPr defTabSz="914235">
              <a:defRPr/>
            </a:pPr>
            <a:r>
              <a:rPr lang="hu-HU" sz="2000" dirty="0"/>
              <a:t>Van itt  </a:t>
            </a:r>
            <a:r>
              <a:rPr lang="hu-HU" sz="2000" dirty="0" err="1"/>
              <a:t>kvi</a:t>
            </a:r>
            <a:r>
              <a:rPr lang="hu-HU" sz="2000" dirty="0"/>
              <a:t>?  </a:t>
            </a:r>
            <a:r>
              <a:rPr lang="hu-HU" sz="2000" dirty="0">
                <a:sym typeface="Wingdings" pitchFamily="2" charset="2"/>
              </a:rPr>
              <a:t> </a:t>
            </a:r>
            <a:r>
              <a:rPr lang="hu-HU" sz="2000" dirty="0" err="1">
                <a:sym typeface="Wingdings" pitchFamily="2" charset="2"/>
              </a:rPr>
              <a:t>kvi</a:t>
            </a:r>
            <a:r>
              <a:rPr lang="hu-HU" sz="2000" dirty="0">
                <a:sym typeface="Wingdings" pitchFamily="2" charset="2"/>
              </a:rPr>
              <a:t> </a:t>
            </a:r>
            <a:r>
              <a:rPr lang="hu-HU" sz="2000" dirty="0" err="1">
                <a:sym typeface="Wingdings" pitchFamily="2" charset="2"/>
              </a:rPr>
              <a:t>prg-ba</a:t>
            </a:r>
            <a:r>
              <a:rPr lang="hu-HU" sz="2000" dirty="0">
                <a:sym typeface="Wingdings" pitchFamily="2" charset="2"/>
              </a:rPr>
              <a:t>!</a:t>
            </a:r>
            <a:endParaRPr lang="hu-HU" sz="2000" dirty="0"/>
          </a:p>
          <a:p>
            <a:pPr>
              <a:buFontTx/>
              <a:buNone/>
            </a:pPr>
            <a:r>
              <a:rPr lang="hu-HU" sz="2000" dirty="0"/>
              <a:t>Adóhatósági ellenőrzés:</a:t>
            </a:r>
            <a:br>
              <a:rPr lang="hu-HU" sz="2000" dirty="0"/>
            </a:br>
            <a:r>
              <a:rPr lang="hu-HU" sz="2000" dirty="0"/>
              <a:t> </a:t>
            </a:r>
            <a:r>
              <a:rPr lang="hu-HU" sz="2000" dirty="0">
                <a:sym typeface="Wingdings" pitchFamily="2" charset="2"/>
              </a:rPr>
              <a:t> alkalmanként: adatexporttal</a:t>
            </a:r>
            <a:endParaRPr lang="hu-HU" sz="2000" dirty="0"/>
          </a:p>
          <a:p>
            <a:pPr>
              <a:buFontTx/>
              <a:buNone/>
            </a:pPr>
            <a:r>
              <a:rPr lang="hu-HU" sz="2000" dirty="0"/>
              <a:t> </a:t>
            </a:r>
            <a:r>
              <a:rPr lang="hu-HU" sz="2000" dirty="0">
                <a:sym typeface="Wingdings" pitchFamily="2" charset="2"/>
              </a:rPr>
              <a:t> automatikusan: </a:t>
            </a:r>
            <a:r>
              <a:rPr lang="hu-HU" sz="2000" dirty="0"/>
              <a:t>Számlázó bekötése a </a:t>
            </a:r>
            <a:r>
              <a:rPr lang="hu-HU" sz="2000" dirty="0" err="1"/>
              <a:t>NAV-hoz</a:t>
            </a:r>
            <a:r>
              <a:rPr lang="hu-HU" sz="2000" dirty="0"/>
              <a:t>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Számlázó program </a:t>
            </a:r>
          </a:p>
          <a:p>
            <a:r>
              <a:rPr lang="hu-HU" dirty="0" smtClean="0"/>
              <a:t>Regisztrációs kód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773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dirty="0" smtClean="0"/>
              <a:t>Utolsó 2 típus</a:t>
            </a:r>
            <a:r>
              <a:rPr lang="hu-HU" sz="2000" baseline="0" dirty="0" smtClean="0"/>
              <a:t> megszűnik.</a:t>
            </a:r>
            <a:endParaRPr lang="hu-HU" sz="20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399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dirty="0" smtClean="0"/>
              <a:t>Adószám: </a:t>
            </a:r>
          </a:p>
          <a:p>
            <a:pPr marL="171450" indent="-171450">
              <a:buFontTx/>
              <a:buChar char="-"/>
            </a:pPr>
            <a:r>
              <a:rPr lang="hu-HU" sz="2000" dirty="0" smtClean="0"/>
              <a:t>eladó: elsődlegesen a </a:t>
            </a:r>
            <a:r>
              <a:rPr lang="hu-HU" sz="2000" dirty="0" err="1" smtClean="0"/>
              <a:t>belf.-i</a:t>
            </a:r>
            <a:r>
              <a:rPr lang="hu-HU" sz="2000" dirty="0" smtClean="0"/>
              <a:t> adószám, </a:t>
            </a:r>
          </a:p>
          <a:p>
            <a:pPr marL="171450" indent="-171450">
              <a:buFontTx/>
              <a:buChar char="-"/>
            </a:pPr>
            <a:r>
              <a:rPr lang="hu-HU" sz="2000" dirty="0" smtClean="0"/>
              <a:t>vevő: akár több is lehet.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605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dirty="0" smtClean="0"/>
              <a:t>Árfolyam</a:t>
            </a:r>
          </a:p>
          <a:p>
            <a:r>
              <a:rPr lang="hu-HU" sz="2000" dirty="0" smtClean="0"/>
              <a:t>Számla megjelenése:</a:t>
            </a:r>
            <a:r>
              <a:rPr lang="hu-HU" sz="2000" baseline="0" dirty="0" smtClean="0"/>
              <a:t> EDI, más </a:t>
            </a:r>
            <a:r>
              <a:rPr lang="hu-HU" sz="2000" baseline="0" dirty="0" err="1" smtClean="0"/>
              <a:t>e-szla</a:t>
            </a:r>
            <a:r>
              <a:rPr lang="hu-HU" sz="2000" baseline="0" dirty="0" smtClean="0"/>
              <a:t>, papír)</a:t>
            </a:r>
          </a:p>
          <a:p>
            <a:r>
              <a:rPr lang="hu-HU" sz="2000" baseline="0" dirty="0" smtClean="0"/>
              <a:t>Önszámlázás</a:t>
            </a:r>
          </a:p>
          <a:p>
            <a:pPr marL="171450" indent="-171450">
              <a:buFontTx/>
              <a:buChar char="-"/>
            </a:pPr>
            <a:endParaRPr lang="hu-HU" sz="2000" dirty="0" smtClean="0"/>
          </a:p>
          <a:p>
            <a:pPr marL="0" indent="0">
              <a:buFontTx/>
              <a:buNone/>
            </a:pPr>
            <a:r>
              <a:rPr lang="hu-HU" sz="2000" dirty="0" smtClean="0"/>
              <a:t>Számla kiállító adatai: ha eltér az</a:t>
            </a:r>
            <a:r>
              <a:rPr lang="hu-HU" sz="2000" baseline="0" dirty="0" smtClean="0"/>
              <a:t> eladótól</a:t>
            </a:r>
            <a:endParaRPr lang="hu-HU" sz="20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ACA-D19F-4A01-BF88-E507CA084A83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375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hu-HU" smtClean="0"/>
              <a:t>2014.09.14.</a:t>
            </a:r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hu-HU" smtClean="0"/>
              <a:t>Tusnádi Márta</a:t>
            </a:r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B5D200-5263-4FD9-8F31-B76C12DE25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2014.09.14.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2014.09.14.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582594"/>
          </a:xfrm>
        </p:spPr>
        <p:txBody>
          <a:bodyPr/>
          <a:lstStyle>
            <a:lvl1pPr>
              <a:defRPr b="0" u="sng"/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615262" cy="5143536"/>
          </a:xfrm>
        </p:spPr>
        <p:txBody>
          <a:bodyPr/>
          <a:lstStyle>
            <a:lvl1pPr>
              <a:defRPr b="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</a:p>
          <a:p>
            <a:pPr lvl="4" eaLnBrk="1" latinLnBrk="0" hangingPunct="1"/>
            <a:endParaRPr kumimoji="0" lang="hu-HU" dirty="0" smtClean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>
          <a:xfrm>
            <a:off x="6072198" y="6286520"/>
            <a:ext cx="2011680" cy="384048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B5D200-5263-4FD9-8F31-B76C12DE25DF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>
          <a:xfrm>
            <a:off x="428596" y="6286520"/>
            <a:ext cx="3200400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hu-HU" dirty="0" smtClean="0"/>
              <a:t>Tusnádi Márta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hu-HU" smtClean="0"/>
              <a:t>2014.09.14.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hu-HU" smtClean="0"/>
              <a:t>Tusnádi Márta</a:t>
            </a:r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B5D200-5263-4FD9-8F31-B76C12DE25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2014.09.14.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2014.09.14.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hu-HU" smtClean="0"/>
              <a:t>2014.09.14.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B5D200-5263-4FD9-8F31-B76C12DE25D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u-HU" smtClean="0"/>
              <a:t>Tusnádi Márta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2014.09.14.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hu-HU" smtClean="0"/>
              <a:t>2014.09.14.</a:t>
            </a:r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B5D200-5263-4FD9-8F31-B76C12DE25D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u-HU" smtClean="0"/>
              <a:t>Tusnádi Márta</a:t>
            </a: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hu-HU" smtClean="0"/>
              <a:t>2014.09.14.</a:t>
            </a: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B5D200-5263-4FD9-8F31-B76C12DE25D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u-HU" smtClean="0"/>
              <a:t>Tusnádi Márta</a:t>
            </a: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2014.09.14.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Tusnádi Márta</a:t>
            </a:r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B5D200-5263-4FD9-8F31-B76C12DE25D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szamla.nav.gov.h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nav.gov.hu/nav/onlineszamla/technikaiinformaciok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tusnadi.marta@helloado.h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elza.h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67744" y="836712"/>
            <a:ext cx="6192688" cy="3744416"/>
          </a:xfrm>
        </p:spPr>
        <p:txBody>
          <a:bodyPr>
            <a:normAutofit/>
          </a:bodyPr>
          <a:lstStyle/>
          <a:p>
            <a:r>
              <a:rPr lang="hu-HU" sz="3900" dirty="0" smtClean="0"/>
              <a:t>Számlázó programok adatexport funkciója</a:t>
            </a:r>
            <a:br>
              <a:rPr lang="hu-HU" sz="3900" dirty="0" smtClean="0"/>
            </a:br>
            <a:r>
              <a:rPr lang="hu-HU" sz="3900" dirty="0" smtClean="0"/>
              <a:t/>
            </a:r>
            <a:br>
              <a:rPr lang="hu-HU" sz="3900" dirty="0" smtClean="0"/>
            </a:br>
            <a:r>
              <a:rPr lang="hu-HU" sz="3900" dirty="0" smtClean="0"/>
              <a:t>- út az online számlázás felé</a:t>
            </a:r>
            <a:br>
              <a:rPr lang="hu-HU" sz="3900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Tusnádiné</a:t>
            </a:r>
            <a:r>
              <a:rPr lang="hu-HU" dirty="0" smtClean="0"/>
              <a:t> Ágoston Márta</a:t>
            </a:r>
          </a:p>
          <a:p>
            <a:r>
              <a:rPr lang="hu-HU" dirty="0" smtClean="0"/>
              <a:t>MKVK  IT tagozat elnökségi tagja</a:t>
            </a:r>
          </a:p>
          <a:p>
            <a:r>
              <a:rPr lang="hu-HU" dirty="0" smtClean="0"/>
              <a:t>könyvvizsgáló</a:t>
            </a:r>
            <a:r>
              <a:rPr lang="hu-HU" dirty="0" smtClean="0"/>
              <a:t>, adótanácsadó </a:t>
            </a:r>
          </a:p>
          <a:p>
            <a:r>
              <a:rPr lang="hu-HU" dirty="0" smtClean="0"/>
              <a:t>Helló Adó Kft</a:t>
            </a:r>
          </a:p>
        </p:txBody>
      </p:sp>
      <p:pic>
        <p:nvPicPr>
          <p:cNvPr id="4" name="Kép 3" descr="HelloAdo_logo_k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6296" y="5733256"/>
            <a:ext cx="1552575" cy="773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számla </a:t>
            </a:r>
            <a:r>
              <a:rPr lang="hu-HU" dirty="0"/>
              <a:t>XML tartalma – </a:t>
            </a:r>
            <a:r>
              <a:rPr lang="hu-HU" dirty="0" smtClean="0"/>
              <a:t>III</a:t>
            </a:r>
            <a:r>
              <a:rPr lang="hu-HU" dirty="0"/>
              <a:t>.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61526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Számla fejléc adatai:</a:t>
            </a:r>
          </a:p>
          <a:p>
            <a:pPr marL="0" indent="0">
              <a:buNone/>
            </a:pPr>
            <a:endParaRPr lang="hu-HU" sz="800" b="1" dirty="0" smtClean="0"/>
          </a:p>
          <a:p>
            <a:r>
              <a:rPr lang="hu-HU" dirty="0" smtClean="0"/>
              <a:t>Sorszám</a:t>
            </a:r>
          </a:p>
          <a:p>
            <a:r>
              <a:rPr lang="hu-HU" dirty="0" smtClean="0"/>
              <a:t>Számla </a:t>
            </a:r>
            <a:r>
              <a:rPr lang="hu-HU" dirty="0"/>
              <a:t>t</a:t>
            </a:r>
            <a:r>
              <a:rPr lang="hu-HU" dirty="0" smtClean="0"/>
              <a:t>ípusa: </a:t>
            </a:r>
          </a:p>
          <a:p>
            <a:pPr lvl="1"/>
            <a:r>
              <a:rPr lang="hu-HU" sz="2400" dirty="0" smtClean="0"/>
              <a:t>Számla </a:t>
            </a:r>
          </a:p>
          <a:p>
            <a:pPr lvl="1"/>
            <a:r>
              <a:rPr lang="hu-HU" sz="2400" dirty="0" smtClean="0"/>
              <a:t>Egyszerűsített számla</a:t>
            </a:r>
          </a:p>
          <a:p>
            <a:pPr lvl="1"/>
            <a:r>
              <a:rPr lang="hu-HU" sz="2400" dirty="0" smtClean="0"/>
              <a:t>Módosító számla</a:t>
            </a:r>
          </a:p>
          <a:p>
            <a:pPr lvl="1"/>
            <a:r>
              <a:rPr lang="hu-HU" sz="2400" dirty="0" smtClean="0"/>
              <a:t>Érvénytelenítő számla</a:t>
            </a:r>
          </a:p>
          <a:p>
            <a:pPr lvl="1"/>
            <a:r>
              <a:rPr lang="hu-HU" sz="2400" dirty="0" smtClean="0"/>
              <a:t>Gyűjtő számla</a:t>
            </a:r>
          </a:p>
          <a:p>
            <a:pPr lvl="1"/>
            <a:r>
              <a:rPr lang="hu-HU" sz="2400" dirty="0" smtClean="0"/>
              <a:t>Számlával egy tekintet alá eső okirat</a:t>
            </a:r>
          </a:p>
          <a:p>
            <a:r>
              <a:rPr lang="hu-HU" dirty="0" smtClean="0"/>
              <a:t>Kelte</a:t>
            </a:r>
          </a:p>
          <a:p>
            <a:r>
              <a:rPr lang="hu-HU" dirty="0" smtClean="0"/>
              <a:t>Teljesítés napja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67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számla </a:t>
            </a:r>
            <a:r>
              <a:rPr lang="hu-HU" dirty="0"/>
              <a:t>XML tartalma – </a:t>
            </a:r>
            <a:r>
              <a:rPr lang="hu-HU" dirty="0" smtClean="0"/>
              <a:t>IV.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51520" y="1000108"/>
            <a:ext cx="8280920" cy="5143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Számlakibocsátó (eladó) és befogadó (vevő) adatai:</a:t>
            </a:r>
          </a:p>
          <a:p>
            <a:r>
              <a:rPr lang="hu-HU" dirty="0" smtClean="0"/>
              <a:t>Név</a:t>
            </a:r>
          </a:p>
          <a:p>
            <a:r>
              <a:rPr lang="hu-HU" dirty="0" smtClean="0"/>
              <a:t>Cím (</a:t>
            </a:r>
            <a:r>
              <a:rPr lang="hu-HU" dirty="0" err="1" smtClean="0"/>
              <a:t>irsz</a:t>
            </a:r>
            <a:r>
              <a:rPr lang="hu-HU" dirty="0" smtClean="0"/>
              <a:t>, település, kerület, </a:t>
            </a:r>
            <a:r>
              <a:rPr lang="hu-HU" dirty="0" err="1" smtClean="0"/>
              <a:t>közter.neve</a:t>
            </a:r>
            <a:r>
              <a:rPr lang="hu-HU" dirty="0" smtClean="0"/>
              <a:t> </a:t>
            </a:r>
            <a:r>
              <a:rPr lang="hu-HU" dirty="0" err="1"/>
              <a:t>-</a:t>
            </a:r>
            <a:r>
              <a:rPr lang="hu-HU" dirty="0" err="1" smtClean="0"/>
              <a:t>jellege</a:t>
            </a:r>
            <a:r>
              <a:rPr lang="hu-HU" dirty="0" smtClean="0"/>
              <a:t>, házszám, ép, </a:t>
            </a:r>
            <a:r>
              <a:rPr lang="hu-HU" dirty="0" err="1" smtClean="0"/>
              <a:t>lh</a:t>
            </a:r>
            <a:r>
              <a:rPr lang="hu-HU" dirty="0" smtClean="0"/>
              <a:t>, szint, ajtó) – összetett/egyszerű</a:t>
            </a:r>
          </a:p>
          <a:p>
            <a:r>
              <a:rPr lang="hu-HU" dirty="0" smtClean="0"/>
              <a:t>Adószám </a:t>
            </a:r>
          </a:p>
          <a:p>
            <a:r>
              <a:rPr lang="hu-HU" dirty="0" smtClean="0"/>
              <a:t>Közösségi adószáma</a:t>
            </a:r>
          </a:p>
          <a:p>
            <a:r>
              <a:rPr lang="hu-HU" dirty="0" smtClean="0"/>
              <a:t>Számlakibocsátó esetén:</a:t>
            </a:r>
          </a:p>
          <a:p>
            <a:pPr lvl="1"/>
            <a:r>
              <a:rPr lang="hu-HU" dirty="0" smtClean="0"/>
              <a:t>Kisadózó-e ?</a:t>
            </a:r>
          </a:p>
          <a:p>
            <a:pPr lvl="1"/>
            <a:r>
              <a:rPr lang="hu-HU" dirty="0" smtClean="0"/>
              <a:t>Egyéni vállalkozó megjelölés</a:t>
            </a:r>
          </a:p>
          <a:p>
            <a:pPr lvl="1"/>
            <a:r>
              <a:rPr lang="hu-HU" dirty="0" smtClean="0"/>
              <a:t>E.V. nyilvántartási szám</a:t>
            </a:r>
          </a:p>
          <a:p>
            <a:r>
              <a:rPr lang="hu-HU" dirty="0" smtClean="0"/>
              <a:t>Számlabefogadó esetén:</a:t>
            </a:r>
          </a:p>
          <a:p>
            <a:pPr lvl="1"/>
            <a:r>
              <a:rPr lang="hu-HU" dirty="0" smtClean="0"/>
              <a:t>Képviselő neve, címe, adószáma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11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64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15262" cy="720080"/>
          </a:xfrm>
        </p:spPr>
        <p:txBody>
          <a:bodyPr/>
          <a:lstStyle/>
          <a:p>
            <a:r>
              <a:rPr lang="hu-HU" dirty="0"/>
              <a:t>A számla XML tartalma – </a:t>
            </a:r>
            <a:r>
              <a:rPr lang="hu-HU" dirty="0" smtClean="0"/>
              <a:t>V</a:t>
            </a:r>
            <a:r>
              <a:rPr lang="hu-HU" dirty="0"/>
              <a:t>.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61526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A termék / szolgáltatás tételek adatai:</a:t>
            </a:r>
          </a:p>
          <a:p>
            <a:r>
              <a:rPr lang="hu-HU" dirty="0" smtClean="0"/>
              <a:t>Megnevezés</a:t>
            </a:r>
          </a:p>
          <a:p>
            <a:r>
              <a:rPr lang="hu-HU" dirty="0" smtClean="0"/>
              <a:t>Gyűjtőszámla csoport</a:t>
            </a:r>
          </a:p>
          <a:p>
            <a:r>
              <a:rPr lang="hu-HU" dirty="0" smtClean="0"/>
              <a:t>Előleg</a:t>
            </a:r>
          </a:p>
          <a:p>
            <a:r>
              <a:rPr lang="hu-HU" dirty="0"/>
              <a:t>Közvetített szolgáltatás</a:t>
            </a:r>
          </a:p>
          <a:p>
            <a:r>
              <a:rPr lang="hu-HU" dirty="0" smtClean="0"/>
              <a:t>Besorolási szám</a:t>
            </a:r>
          </a:p>
          <a:p>
            <a:r>
              <a:rPr lang="hu-HU" dirty="0" smtClean="0"/>
              <a:t>Termék / szolgáltatás </a:t>
            </a:r>
          </a:p>
          <a:p>
            <a:pPr lvl="1"/>
            <a:r>
              <a:rPr lang="hu-HU" sz="2400" dirty="0"/>
              <a:t>m</a:t>
            </a:r>
            <a:r>
              <a:rPr lang="hu-HU" sz="2400" dirty="0" smtClean="0"/>
              <a:t>ennyisége, mértékegysége</a:t>
            </a:r>
          </a:p>
          <a:p>
            <a:pPr lvl="1"/>
            <a:r>
              <a:rPr lang="hu-HU" sz="2400" dirty="0"/>
              <a:t>n</a:t>
            </a:r>
            <a:r>
              <a:rPr lang="hu-HU" sz="2400" dirty="0" smtClean="0"/>
              <a:t>ettó egységára; nettó </a:t>
            </a:r>
            <a:r>
              <a:rPr lang="hu-HU" sz="2400" dirty="0"/>
              <a:t>ára</a:t>
            </a:r>
          </a:p>
          <a:p>
            <a:pPr lvl="1"/>
            <a:r>
              <a:rPr lang="hu-HU" sz="2400" dirty="0"/>
              <a:t>a</a:t>
            </a:r>
            <a:r>
              <a:rPr lang="hu-HU" sz="2400" dirty="0" smtClean="0"/>
              <a:t>dó kulcs;  adó százalék érték</a:t>
            </a:r>
          </a:p>
          <a:p>
            <a:pPr lvl="1"/>
            <a:r>
              <a:rPr lang="hu-HU" sz="2400" dirty="0" smtClean="0"/>
              <a:t>bruttó ár árengedmény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62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számla XML tartalma – </a:t>
            </a:r>
            <a:r>
              <a:rPr lang="hu-HU" dirty="0" smtClean="0"/>
              <a:t>VI.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51520" y="1000108"/>
            <a:ext cx="8352928" cy="5453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Speciális tétel adatok:</a:t>
            </a:r>
          </a:p>
          <a:p>
            <a:pPr marL="0" indent="0">
              <a:buNone/>
            </a:pPr>
            <a:endParaRPr lang="hu-HU" sz="1000" dirty="0" smtClean="0"/>
          </a:p>
          <a:p>
            <a:r>
              <a:rPr lang="hu-HU" dirty="0" smtClean="0"/>
              <a:t>Az </a:t>
            </a:r>
            <a:r>
              <a:rPr lang="hu-HU" dirty="0"/>
              <a:t>értékesített </a:t>
            </a:r>
            <a:r>
              <a:rPr lang="hu-HU" b="1" dirty="0"/>
              <a:t>dohánygyártmány</a:t>
            </a:r>
            <a:r>
              <a:rPr lang="hu-HU" dirty="0"/>
              <a:t> adójegyén szereplő kiskereskedelmi eladási </a:t>
            </a:r>
            <a:r>
              <a:rPr lang="hu-HU" dirty="0" smtClean="0"/>
              <a:t>ár</a:t>
            </a:r>
          </a:p>
          <a:p>
            <a:endParaRPr lang="hu-HU" sz="1000" dirty="0" smtClean="0"/>
          </a:p>
          <a:p>
            <a:r>
              <a:rPr lang="hu-HU" dirty="0"/>
              <a:t>Az </a:t>
            </a:r>
            <a:r>
              <a:rPr lang="hu-HU" b="1" dirty="0"/>
              <a:t>árverés</a:t>
            </a:r>
            <a:r>
              <a:rPr lang="hu-HU" dirty="0"/>
              <a:t>i vételárul szolgáló </a:t>
            </a:r>
            <a:r>
              <a:rPr lang="hu-HU" dirty="0" smtClean="0"/>
              <a:t>ellenérték</a:t>
            </a:r>
          </a:p>
          <a:p>
            <a:endParaRPr lang="hu-HU" sz="1000" dirty="0" smtClean="0"/>
          </a:p>
          <a:p>
            <a:r>
              <a:rPr lang="hu-HU" dirty="0"/>
              <a:t>Az adók, vámok, illetékek, járulékok, hozzájárulások, lefölözések és más, </a:t>
            </a:r>
            <a:r>
              <a:rPr lang="hu-HU" b="1" dirty="0"/>
              <a:t>kötelező jellegű </a:t>
            </a:r>
            <a:r>
              <a:rPr lang="hu-HU" b="1" dirty="0" smtClean="0"/>
              <a:t>bef</a:t>
            </a:r>
            <a:r>
              <a:rPr lang="hu-HU" dirty="0" smtClean="0"/>
              <a:t>izetések</a:t>
            </a:r>
          </a:p>
          <a:p>
            <a:endParaRPr lang="hu-HU" sz="1000" dirty="0" smtClean="0"/>
          </a:p>
          <a:p>
            <a:r>
              <a:rPr lang="hu-HU" dirty="0"/>
              <a:t>Az</a:t>
            </a:r>
            <a:r>
              <a:rPr lang="hu-HU" b="1" dirty="0"/>
              <a:t> ásványolaj </a:t>
            </a:r>
            <a:r>
              <a:rPr lang="hu-HU" dirty="0"/>
              <a:t>adóraktárból történő kitárolása esetén: hőmérséklet, térfogat, tömeg, sűrűség adatok</a:t>
            </a:r>
          </a:p>
          <a:p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13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96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számla XML tartalma – </a:t>
            </a:r>
            <a:r>
              <a:rPr lang="hu-HU" dirty="0" smtClean="0"/>
              <a:t>VII.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b="1" dirty="0" smtClean="0"/>
              <a:t>Közlekedési </a:t>
            </a:r>
            <a:r>
              <a:rPr lang="hu-HU" b="1" dirty="0"/>
              <a:t>eszköz </a:t>
            </a:r>
            <a:r>
              <a:rPr lang="hu-HU" b="1" dirty="0" smtClean="0"/>
              <a:t>információk</a:t>
            </a:r>
          </a:p>
          <a:p>
            <a:endParaRPr lang="hu-HU" sz="1000" b="1" dirty="0"/>
          </a:p>
          <a:p>
            <a:pPr lvl="1"/>
            <a:r>
              <a:rPr lang="hu-HU" b="1" dirty="0"/>
              <a:t>Szárazföldi közlekedési eszköz</a:t>
            </a:r>
            <a:r>
              <a:rPr lang="hu-HU" dirty="0"/>
              <a:t>: Henger űrtartalom, Teljesítmény, Első forgalomba helyezés időpontja, Megtett </a:t>
            </a:r>
            <a:r>
              <a:rPr lang="hu-HU" dirty="0" smtClean="0"/>
              <a:t>távolság</a:t>
            </a:r>
          </a:p>
          <a:p>
            <a:pPr lvl="1"/>
            <a:endParaRPr lang="hu-HU" sz="1000" dirty="0"/>
          </a:p>
          <a:p>
            <a:pPr lvl="1"/>
            <a:r>
              <a:rPr lang="hu-HU" b="1" dirty="0" smtClean="0"/>
              <a:t>Légi közlekedési eszköz: </a:t>
            </a:r>
            <a:r>
              <a:rPr lang="hu-HU" dirty="0" smtClean="0"/>
              <a:t>Teljes </a:t>
            </a:r>
            <a:r>
              <a:rPr lang="hu-HU" dirty="0"/>
              <a:t>felszállási </a:t>
            </a:r>
            <a:r>
              <a:rPr lang="hu-HU" dirty="0" smtClean="0"/>
              <a:t>tömeg, Légi kereskedelem, Első </a:t>
            </a:r>
            <a:r>
              <a:rPr lang="hu-HU" dirty="0"/>
              <a:t>forgalomba helyezés időpontja, Repült órák </a:t>
            </a:r>
            <a:r>
              <a:rPr lang="hu-HU" dirty="0" smtClean="0"/>
              <a:t>száma</a:t>
            </a:r>
          </a:p>
          <a:p>
            <a:pPr lvl="1"/>
            <a:endParaRPr lang="hu-HU" sz="1000" dirty="0"/>
          </a:p>
          <a:p>
            <a:pPr lvl="1"/>
            <a:r>
              <a:rPr lang="hu-HU" b="1" dirty="0"/>
              <a:t>Vízi közlekedési eszköz:</a:t>
            </a:r>
            <a:r>
              <a:rPr lang="hu-HU" dirty="0"/>
              <a:t> Hosszúság, Tevékenység, Első forgalomba helyezés időpontja, Hajózott órák száma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14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09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számla XML tartalma – </a:t>
            </a:r>
            <a:r>
              <a:rPr lang="hu-HU" dirty="0" smtClean="0"/>
              <a:t>VIII</a:t>
            </a:r>
            <a:r>
              <a:rPr lang="hu-HU" dirty="0"/>
              <a:t>.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Módosító számla</a:t>
            </a:r>
          </a:p>
          <a:p>
            <a:r>
              <a:rPr lang="hu-HU" dirty="0" smtClean="0"/>
              <a:t>Eredeti számla sorszáma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Gyűjtő számla</a:t>
            </a:r>
          </a:p>
          <a:p>
            <a:r>
              <a:rPr lang="hu-HU" dirty="0" smtClean="0"/>
              <a:t>Gyűjtő nettó összesen, </a:t>
            </a:r>
          </a:p>
          <a:p>
            <a:r>
              <a:rPr lang="hu-HU" dirty="0" smtClean="0"/>
              <a:t>Gyűjtő bruttó összesen  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15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76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számla XML tartalma – </a:t>
            </a:r>
            <a:r>
              <a:rPr lang="hu-HU" dirty="0" smtClean="0"/>
              <a:t>IX.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615262" cy="5381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Záradékok:</a:t>
            </a:r>
          </a:p>
          <a:p>
            <a:r>
              <a:rPr lang="hu-HU" dirty="0" smtClean="0"/>
              <a:t>Pénzforgalmi elszámolás</a:t>
            </a:r>
          </a:p>
          <a:p>
            <a:r>
              <a:rPr lang="hu-HU" dirty="0" smtClean="0"/>
              <a:t>Önszámlázás</a:t>
            </a:r>
          </a:p>
          <a:p>
            <a:r>
              <a:rPr lang="hu-HU" dirty="0" smtClean="0"/>
              <a:t>Fordított adózás</a:t>
            </a:r>
          </a:p>
          <a:p>
            <a:r>
              <a:rPr lang="hu-HU" dirty="0" smtClean="0"/>
              <a:t>Adómentességi hivatkozás</a:t>
            </a:r>
          </a:p>
          <a:p>
            <a:r>
              <a:rPr lang="hu-HU" dirty="0" smtClean="0"/>
              <a:t>Különbözet szerinti szabályozás</a:t>
            </a:r>
          </a:p>
          <a:p>
            <a:r>
              <a:rPr lang="hu-HU" dirty="0" smtClean="0"/>
              <a:t>Termékdíj feltüntetési kötelezettség: …</a:t>
            </a:r>
          </a:p>
          <a:p>
            <a:pPr lvl="1"/>
            <a:r>
              <a:rPr lang="hu-HU" dirty="0" err="1" smtClean="0"/>
              <a:t>CSK-kód</a:t>
            </a:r>
            <a:r>
              <a:rPr lang="hu-HU" dirty="0" smtClean="0"/>
              <a:t>;  </a:t>
            </a:r>
            <a:r>
              <a:rPr lang="hu-HU" dirty="0" err="1" smtClean="0"/>
              <a:t>KT-kód</a:t>
            </a:r>
            <a:endParaRPr lang="hu-HU" dirty="0" smtClean="0"/>
          </a:p>
          <a:p>
            <a:pPr lvl="1"/>
            <a:r>
              <a:rPr lang="hu-HU" dirty="0" smtClean="0"/>
              <a:t>Termékdíj összege</a:t>
            </a:r>
          </a:p>
          <a:p>
            <a:pPr lvl="1"/>
            <a:r>
              <a:rPr lang="hu-HU" dirty="0" smtClean="0"/>
              <a:t>A kötelezett adatai: …</a:t>
            </a:r>
          </a:p>
          <a:p>
            <a:r>
              <a:rPr lang="hu-HU" dirty="0"/>
              <a:t>Energia adó</a:t>
            </a:r>
          </a:p>
          <a:p>
            <a:r>
              <a:rPr lang="hu-HU" dirty="0"/>
              <a:t>Népegészségügyi </a:t>
            </a:r>
            <a:r>
              <a:rPr lang="hu-HU" dirty="0" smtClean="0"/>
              <a:t>termékadó			       %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16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65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számla XML tartalma – </a:t>
            </a:r>
            <a:r>
              <a:rPr lang="hu-HU" dirty="0" smtClean="0"/>
              <a:t>X</a:t>
            </a:r>
            <a:r>
              <a:rPr lang="hu-HU" dirty="0"/>
              <a:t>.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AHK szám (jövedéki termék esetén)</a:t>
            </a:r>
          </a:p>
          <a:p>
            <a:r>
              <a:rPr lang="hu-HU" dirty="0" smtClean="0"/>
              <a:t>Jövedéki termék esetén:</a:t>
            </a:r>
          </a:p>
          <a:p>
            <a:pPr lvl="1"/>
            <a:r>
              <a:rPr lang="hu-HU" dirty="0" smtClean="0"/>
              <a:t>Csomagküldő kereskedőtől beszerzett termék igazolása (belföldi adó összege)</a:t>
            </a:r>
          </a:p>
          <a:p>
            <a:pPr lvl="1"/>
            <a:r>
              <a:rPr lang="hu-HU" dirty="0" smtClean="0"/>
              <a:t>VTSZ szám ha adóraktár engedélyes a vevő</a:t>
            </a:r>
          </a:p>
          <a:p>
            <a:r>
              <a:rPr lang="hu-HU" dirty="0" smtClean="0"/>
              <a:t>Jövedéki engedélye kereskedő a </a:t>
            </a:r>
            <a:r>
              <a:rPr lang="hu-HU" dirty="0" err="1" smtClean="0"/>
              <a:t>jöv.eng</a:t>
            </a:r>
            <a:r>
              <a:rPr lang="hu-HU" dirty="0" smtClean="0"/>
              <a:t>. termék</a:t>
            </a:r>
          </a:p>
          <a:p>
            <a:pPr lvl="1"/>
            <a:r>
              <a:rPr lang="hu-HU" dirty="0" smtClean="0"/>
              <a:t>VTSZ száma, </a:t>
            </a:r>
            <a:r>
              <a:rPr lang="hu-HU" dirty="0" err="1" smtClean="0"/>
              <a:t>jöved.eng.száma</a:t>
            </a:r>
            <a:r>
              <a:rPr lang="hu-HU" dirty="0" smtClean="0"/>
              <a:t>, </a:t>
            </a:r>
          </a:p>
          <a:p>
            <a:pPr lvl="1"/>
            <a:r>
              <a:rPr lang="hu-HU" dirty="0" smtClean="0"/>
              <a:t>Vevő adószáma, őstermelői igazolvány száma</a:t>
            </a:r>
          </a:p>
          <a:p>
            <a:r>
              <a:rPr lang="hu-HU" dirty="0" smtClean="0"/>
              <a:t>Gázolaj beszerzésekor a kereskedelmi jármű rendszáma, km óra állása</a:t>
            </a:r>
          </a:p>
          <a:p>
            <a:r>
              <a:rPr lang="hu-HU" dirty="0"/>
              <a:t>Betétdíj alkalmazása esetén: betétdíj összege</a:t>
            </a:r>
          </a:p>
          <a:p>
            <a:r>
              <a:rPr lang="hu-HU" dirty="0"/>
              <a:t>Rezsicsökkentés számlázásakor: megtakarítás 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17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36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számla XML tartalma – </a:t>
            </a:r>
            <a:r>
              <a:rPr lang="hu-HU" dirty="0" smtClean="0"/>
              <a:t>XI.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Nem kötelező elemek:</a:t>
            </a:r>
          </a:p>
          <a:p>
            <a:r>
              <a:rPr lang="hu-HU" dirty="0" smtClean="0"/>
              <a:t>Fizetési határidő</a:t>
            </a:r>
          </a:p>
          <a:p>
            <a:r>
              <a:rPr lang="hu-HU" dirty="0" smtClean="0"/>
              <a:t>Fizetés módja</a:t>
            </a:r>
          </a:p>
          <a:p>
            <a:r>
              <a:rPr lang="hu-HU" dirty="0" smtClean="0"/>
              <a:t>Számla </a:t>
            </a:r>
            <a:r>
              <a:rPr lang="hu-HU" u="sng" dirty="0" smtClean="0"/>
              <a:t>pénzneme</a:t>
            </a:r>
          </a:p>
          <a:p>
            <a:r>
              <a:rPr lang="hu-HU" dirty="0" smtClean="0"/>
              <a:t>Megjelenési formája: papír alapú / e-számla</a:t>
            </a:r>
          </a:p>
          <a:p>
            <a:r>
              <a:rPr lang="hu-HU" dirty="0" smtClean="0"/>
              <a:t>Számlakibocsátó bankszámlaszáma</a:t>
            </a:r>
          </a:p>
          <a:p>
            <a:r>
              <a:rPr lang="hu-HU" dirty="0" smtClean="0"/>
              <a:t>Számla befogadó bankszámlaszáma</a:t>
            </a:r>
          </a:p>
          <a:p>
            <a:r>
              <a:rPr lang="hu-HU" dirty="0" smtClean="0"/>
              <a:t>Összesítés </a:t>
            </a:r>
          </a:p>
          <a:p>
            <a:pPr lvl="1"/>
            <a:r>
              <a:rPr lang="hu-HU" sz="2400" dirty="0" smtClean="0"/>
              <a:t>Áfa kulcsok szerint</a:t>
            </a:r>
          </a:p>
          <a:p>
            <a:pPr lvl="1"/>
            <a:r>
              <a:rPr lang="hu-HU" sz="2400" dirty="0" smtClean="0"/>
              <a:t>Adóalap, adó, ellenérték összesen</a:t>
            </a:r>
          </a:p>
          <a:p>
            <a:pPr lvl="1"/>
            <a:r>
              <a:rPr lang="hu-HU" sz="2400" dirty="0" smtClean="0"/>
              <a:t>Számla végösszege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34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15262" cy="582594"/>
          </a:xfrm>
        </p:spPr>
        <p:txBody>
          <a:bodyPr/>
          <a:lstStyle/>
          <a:p>
            <a:r>
              <a:rPr lang="hu-HU" dirty="0"/>
              <a:t>A számla XML tartalma – </a:t>
            </a:r>
            <a:r>
              <a:rPr lang="hu-HU" dirty="0" smtClean="0"/>
              <a:t>XII.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615262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Várható bővítések az online számlázásnál:</a:t>
            </a:r>
          </a:p>
          <a:p>
            <a:r>
              <a:rPr lang="hu-HU" dirty="0" smtClean="0"/>
              <a:t>Kötelező adat </a:t>
            </a:r>
            <a:r>
              <a:rPr lang="hu-HU" dirty="0" smtClean="0"/>
              <a:t>lesz: legalább az Áfa tv. 169-172.§</a:t>
            </a:r>
            <a:endParaRPr lang="hu-HU" dirty="0" smtClean="0"/>
          </a:p>
          <a:p>
            <a:pPr lvl="1"/>
            <a:r>
              <a:rPr lang="hu-HU" dirty="0" smtClean="0"/>
              <a:t>Pl. pénznem; számla </a:t>
            </a:r>
            <a:r>
              <a:rPr lang="hu-HU" dirty="0" smtClean="0"/>
              <a:t>összesítő adatai</a:t>
            </a:r>
          </a:p>
          <a:p>
            <a:r>
              <a:rPr lang="hu-HU" dirty="0" smtClean="0"/>
              <a:t>Árfolyam </a:t>
            </a:r>
            <a:endParaRPr lang="hu-HU" dirty="0" smtClean="0"/>
          </a:p>
          <a:p>
            <a:r>
              <a:rPr lang="hu-HU" dirty="0" err="1" smtClean="0"/>
              <a:t>Gyűjtőszla</a:t>
            </a:r>
            <a:r>
              <a:rPr lang="hu-HU" dirty="0" smtClean="0"/>
              <a:t> esetén: tétel árfolyam, teljesítés napja</a:t>
            </a:r>
            <a:endParaRPr lang="hu-HU" dirty="0" smtClean="0"/>
          </a:p>
          <a:p>
            <a:r>
              <a:rPr lang="hu-HU" dirty="0" smtClean="0"/>
              <a:t>Számviteli </a:t>
            </a:r>
            <a:r>
              <a:rPr lang="hu-HU" dirty="0" smtClean="0"/>
              <a:t>teljesítés, időszak: 2 dátum mező </a:t>
            </a:r>
            <a:endParaRPr lang="hu-HU" dirty="0" smtClean="0"/>
          </a:p>
          <a:p>
            <a:r>
              <a:rPr lang="hu-HU" dirty="0" smtClean="0"/>
              <a:t>Módosító számlák adatainak pontosítása</a:t>
            </a:r>
          </a:p>
          <a:p>
            <a:r>
              <a:rPr lang="hu-HU" dirty="0" smtClean="0"/>
              <a:t>Áfa összege Ft-ban és devizában</a:t>
            </a:r>
          </a:p>
          <a:p>
            <a:r>
              <a:rPr lang="hu-HU" dirty="0" smtClean="0"/>
              <a:t>Engedmény összege és % értéke</a:t>
            </a:r>
          </a:p>
          <a:p>
            <a:r>
              <a:rPr lang="hu-HU" dirty="0" smtClean="0"/>
              <a:t>Tétel adat lesz </a:t>
            </a:r>
          </a:p>
          <a:p>
            <a:pPr lvl="1"/>
            <a:r>
              <a:rPr lang="hu-HU" dirty="0" smtClean="0"/>
              <a:t>az </a:t>
            </a:r>
            <a:r>
              <a:rPr lang="hu-HU" dirty="0"/>
              <a:t>EKÁER </a:t>
            </a:r>
            <a:r>
              <a:rPr lang="hu-HU" dirty="0" smtClean="0"/>
              <a:t>azonosító</a:t>
            </a:r>
          </a:p>
          <a:p>
            <a:pPr lvl="1"/>
            <a:r>
              <a:rPr lang="hu-HU" dirty="0"/>
              <a:t>f</a:t>
            </a:r>
            <a:r>
              <a:rPr lang="hu-HU" dirty="0" smtClean="0"/>
              <a:t>ordított </a:t>
            </a:r>
            <a:r>
              <a:rPr lang="hu-HU" dirty="0" smtClean="0"/>
              <a:t>adózás</a:t>
            </a:r>
          </a:p>
          <a:p>
            <a:r>
              <a:rPr lang="hu-HU" dirty="0" smtClean="0"/>
              <a:t>Szabad szöveges mező</a:t>
            </a:r>
            <a:endParaRPr lang="hu-HU" dirty="0"/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65104"/>
            <a:ext cx="2785600" cy="195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3000" dirty="0" smtClean="0"/>
              <a:t>Hogyan tudjuk hasznosítani</a:t>
            </a:r>
          </a:p>
          <a:p>
            <a:pPr marL="0" indent="0" algn="ctr">
              <a:buNone/>
            </a:pPr>
            <a:r>
              <a:rPr lang="hu-HU" sz="3000" dirty="0"/>
              <a:t>a</a:t>
            </a:r>
            <a:r>
              <a:rPr lang="hu-HU" sz="3000" dirty="0" smtClean="0"/>
              <a:t> könyvvizsgálatban,</a:t>
            </a:r>
          </a:p>
          <a:p>
            <a:pPr marL="0" indent="0" algn="ctr">
              <a:buNone/>
            </a:pPr>
            <a:r>
              <a:rPr lang="hu-HU" sz="3000" dirty="0"/>
              <a:t>a</a:t>
            </a:r>
            <a:r>
              <a:rPr lang="hu-HU" sz="3000" dirty="0" smtClean="0"/>
              <a:t> könyvelésben</a:t>
            </a:r>
          </a:p>
          <a:p>
            <a:pPr lvl="4"/>
            <a:r>
              <a:rPr lang="hu-HU" sz="3000" dirty="0" smtClean="0"/>
              <a:t>a számlázó adatexportot és</a:t>
            </a:r>
          </a:p>
          <a:p>
            <a:pPr lvl="4"/>
            <a:r>
              <a:rPr lang="hu-HU" sz="3000" dirty="0" smtClean="0"/>
              <a:t>az online számlázást</a:t>
            </a:r>
            <a:endParaRPr lang="hu-HU" sz="3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14310"/>
            <a:ext cx="2668651" cy="23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adatok elemzése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44" y="2138362"/>
            <a:ext cx="5848350" cy="2867025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20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76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Adat-elemzési lehetőségek – I.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Áttekintés a számlák/tételek mennyiségéről:</a:t>
            </a:r>
          </a:p>
          <a:p>
            <a:pPr lvl="1"/>
            <a:r>
              <a:rPr lang="hu-HU" dirty="0" smtClean="0"/>
              <a:t>Számlakibocsátó: egy vagy több (önszámlázás)</a:t>
            </a:r>
          </a:p>
          <a:p>
            <a:pPr lvl="1"/>
            <a:r>
              <a:rPr lang="hu-HU" dirty="0" smtClean="0"/>
              <a:t>Áfa kulcsonként: hány számla, hány tétel</a:t>
            </a:r>
          </a:p>
          <a:p>
            <a:pPr lvl="1"/>
            <a:r>
              <a:rPr lang="hu-HU" dirty="0" smtClean="0"/>
              <a:t>Összesítők pénznemenként</a:t>
            </a:r>
          </a:p>
          <a:p>
            <a:pPr lvl="1"/>
            <a:r>
              <a:rPr lang="hu-HU" dirty="0" smtClean="0"/>
              <a:t>Számlatípusok: összesítések</a:t>
            </a:r>
          </a:p>
          <a:p>
            <a:pPr lvl="1"/>
            <a:r>
              <a:rPr lang="hu-HU" dirty="0" smtClean="0"/>
              <a:t>A számla megjelenési formája: papír vagy e-számla</a:t>
            </a:r>
          </a:p>
          <a:p>
            <a:pPr lvl="1"/>
            <a:r>
              <a:rPr lang="hu-HU" dirty="0" smtClean="0"/>
              <a:t>Fizetés módja szerinti összesítés</a:t>
            </a:r>
          </a:p>
          <a:p>
            <a:endParaRPr lang="hu-HU" sz="800" dirty="0" smtClean="0"/>
          </a:p>
          <a:p>
            <a:r>
              <a:rPr lang="hu-HU" b="1" dirty="0" smtClean="0"/>
              <a:t>Egyezőség vizsgálat: </a:t>
            </a:r>
          </a:p>
          <a:p>
            <a:pPr lvl="1"/>
            <a:r>
              <a:rPr lang="hu-HU" dirty="0" smtClean="0"/>
              <a:t>Nettó + Áfa = Bruttó; </a:t>
            </a:r>
          </a:p>
          <a:p>
            <a:pPr lvl="1"/>
            <a:r>
              <a:rPr lang="hu-HU" dirty="0" smtClean="0"/>
              <a:t>Nettó * Áfa kulcs = </a:t>
            </a:r>
            <a:r>
              <a:rPr lang="hu-HU" dirty="0"/>
              <a:t>B</a:t>
            </a:r>
            <a:r>
              <a:rPr lang="hu-HU" dirty="0" smtClean="0"/>
              <a:t>ruttó</a:t>
            </a:r>
            <a:endParaRPr lang="hu-HU" dirty="0"/>
          </a:p>
          <a:p>
            <a:endParaRPr lang="hu-HU" sz="800" dirty="0" smtClean="0"/>
          </a:p>
          <a:p>
            <a:r>
              <a:rPr lang="hu-HU" b="1" dirty="0" smtClean="0"/>
              <a:t>Dátum ellenőrzések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21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64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Adat-elemzési lehetőségek – II.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b="1" dirty="0"/>
              <a:t>Összesítések </a:t>
            </a:r>
            <a:r>
              <a:rPr lang="hu-HU" b="1" dirty="0" smtClean="0"/>
              <a:t>az XML állomány adatairól:</a:t>
            </a:r>
            <a:endParaRPr lang="hu-HU" b="1" dirty="0"/>
          </a:p>
          <a:p>
            <a:pPr lvl="1"/>
            <a:r>
              <a:rPr lang="hu-HU" b="1" dirty="0" smtClean="0"/>
              <a:t>Adókulcsonként: </a:t>
            </a:r>
            <a:r>
              <a:rPr lang="hu-HU" dirty="0" smtClean="0"/>
              <a:t>nettó, áfa, bruttó, </a:t>
            </a:r>
            <a:br>
              <a:rPr lang="hu-HU" dirty="0" smtClean="0"/>
            </a:br>
            <a:r>
              <a:rPr lang="hu-HU" dirty="0" smtClean="0"/>
              <a:t>számszaki összefüggés ellenőrzése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r>
              <a:rPr lang="hu-HU" b="1" dirty="0" smtClean="0"/>
              <a:t>Számlatípusonként: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számla tétel, nettó, áfa, bruttó</a:t>
            </a:r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22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7200800" cy="89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20" y="4353620"/>
            <a:ext cx="7193904" cy="12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7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Adat-elemzési lehetőségek – </a:t>
            </a:r>
            <a:r>
              <a:rPr lang="hu-HU" dirty="0" smtClean="0"/>
              <a:t>III</a:t>
            </a:r>
            <a:r>
              <a:rPr lang="hu-HU" dirty="0"/>
              <a:t>.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hu-HU" sz="2400" b="1" dirty="0"/>
              <a:t>Havi összesítés </a:t>
            </a:r>
            <a:endParaRPr lang="hu-HU" sz="2400" b="1" dirty="0" smtClean="0"/>
          </a:p>
          <a:p>
            <a:pPr marL="274320" lvl="2" indent="0">
              <a:spcBef>
                <a:spcPts val="600"/>
              </a:spcBef>
              <a:buSzPct val="70000"/>
              <a:buNone/>
            </a:pPr>
            <a:r>
              <a:rPr lang="hu-HU" sz="2400" b="1" dirty="0" smtClean="0"/>
              <a:t>adókulcsonként</a:t>
            </a:r>
          </a:p>
          <a:p>
            <a:pPr marL="274320" lvl="2" indent="0">
              <a:spcBef>
                <a:spcPts val="600"/>
              </a:spcBef>
              <a:buSzPct val="70000"/>
              <a:buNone/>
            </a:pPr>
            <a:r>
              <a:rPr lang="hu-HU" sz="2400" dirty="0" smtClean="0"/>
              <a:t>(</a:t>
            </a:r>
            <a:r>
              <a:rPr lang="hu-HU" sz="2400" dirty="0" err="1" smtClean="0"/>
              <a:t>mélyrefúrás</a:t>
            </a:r>
            <a:r>
              <a:rPr lang="hu-HU" sz="2400" dirty="0" smtClean="0"/>
              <a:t>)</a:t>
            </a:r>
            <a:endParaRPr lang="hu-HU" sz="2400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23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56132"/>
            <a:ext cx="7669655" cy="328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74990"/>
            <a:ext cx="4853084" cy="188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3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Adat-elemzési lehetőségek – </a:t>
            </a:r>
            <a:r>
              <a:rPr lang="hu-HU" dirty="0" smtClean="0"/>
              <a:t>IV.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b="1" dirty="0"/>
              <a:t>Hiányzó sorszámok</a:t>
            </a:r>
          </a:p>
          <a:p>
            <a:r>
              <a:rPr lang="hu-HU" b="1" dirty="0"/>
              <a:t>Dupla </a:t>
            </a:r>
            <a:r>
              <a:rPr lang="hu-HU" b="1" dirty="0" smtClean="0"/>
              <a:t>sorszámok</a:t>
            </a:r>
          </a:p>
          <a:p>
            <a:endParaRPr lang="hu-HU" dirty="0"/>
          </a:p>
          <a:p>
            <a:r>
              <a:rPr lang="hu-HU" b="1" dirty="0" smtClean="0"/>
              <a:t>Kiemelt összegű számlák:</a:t>
            </a:r>
          </a:p>
          <a:p>
            <a:pPr lvl="1"/>
            <a:r>
              <a:rPr lang="hu-HU" dirty="0" smtClean="0"/>
              <a:t>A 10 legnagyobb számla (legnagyobb vevők)</a:t>
            </a:r>
          </a:p>
          <a:p>
            <a:pPr lvl="1"/>
            <a:r>
              <a:rPr lang="hu-HU" dirty="0" smtClean="0"/>
              <a:t>Értékhatár feletti számlák: devizanemenként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endParaRPr lang="hu-HU" dirty="0" smtClean="0"/>
          </a:p>
          <a:p>
            <a:r>
              <a:rPr lang="hu-HU" b="1" dirty="0" smtClean="0"/>
              <a:t>A számlák </a:t>
            </a:r>
            <a:r>
              <a:rPr lang="hu-HU" b="1" dirty="0" err="1"/>
              <a:t>r</a:t>
            </a:r>
            <a:r>
              <a:rPr lang="hu-HU" b="1" dirty="0" err="1" smtClean="0"/>
              <a:t>étegzés</a:t>
            </a:r>
            <a:r>
              <a:rPr lang="hu-HU" dirty="0" smtClean="0"/>
              <a:t> vizsgálata: a nettó érték nagyságrendje szerint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24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64389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5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Adat-elemzési lehetőségek – </a:t>
            </a:r>
            <a:r>
              <a:rPr lang="hu-HU" dirty="0" smtClean="0"/>
              <a:t>V.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b="1" dirty="0" smtClean="0"/>
              <a:t>Időszakok elválasztása (időbeli elhatárolás):</a:t>
            </a:r>
          </a:p>
          <a:p>
            <a:pPr lvl="1"/>
            <a:r>
              <a:rPr lang="hu-HU" sz="2400" dirty="0" smtClean="0"/>
              <a:t>Számla kelte szerint</a:t>
            </a:r>
          </a:p>
          <a:p>
            <a:pPr lvl="1"/>
            <a:r>
              <a:rPr lang="hu-HU" sz="2400" dirty="0" smtClean="0"/>
              <a:t>Áfa teljesítés napja szerint</a:t>
            </a:r>
          </a:p>
          <a:p>
            <a:pPr marL="365760" lvl="1" indent="0">
              <a:buNone/>
            </a:pPr>
            <a:endParaRPr lang="hu-HU" sz="2400" dirty="0"/>
          </a:p>
          <a:p>
            <a:pPr marL="365760" lvl="1" indent="0">
              <a:buNone/>
            </a:pPr>
            <a:r>
              <a:rPr lang="hu-HU" sz="2400" dirty="0" smtClean="0"/>
              <a:t>Lekérdezések:</a:t>
            </a:r>
          </a:p>
          <a:p>
            <a:pPr lvl="1"/>
            <a:r>
              <a:rPr lang="hu-HU" sz="2400" dirty="0" smtClean="0"/>
              <a:t>Az adott időszakon (éven) belüli </a:t>
            </a:r>
          </a:p>
          <a:p>
            <a:pPr lvl="2"/>
            <a:r>
              <a:rPr lang="hu-HU" sz="2400" dirty="0" smtClean="0"/>
              <a:t>első 10 számla</a:t>
            </a:r>
          </a:p>
          <a:p>
            <a:pPr lvl="2"/>
            <a:r>
              <a:rPr lang="hu-HU" sz="2400" dirty="0" smtClean="0"/>
              <a:t>utolsó </a:t>
            </a:r>
            <a:r>
              <a:rPr lang="hu-HU" sz="2400" dirty="0"/>
              <a:t>10 </a:t>
            </a:r>
            <a:r>
              <a:rPr lang="hu-HU" sz="2400" dirty="0" smtClean="0"/>
              <a:t>számla</a:t>
            </a:r>
          </a:p>
          <a:p>
            <a:pPr lvl="1"/>
            <a:r>
              <a:rPr lang="hu-HU" sz="2400" dirty="0" smtClean="0"/>
              <a:t>Az adott időszakot megelőző utolsó 10 számla</a:t>
            </a:r>
          </a:p>
          <a:p>
            <a:pPr lvl="1"/>
            <a:r>
              <a:rPr lang="hu-HU" sz="2400" dirty="0" smtClean="0"/>
              <a:t>Az adott időszakot követő első 10 számla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25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22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Adat-elemzési lehetőségek – </a:t>
            </a:r>
            <a:r>
              <a:rPr lang="hu-HU" dirty="0" smtClean="0"/>
              <a:t>VI.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Korrekciós (módosító/helyesbítő) számlák:</a:t>
            </a:r>
          </a:p>
          <a:p>
            <a:pPr lvl="1"/>
            <a:r>
              <a:rPr lang="hu-HU" sz="2400" dirty="0"/>
              <a:t>Számla kelte szerint</a:t>
            </a:r>
          </a:p>
          <a:p>
            <a:pPr lvl="1"/>
            <a:r>
              <a:rPr lang="hu-HU" sz="2400" dirty="0"/>
              <a:t>Áfa teljesítés napja szerint</a:t>
            </a:r>
          </a:p>
          <a:p>
            <a:pPr lvl="1"/>
            <a:endParaRPr lang="hu-HU" sz="2400" dirty="0" smtClean="0"/>
          </a:p>
          <a:p>
            <a:pPr marL="365760" lvl="1" indent="0">
              <a:buNone/>
            </a:pPr>
            <a:r>
              <a:rPr lang="hu-HU" sz="2400" dirty="0" smtClean="0"/>
              <a:t>Lekérdezések:</a:t>
            </a:r>
            <a:endParaRPr lang="hu-HU" sz="2400" dirty="0"/>
          </a:p>
          <a:p>
            <a:pPr lvl="1"/>
            <a:r>
              <a:rPr lang="hu-HU" sz="2400" dirty="0"/>
              <a:t>Az adott </a:t>
            </a:r>
            <a:r>
              <a:rPr lang="hu-HU" sz="2400" dirty="0" smtClean="0"/>
              <a:t>időszakot (évet) </a:t>
            </a:r>
          </a:p>
          <a:p>
            <a:pPr lvl="2"/>
            <a:r>
              <a:rPr lang="hu-HU" sz="2400" dirty="0" smtClean="0"/>
              <a:t>megelőző számlák</a:t>
            </a:r>
            <a:endParaRPr lang="hu-HU" sz="2400" dirty="0"/>
          </a:p>
          <a:p>
            <a:pPr lvl="2"/>
            <a:r>
              <a:rPr lang="hu-HU" sz="2400" dirty="0" smtClean="0"/>
              <a:t>fordulónapot követő számlák</a:t>
            </a:r>
          </a:p>
          <a:p>
            <a:pPr marL="731520" lvl="2" indent="0">
              <a:buNone/>
            </a:pPr>
            <a:r>
              <a:rPr lang="hu-HU" sz="2400" dirty="0" smtClean="0"/>
              <a:t>ahol az áfa teljesítés napja az adott időszakra (évre) esik</a:t>
            </a:r>
            <a:endParaRPr lang="hu-HU" sz="2400" dirty="0"/>
          </a:p>
          <a:p>
            <a:pPr lvl="1"/>
            <a:endParaRPr lang="hu-HU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26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33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Adat-elemzési lehetőségek – </a:t>
            </a:r>
            <a:r>
              <a:rPr lang="hu-HU" dirty="0" smtClean="0"/>
              <a:t>VII</a:t>
            </a:r>
            <a:r>
              <a:rPr lang="hu-HU" dirty="0"/>
              <a:t>.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Engedmény vizsgálata:</a:t>
            </a:r>
          </a:p>
          <a:p>
            <a:pPr lvl="1"/>
            <a:r>
              <a:rPr lang="hu-HU" sz="2400" dirty="0" smtClean="0"/>
              <a:t>Vevőnként, aki a legnagyobb arányú engedményt kapta </a:t>
            </a:r>
            <a:r>
              <a:rPr lang="hu-HU" sz="2400" dirty="0" smtClean="0">
                <a:sym typeface="Wingdings" panose="05000000000000000000" pitchFamily="2" charset="2"/>
              </a:rPr>
              <a:t> az első 10 vevő</a:t>
            </a:r>
          </a:p>
          <a:p>
            <a:pPr lvl="1"/>
            <a:endParaRPr lang="hu-HU" sz="2400" dirty="0">
              <a:sym typeface="Wingdings" panose="05000000000000000000" pitchFamily="2" charset="2"/>
            </a:endParaRPr>
          </a:p>
          <a:p>
            <a:pPr lvl="1"/>
            <a:endParaRPr lang="hu-HU" sz="2400" dirty="0" smtClean="0">
              <a:sym typeface="Wingdings" panose="05000000000000000000" pitchFamily="2" charset="2"/>
            </a:endParaRPr>
          </a:p>
          <a:p>
            <a:pPr lvl="1"/>
            <a:endParaRPr lang="hu-HU" sz="2400" dirty="0">
              <a:sym typeface="Wingdings" panose="05000000000000000000" pitchFamily="2" charset="2"/>
            </a:endParaRPr>
          </a:p>
          <a:p>
            <a:pPr lvl="1"/>
            <a:endParaRPr lang="hu-HU" sz="2400" dirty="0" smtClean="0">
              <a:sym typeface="Wingdings" panose="05000000000000000000" pitchFamily="2" charset="2"/>
            </a:endParaRPr>
          </a:p>
          <a:p>
            <a:pPr lvl="1"/>
            <a:r>
              <a:rPr lang="hu-HU" sz="2400" dirty="0" smtClean="0"/>
              <a:t>Engedmény havi bontásban</a:t>
            </a:r>
          </a:p>
          <a:p>
            <a:pPr lvl="2"/>
            <a:r>
              <a:rPr lang="hu-HU" sz="2400" dirty="0" smtClean="0"/>
              <a:t>engedmény %-a</a:t>
            </a:r>
          </a:p>
          <a:p>
            <a:pPr lvl="2"/>
            <a:r>
              <a:rPr lang="hu-HU" sz="2400" dirty="0" smtClean="0"/>
              <a:t>engedmény összege</a:t>
            </a:r>
          </a:p>
          <a:p>
            <a:pPr lvl="2"/>
            <a:endParaRPr lang="hu-HU" sz="2400" dirty="0" smtClean="0"/>
          </a:p>
          <a:p>
            <a:pPr lvl="2"/>
            <a:endParaRPr lang="hu-HU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27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73628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Adat-elemzési lehetőségek – </a:t>
            </a:r>
            <a:r>
              <a:rPr lang="hu-HU" dirty="0" smtClean="0"/>
              <a:t>VIII</a:t>
            </a:r>
            <a:r>
              <a:rPr lang="hu-HU" dirty="0"/>
              <a:t>.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23528" y="1000108"/>
            <a:ext cx="8352928" cy="5143536"/>
          </a:xfrm>
        </p:spPr>
        <p:txBody>
          <a:bodyPr>
            <a:normAutofit/>
          </a:bodyPr>
          <a:lstStyle/>
          <a:p>
            <a:r>
              <a:rPr lang="hu-HU" b="1" dirty="0" smtClean="0"/>
              <a:t>Legnagyobb forgalmú termékek</a:t>
            </a:r>
          </a:p>
          <a:p>
            <a:pPr lvl="1"/>
            <a:r>
              <a:rPr lang="hu-HU" sz="2400" dirty="0" smtClean="0"/>
              <a:t>Adóalap szerint</a:t>
            </a:r>
          </a:p>
          <a:p>
            <a:pPr lvl="1"/>
            <a:r>
              <a:rPr lang="hu-HU" sz="2400" dirty="0" smtClean="0"/>
              <a:t>Számla tétel megnevezése</a:t>
            </a:r>
          </a:p>
          <a:p>
            <a:pPr lvl="1"/>
            <a:r>
              <a:rPr lang="hu-HU" sz="2400" dirty="0" smtClean="0"/>
              <a:t>Nettó érték összesen</a:t>
            </a:r>
          </a:p>
          <a:p>
            <a:pPr lvl="1"/>
            <a:r>
              <a:rPr lang="hu-HU" sz="2400" dirty="0" smtClean="0"/>
              <a:t>Engedmény összesen</a:t>
            </a:r>
          </a:p>
          <a:p>
            <a:pPr lvl="1"/>
            <a:r>
              <a:rPr lang="hu-HU" sz="2400" dirty="0" smtClean="0"/>
              <a:t>Engedmény %-a</a:t>
            </a:r>
          </a:p>
          <a:p>
            <a:pPr lvl="1"/>
            <a:r>
              <a:rPr lang="hu-HU" sz="2400" dirty="0" smtClean="0"/>
              <a:t>Egységár </a:t>
            </a:r>
            <a:r>
              <a:rPr lang="hu-HU" sz="2400" dirty="0" smtClean="0"/>
              <a:t>minimuma</a:t>
            </a:r>
          </a:p>
          <a:p>
            <a:pPr lvl="1"/>
            <a:r>
              <a:rPr lang="hu-HU" sz="2400" dirty="0" smtClean="0"/>
              <a:t>Egységár maximuma</a:t>
            </a:r>
          </a:p>
          <a:p>
            <a:pPr marL="365760" lvl="1" indent="0">
              <a:buNone/>
            </a:pPr>
            <a:endParaRPr lang="hu-HU" sz="8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hu-HU" sz="2400" dirty="0" smtClean="0"/>
              <a:t>Fordulónapot követően értékesített termék eladási ára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hu-HU" sz="900" dirty="0" smtClean="0">
              <a:sym typeface="Wingdings" panose="05000000000000000000" pitchFamily="2" charset="2"/>
            </a:endParaRPr>
          </a:p>
          <a:p>
            <a:pPr marL="0" lvl="1" indent="0" algn="ctr">
              <a:spcBef>
                <a:spcPts val="600"/>
              </a:spcBef>
              <a:buSzPct val="70000"/>
              <a:buNone/>
            </a:pPr>
            <a:r>
              <a:rPr lang="hu-HU" sz="2400" dirty="0" smtClean="0">
                <a:sym typeface="Wingdings" panose="05000000000000000000" pitchFamily="2" charset="2"/>
              </a:rPr>
              <a:t> Piaci ár ?</a:t>
            </a:r>
            <a:endParaRPr lang="hu-HU" sz="2400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28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23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Adat-elemzési lehetőségek – </a:t>
            </a:r>
            <a:r>
              <a:rPr lang="hu-HU" dirty="0" smtClean="0"/>
              <a:t>IX.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b="1" dirty="0" smtClean="0"/>
              <a:t>Lekérdezés egy adott számlára</a:t>
            </a:r>
          </a:p>
          <a:p>
            <a:pPr marL="365760" lvl="1" indent="0">
              <a:buNone/>
            </a:pPr>
            <a:r>
              <a:rPr lang="hu-HU" dirty="0" smtClean="0"/>
              <a:t>Bármilyen mező alapján </a:t>
            </a:r>
            <a:r>
              <a:rPr lang="hu-HU" dirty="0" smtClean="0">
                <a:sym typeface="Wingdings" panose="05000000000000000000" pitchFamily="2" charset="2"/>
              </a:rPr>
              <a:t> Például:</a:t>
            </a:r>
            <a:endParaRPr lang="hu-HU" dirty="0" smtClean="0"/>
          </a:p>
          <a:p>
            <a:pPr lvl="1"/>
            <a:r>
              <a:rPr lang="hu-HU" dirty="0" smtClean="0"/>
              <a:t>Számla szám</a:t>
            </a:r>
          </a:p>
          <a:p>
            <a:pPr lvl="1"/>
            <a:r>
              <a:rPr lang="hu-HU" dirty="0" smtClean="0"/>
              <a:t>Vevő neve / címe / adószáma</a:t>
            </a:r>
          </a:p>
          <a:p>
            <a:pPr lvl="1"/>
            <a:r>
              <a:rPr lang="hu-HU" dirty="0" smtClean="0"/>
              <a:t>Összege</a:t>
            </a:r>
          </a:p>
          <a:p>
            <a:pPr lvl="1"/>
            <a:r>
              <a:rPr lang="hu-HU" dirty="0" smtClean="0"/>
              <a:t>Dátuma </a:t>
            </a:r>
          </a:p>
          <a:p>
            <a:pPr lvl="1"/>
            <a:endParaRPr lang="hu-HU" dirty="0"/>
          </a:p>
          <a:p>
            <a:r>
              <a:rPr lang="hu-HU" b="1" dirty="0" smtClean="0"/>
              <a:t>Egy adott vevő összes számlája:</a:t>
            </a:r>
          </a:p>
          <a:p>
            <a:pPr lvl="1"/>
            <a:r>
              <a:rPr lang="hu-HU" dirty="0" smtClean="0"/>
              <a:t>Pl. </a:t>
            </a:r>
            <a:r>
              <a:rPr lang="hu-HU" dirty="0" err="1" smtClean="0"/>
              <a:t>kapcs.váll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NAV kapcsolódó vizsgálat</a:t>
            </a:r>
          </a:p>
          <a:p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29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45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Számázó programok adatexportja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859216" cy="5143536"/>
          </a:xfrm>
        </p:spPr>
        <p:txBody>
          <a:bodyPr>
            <a:normAutofit fontScale="92500"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23/2014. (VI.30.) NGM </a:t>
            </a:r>
            <a:r>
              <a:rPr lang="hu-HU" b="1" dirty="0" smtClean="0">
                <a:solidFill>
                  <a:srgbClr val="C00000"/>
                </a:solidFill>
              </a:rPr>
              <a:t>rendelet</a:t>
            </a:r>
          </a:p>
          <a:p>
            <a:pPr marL="365760" lvl="1" indent="0">
              <a:buNone/>
            </a:pPr>
            <a:r>
              <a:rPr lang="hu-HU" sz="2400" dirty="0"/>
              <a:t>a számla és a nyugta adóigazgatási azonosításáról, valamint az elektronikus formában megőrzött számlák adóhatósági </a:t>
            </a:r>
            <a:r>
              <a:rPr lang="hu-HU" sz="2400" dirty="0" smtClean="0"/>
              <a:t>ellenőrzéséről</a:t>
            </a:r>
            <a:endParaRPr lang="hu-HU" dirty="0"/>
          </a:p>
          <a:p>
            <a:r>
              <a:rPr lang="hu-HU" dirty="0" smtClean="0"/>
              <a:t>Hatályos</a:t>
            </a:r>
            <a:r>
              <a:rPr lang="hu-HU" dirty="0"/>
              <a:t>: 2014. július 1-től</a:t>
            </a:r>
          </a:p>
          <a:p>
            <a:pPr lvl="1"/>
            <a:r>
              <a:rPr lang="hu-HU" sz="2400" b="1" dirty="0"/>
              <a:t>2014.10.01:</a:t>
            </a:r>
            <a:r>
              <a:rPr lang="hu-HU" sz="2400" dirty="0"/>
              <a:t> számlázó programok bejelentése</a:t>
            </a:r>
          </a:p>
          <a:p>
            <a:pPr lvl="1"/>
            <a:r>
              <a:rPr lang="hu-HU" sz="2400" b="1" dirty="0"/>
              <a:t>2015.07.01:</a:t>
            </a:r>
            <a:r>
              <a:rPr lang="hu-HU" sz="2400" dirty="0"/>
              <a:t> elektronikusan archivált számlák adatexportja</a:t>
            </a:r>
          </a:p>
          <a:p>
            <a:pPr lvl="1"/>
            <a:r>
              <a:rPr lang="hu-HU" sz="2400" b="1" dirty="0">
                <a:solidFill>
                  <a:srgbClr val="C00000"/>
                </a:solidFill>
              </a:rPr>
              <a:t>2016.01.01: egységes adatexport, </a:t>
            </a:r>
            <a:r>
              <a:rPr lang="hu-HU" sz="2400" b="1" dirty="0" smtClean="0">
                <a:solidFill>
                  <a:srgbClr val="C00000"/>
                </a:solidFill>
              </a:rPr>
              <a:t>(XML) </a:t>
            </a:r>
            <a:br>
              <a:rPr lang="hu-HU" sz="2400" b="1" dirty="0" smtClean="0">
                <a:solidFill>
                  <a:srgbClr val="C00000"/>
                </a:solidFill>
              </a:rPr>
            </a:br>
            <a:r>
              <a:rPr lang="hu-HU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/>
              <a:t>Kérésre átadni az adóhatóságnak</a:t>
            </a:r>
            <a:endParaRPr lang="hu-HU" sz="2400" b="1" dirty="0" smtClean="0">
              <a:solidFill>
                <a:srgbClr val="C00000"/>
              </a:solidFill>
            </a:endParaRPr>
          </a:p>
          <a:p>
            <a:pPr lvl="1"/>
            <a:r>
              <a:rPr lang="hu-HU" sz="2400" dirty="0"/>
              <a:t>2018.07.01-től </a:t>
            </a:r>
            <a:r>
              <a:rPr lang="hu-HU" sz="2400" b="1" dirty="0"/>
              <a:t>automatikus adattovábbítás </a:t>
            </a:r>
            <a:r>
              <a:rPr lang="hu-HU" sz="2400" dirty="0"/>
              <a:t>(XML)</a:t>
            </a:r>
          </a:p>
          <a:p>
            <a:pPr marL="640080" lvl="2" indent="0">
              <a:buNone/>
            </a:pPr>
            <a:r>
              <a:rPr lang="hu-HU" sz="2400" i="1" dirty="0" smtClean="0">
                <a:solidFill>
                  <a:schemeClr val="accent1">
                    <a:lumMod val="50000"/>
                  </a:schemeClr>
                </a:solidFill>
              </a:rPr>
              <a:t>[Art</a:t>
            </a:r>
            <a:r>
              <a:rPr lang="hu-HU" sz="2400" i="1" dirty="0">
                <a:solidFill>
                  <a:schemeClr val="accent1">
                    <a:lumMod val="50000"/>
                  </a:schemeClr>
                </a:solidFill>
              </a:rPr>
              <a:t>. 31/B. § (2a)</a:t>
            </a:r>
            <a:r>
              <a:rPr lang="hu-HU" sz="2400" i="1" baseline="30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hu-HU" sz="2400" dirty="0"/>
              <a:t> </a:t>
            </a:r>
            <a:r>
              <a:rPr lang="hu-HU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400" i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Áfa tv. </a:t>
            </a:r>
            <a:r>
              <a:rPr lang="hu-HU" sz="2400" i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10.sz.mell.6.pont]</a:t>
            </a:r>
            <a:endParaRPr lang="hu-HU" sz="2400" b="1" dirty="0">
              <a:solidFill>
                <a:srgbClr val="C00000"/>
              </a:solidFill>
            </a:endParaRPr>
          </a:p>
          <a:p>
            <a:r>
              <a:rPr lang="hu-HU" dirty="0" smtClean="0"/>
              <a:t>Módosítás tervezet megjelenése: </a:t>
            </a:r>
            <a:r>
              <a:rPr lang="hu-HU" dirty="0" smtClean="0"/>
              <a:t>2017.06.27, 2018.01.17.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90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Adat-elemzési lehetőségek – </a:t>
            </a:r>
            <a:r>
              <a:rPr lang="hu-HU" dirty="0" smtClean="0"/>
              <a:t>X</a:t>
            </a:r>
            <a:r>
              <a:rPr lang="hu-HU" dirty="0"/>
              <a:t>.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787208" cy="5309212"/>
          </a:xfrm>
        </p:spPr>
        <p:txBody>
          <a:bodyPr>
            <a:normAutofit/>
          </a:bodyPr>
          <a:lstStyle/>
          <a:p>
            <a:r>
              <a:rPr lang="hu-HU" b="1" dirty="0" smtClean="0"/>
              <a:t>Közvetített szolgáltatások</a:t>
            </a:r>
            <a:r>
              <a:rPr lang="hu-HU" dirty="0" smtClean="0"/>
              <a:t>at tartalmazó számlák</a:t>
            </a:r>
          </a:p>
          <a:p>
            <a:endParaRPr lang="hu-HU" sz="800" dirty="0" smtClean="0"/>
          </a:p>
          <a:p>
            <a:r>
              <a:rPr lang="hu-HU" b="1" dirty="0" smtClean="0"/>
              <a:t>Előleg</a:t>
            </a:r>
            <a:r>
              <a:rPr lang="hu-HU" dirty="0" smtClean="0"/>
              <a:t>et tartalmazó számlák</a:t>
            </a:r>
          </a:p>
          <a:p>
            <a:endParaRPr lang="hu-HU" sz="800" dirty="0" smtClean="0"/>
          </a:p>
          <a:p>
            <a:r>
              <a:rPr lang="hu-HU" b="1" dirty="0" smtClean="0"/>
              <a:t>Adókockázatot célzó lekérdezések:</a:t>
            </a:r>
          </a:p>
          <a:p>
            <a:pPr lvl="1"/>
            <a:r>
              <a:rPr lang="hu-HU" sz="2400" dirty="0"/>
              <a:t>Fordított áfa hatálya alá tartozó számlák</a:t>
            </a:r>
          </a:p>
          <a:p>
            <a:pPr lvl="1"/>
            <a:r>
              <a:rPr lang="hu-HU" sz="2400" dirty="0"/>
              <a:t>Áfa mentes tételeket </a:t>
            </a:r>
            <a:r>
              <a:rPr lang="hu-HU" sz="2400" dirty="0" smtClean="0"/>
              <a:t>tartalmazó </a:t>
            </a:r>
            <a:r>
              <a:rPr lang="hu-HU" sz="2400" dirty="0"/>
              <a:t>számlák</a:t>
            </a:r>
          </a:p>
          <a:p>
            <a:pPr lvl="1"/>
            <a:r>
              <a:rPr lang="hu-HU" sz="2400" dirty="0"/>
              <a:t>Pénzforgalmi elszámolás</a:t>
            </a:r>
          </a:p>
          <a:p>
            <a:pPr lvl="1"/>
            <a:r>
              <a:rPr lang="hu-HU" sz="2400" dirty="0"/>
              <a:t>Különbözeti adózás alá tartozó értékesítések</a:t>
            </a:r>
          </a:p>
          <a:p>
            <a:pPr lvl="1"/>
            <a:r>
              <a:rPr lang="hu-HU" sz="2400" dirty="0"/>
              <a:t>Környezetvédelmi termékdíj hatálya alá tartozó számlák</a:t>
            </a:r>
          </a:p>
          <a:p>
            <a:pPr lvl="1"/>
            <a:r>
              <a:rPr lang="hu-HU" sz="2400" dirty="0"/>
              <a:t>Jövedéki termékek </a:t>
            </a:r>
            <a:r>
              <a:rPr lang="hu-HU" sz="2400" dirty="0" smtClean="0"/>
              <a:t>értékesítése</a:t>
            </a:r>
          </a:p>
          <a:p>
            <a:pPr lvl="1"/>
            <a:r>
              <a:rPr lang="hu-HU" sz="2400" dirty="0" smtClean="0"/>
              <a:t>Áfa analitika </a:t>
            </a:r>
            <a:endParaRPr lang="hu-HU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30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9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Adat-elemzési lehetőségek – </a:t>
            </a:r>
            <a:r>
              <a:rPr lang="hu-HU" dirty="0" smtClean="0"/>
              <a:t>XI.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Fizetés módjára irányuló lekérdezések:</a:t>
            </a:r>
          </a:p>
          <a:p>
            <a:pPr lvl="1"/>
            <a:r>
              <a:rPr lang="hu-HU" sz="2400" dirty="0" smtClean="0"/>
              <a:t>Készpénzes számlák</a:t>
            </a:r>
          </a:p>
          <a:p>
            <a:pPr lvl="2"/>
            <a:r>
              <a:rPr lang="hu-HU" sz="2400" dirty="0" smtClean="0"/>
              <a:t>1,5 mFt felett</a:t>
            </a:r>
          </a:p>
          <a:p>
            <a:pPr lvl="2"/>
            <a:r>
              <a:rPr lang="hu-HU" sz="2400" dirty="0" smtClean="0"/>
              <a:t>1 mFt / 2 mFt felett</a:t>
            </a:r>
          </a:p>
          <a:p>
            <a:endParaRPr lang="hu-HU" dirty="0" smtClean="0"/>
          </a:p>
          <a:p>
            <a:r>
              <a:rPr lang="hu-HU" b="1" dirty="0" smtClean="0"/>
              <a:t>E-számlák lekérdezése</a:t>
            </a:r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b="1" dirty="0" smtClean="0"/>
              <a:t>eladó székhelyével azonos című vevők </a:t>
            </a:r>
            <a:r>
              <a:rPr lang="hu-HU" dirty="0" smtClean="0"/>
              <a:t>számlái</a:t>
            </a:r>
          </a:p>
          <a:p>
            <a:endParaRPr lang="hu-HU" dirty="0"/>
          </a:p>
          <a:p>
            <a:endParaRPr lang="hu-HU" dirty="0"/>
          </a:p>
          <a:p>
            <a:pPr lvl="1"/>
            <a:endParaRPr lang="hu-HU" sz="2400" dirty="0" smtClean="0"/>
          </a:p>
          <a:p>
            <a:pPr lvl="1"/>
            <a:endParaRPr lang="hu-HU" sz="240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31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01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82594"/>
          </a:xfrm>
        </p:spPr>
        <p:txBody>
          <a:bodyPr>
            <a:normAutofit/>
          </a:bodyPr>
          <a:lstStyle/>
          <a:p>
            <a:r>
              <a:rPr lang="hu-HU" dirty="0" smtClean="0"/>
              <a:t>Problémák előfordulása – felkészülés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615262" cy="552523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</a:t>
            </a:r>
            <a:r>
              <a:rPr lang="hu-HU" b="1" dirty="0" smtClean="0"/>
              <a:t>pénztárgépes vásárlás </a:t>
            </a:r>
            <a:r>
              <a:rPr lang="hu-HU" dirty="0" smtClean="0"/>
              <a:t>esetén </a:t>
            </a:r>
            <a:br>
              <a:rPr lang="hu-HU" dirty="0" smtClean="0"/>
            </a:br>
            <a:r>
              <a:rPr lang="hu-HU" b="1" dirty="0" smtClean="0"/>
              <a:t>számlát kér a vevő</a:t>
            </a:r>
            <a:r>
              <a:rPr lang="hu-HU" dirty="0" smtClean="0"/>
              <a:t>:</a:t>
            </a:r>
          </a:p>
          <a:p>
            <a:pPr lvl="1"/>
            <a:r>
              <a:rPr lang="hu-HU" sz="2400" dirty="0" smtClean="0"/>
              <a:t>Beütik a pénztárgépbe</a:t>
            </a:r>
          </a:p>
          <a:p>
            <a:pPr lvl="1"/>
            <a:r>
              <a:rPr lang="hu-HU" sz="2400" dirty="0" smtClean="0"/>
              <a:t>Számlát is írnak róla</a:t>
            </a:r>
          </a:p>
          <a:p>
            <a:pPr marL="365760" lvl="1" indent="0">
              <a:buNone/>
            </a:pPr>
            <a:r>
              <a:rPr lang="hu-HU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err="1" smtClean="0">
                <a:sym typeface="Wingdings" panose="05000000000000000000" pitchFamily="2" charset="2"/>
              </a:rPr>
              <a:t>duplikáció</a:t>
            </a:r>
            <a:r>
              <a:rPr lang="hu-HU" sz="2400" dirty="0" smtClean="0">
                <a:sym typeface="Wingdings" panose="05000000000000000000" pitchFamily="2" charset="2"/>
              </a:rPr>
              <a:t> elkerülése az e-adatokban</a:t>
            </a:r>
            <a:endParaRPr lang="hu-HU" sz="2400" dirty="0" smtClean="0"/>
          </a:p>
          <a:p>
            <a:endParaRPr lang="hu-HU" dirty="0" smtClean="0"/>
          </a:p>
          <a:p>
            <a:r>
              <a:rPr lang="hu-HU" b="1" dirty="0" smtClean="0"/>
              <a:t>Számla tétel adatok:</a:t>
            </a:r>
          </a:p>
          <a:p>
            <a:pPr lvl="1"/>
            <a:r>
              <a:rPr lang="hu-HU" sz="2400" dirty="0" smtClean="0"/>
              <a:t>Tétel megnevezések </a:t>
            </a:r>
            <a:r>
              <a:rPr lang="hu-HU" sz="2400" dirty="0" smtClean="0"/>
              <a:t>átvizsgálása </a:t>
            </a:r>
            <a:r>
              <a:rPr lang="hu-HU" sz="2400" dirty="0" smtClean="0">
                <a:sym typeface="Wingdings" panose="05000000000000000000" pitchFamily="2" charset="2"/>
              </a:rPr>
              <a:t> cikkszám?</a:t>
            </a:r>
            <a:endParaRPr lang="hu-HU" sz="2400" dirty="0" smtClean="0"/>
          </a:p>
          <a:p>
            <a:pPr lvl="1"/>
            <a:r>
              <a:rPr lang="hu-HU" sz="2400" dirty="0" smtClean="0"/>
              <a:t>Szerződések újragondolása</a:t>
            </a:r>
          </a:p>
          <a:p>
            <a:pPr lvl="1"/>
            <a:endParaRPr lang="hu-HU" sz="2400" dirty="0" smtClean="0"/>
          </a:p>
          <a:p>
            <a:r>
              <a:rPr lang="hu-HU" b="1" dirty="0" smtClean="0"/>
              <a:t>Könyvelés: </a:t>
            </a:r>
          </a:p>
          <a:p>
            <a:pPr lvl="1"/>
            <a:r>
              <a:rPr lang="hu-HU" sz="2400" dirty="0" smtClean="0"/>
              <a:t>Partnertörzsben rögzíteni az adó</a:t>
            </a:r>
            <a:r>
              <a:rPr lang="hu-HU" dirty="0" smtClean="0"/>
              <a:t>számokat</a:t>
            </a:r>
          </a:p>
          <a:p>
            <a:pPr lvl="1"/>
            <a:r>
              <a:rPr lang="hu-HU" dirty="0" smtClean="0"/>
              <a:t>Ennek karbantartása, frissítése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32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21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066130"/>
          </a:xfrm>
        </p:spPr>
        <p:txBody>
          <a:bodyPr>
            <a:normAutofit/>
          </a:bodyPr>
          <a:lstStyle/>
          <a:p>
            <a:r>
              <a:rPr lang="hu-HU" dirty="0" smtClean="0"/>
              <a:t>Éves adatok összevetése az adatbázisokban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615262" cy="4442836"/>
          </a:xfrm>
        </p:spPr>
        <p:txBody>
          <a:bodyPr/>
          <a:lstStyle/>
          <a:p>
            <a:r>
              <a:rPr lang="hu-HU" b="1" dirty="0" smtClean="0"/>
              <a:t>SZÁMLA XML és az Adó(folyó)számla XML összevetése:</a:t>
            </a:r>
          </a:p>
          <a:p>
            <a:pPr lvl="1"/>
            <a:r>
              <a:rPr lang="hu-HU" sz="2400" dirty="0" smtClean="0"/>
              <a:t>Adóalap, áfa</a:t>
            </a:r>
          </a:p>
          <a:p>
            <a:pPr lvl="1"/>
            <a:r>
              <a:rPr lang="hu-HU" sz="2400" dirty="0" smtClean="0"/>
              <a:t>Teljesítés napja</a:t>
            </a:r>
          </a:p>
          <a:p>
            <a:pPr marL="365760" lvl="1" indent="0">
              <a:buNone/>
            </a:pPr>
            <a:r>
              <a:rPr lang="hu-HU" sz="2400" dirty="0" smtClean="0">
                <a:sym typeface="Wingdings" panose="05000000000000000000" pitchFamily="2" charset="2"/>
              </a:rPr>
              <a:t> Áfa egyeztetés</a:t>
            </a:r>
          </a:p>
          <a:p>
            <a:pPr marL="365760" lvl="1" indent="0">
              <a:buNone/>
            </a:pPr>
            <a:endParaRPr lang="hu-HU" sz="2400" dirty="0"/>
          </a:p>
          <a:p>
            <a:r>
              <a:rPr lang="hu-HU" b="1" dirty="0" smtClean="0"/>
              <a:t>SZÁMLA XML és az AUDIT XML összevetése:</a:t>
            </a:r>
          </a:p>
          <a:p>
            <a:pPr lvl="1"/>
            <a:r>
              <a:rPr lang="hu-HU" sz="2400" dirty="0" smtClean="0"/>
              <a:t>Árbevétel teljességének vizsgálata</a:t>
            </a:r>
          </a:p>
          <a:p>
            <a:pPr lvl="1"/>
            <a:r>
              <a:rPr lang="hu-HU" sz="2400" dirty="0" smtClean="0"/>
              <a:t>Időbeli elhatárolás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33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45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0892" y="4980436"/>
            <a:ext cx="4193570" cy="582594"/>
          </a:xfrm>
        </p:spPr>
        <p:txBody>
          <a:bodyPr/>
          <a:lstStyle/>
          <a:p>
            <a:r>
              <a:rPr lang="hu-HU" dirty="0" smtClean="0"/>
              <a:t>Online számlázás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34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36" y="404664"/>
            <a:ext cx="5564826" cy="41736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8" y="4436349"/>
            <a:ext cx="1150155" cy="115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Adatszolgáltatás </a:t>
            </a:r>
            <a:r>
              <a:rPr lang="hu-HU" dirty="0" smtClean="0"/>
              <a:t>előzménye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931224" cy="5597244"/>
          </a:xfrm>
        </p:spPr>
        <p:txBody>
          <a:bodyPr>
            <a:normAutofit/>
          </a:bodyPr>
          <a:lstStyle/>
          <a:p>
            <a:r>
              <a:rPr lang="hu-HU" b="1" dirty="0" smtClean="0"/>
              <a:t>Tételes </a:t>
            </a:r>
            <a:r>
              <a:rPr lang="hu-HU" b="1" dirty="0" smtClean="0"/>
              <a:t>áfa </a:t>
            </a:r>
            <a:r>
              <a:rPr lang="hu-HU" b="1" dirty="0" smtClean="0"/>
              <a:t>adatszolgáltatás = összesítő jelentés</a:t>
            </a:r>
            <a:endParaRPr lang="hu-HU" b="1" dirty="0" smtClean="0"/>
          </a:p>
          <a:p>
            <a:pPr marL="365760" lvl="1" indent="0">
              <a:buNone/>
            </a:pPr>
            <a:r>
              <a:rPr lang="hu-HU" dirty="0" smtClean="0"/>
              <a:t>Valamennyi számláról, </a:t>
            </a:r>
            <a:br>
              <a:rPr lang="hu-HU" dirty="0" smtClean="0"/>
            </a:br>
            <a:r>
              <a:rPr lang="hu-HU" dirty="0" smtClean="0"/>
              <a:t>számlával egy tekintet alá eső okiratról, ahol </a:t>
            </a:r>
          </a:p>
          <a:p>
            <a:pPr lvl="1"/>
            <a:r>
              <a:rPr lang="hu-HU" dirty="0" smtClean="0"/>
              <a:t>A vevő belföldi adóalany és</a:t>
            </a:r>
          </a:p>
          <a:p>
            <a:pPr lvl="1"/>
            <a:r>
              <a:rPr lang="hu-HU" sz="2400" dirty="0" smtClean="0"/>
              <a:t>2018</a:t>
            </a:r>
            <a:r>
              <a:rPr lang="hu-HU" sz="2400" dirty="0" smtClean="0"/>
              <a:t>. június 30-ig:</a:t>
            </a:r>
          </a:p>
          <a:p>
            <a:pPr marL="365760" lvl="1" indent="0">
              <a:buNone/>
            </a:pPr>
            <a:r>
              <a:rPr lang="hu-HU" sz="2400" dirty="0" smtClean="0"/>
              <a:t>	Az áthárított áfa ≥ az 1 mFt </a:t>
            </a:r>
            <a:endParaRPr lang="hu-HU" sz="2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hu-HU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2018. július </a:t>
            </a:r>
            <a:r>
              <a:rPr lang="hu-HU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1-től</a:t>
            </a:r>
          </a:p>
          <a:p>
            <a:pPr marL="365760" lvl="1" indent="0">
              <a:buNone/>
            </a:pPr>
            <a:r>
              <a:rPr lang="hu-HU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hu-HU" sz="2400" dirty="0" smtClean="0"/>
              <a:t>1 </a:t>
            </a:r>
            <a:r>
              <a:rPr lang="hu-HU" sz="2400" dirty="0" smtClean="0"/>
              <a:t>mFt csökkentése </a:t>
            </a:r>
            <a:r>
              <a:rPr lang="hu-HU" sz="2400" b="1" dirty="0" smtClean="0">
                <a:solidFill>
                  <a:srgbClr val="C00000"/>
                </a:solidFill>
              </a:rPr>
              <a:t>100 </a:t>
            </a:r>
            <a:r>
              <a:rPr lang="hu-HU" sz="2400" b="1" dirty="0" err="1" smtClean="0">
                <a:solidFill>
                  <a:srgbClr val="C00000"/>
                </a:solidFill>
              </a:rPr>
              <a:t>eFt</a:t>
            </a:r>
            <a:r>
              <a:rPr lang="hu-HU" sz="2400" dirty="0" err="1" smtClean="0"/>
              <a:t>-ra</a:t>
            </a:r>
            <a:r>
              <a:rPr lang="hu-HU" sz="2400" dirty="0" smtClean="0"/>
              <a:t> </a:t>
            </a:r>
          </a:p>
          <a:p>
            <a:pPr lvl="1"/>
            <a:r>
              <a:rPr lang="hu-HU" dirty="0" smtClean="0"/>
              <a:t>Átmeneti szabály: -</a:t>
            </a:r>
            <a:br>
              <a:rPr lang="hu-HU" dirty="0" smtClean="0"/>
            </a:br>
            <a:r>
              <a:rPr lang="hu-HU" dirty="0" err="1" smtClean="0"/>
              <a:t>adómegállapítási</a:t>
            </a:r>
            <a:r>
              <a:rPr lang="hu-HU" dirty="0" smtClean="0"/>
              <a:t> időszak </a:t>
            </a:r>
            <a:r>
              <a:rPr lang="hu-HU" dirty="0" smtClean="0"/>
              <a:t>alapján</a:t>
            </a:r>
          </a:p>
          <a:p>
            <a:pPr lvl="1"/>
            <a:r>
              <a:rPr lang="hu-HU" dirty="0" smtClean="0"/>
              <a:t>Az </a:t>
            </a:r>
            <a:r>
              <a:rPr lang="hu-HU" dirty="0"/>
              <a:t>adóalany választása szerint a kötelezettségének az </a:t>
            </a:r>
            <a:r>
              <a:rPr lang="hu-HU" dirty="0" smtClean="0"/>
              <a:t>az értékhatár </a:t>
            </a:r>
            <a:r>
              <a:rPr lang="hu-HU" dirty="0"/>
              <a:t>figyelembevétele nélkül is eleget tehet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[Áfa tv. 10. sz. mell. 13. pont]</a:t>
            </a:r>
            <a:endParaRPr lang="hu-HU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35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14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Adatszolgáltatás – kimenő számlák 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3528" y="1000108"/>
                <a:ext cx="8568952" cy="545322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u-HU" sz="2800" b="1" dirty="0"/>
                  <a:t>Kimenő számlák</a:t>
                </a:r>
                <a:r>
                  <a:rPr lang="hu-HU" sz="2800" dirty="0"/>
                  <a:t>, ahol a vevő belföldi adóalany:</a:t>
                </a:r>
              </a:p>
              <a:p>
                <a:pPr lvl="1"/>
                <a:r>
                  <a:rPr lang="hu-HU" sz="2800" dirty="0"/>
                  <a:t>Számlánként, ahol </a:t>
                </a:r>
                <a:r>
                  <a:rPr lang="hu-HU" sz="2800" dirty="0"/>
                  <a:t>az áfa </a:t>
                </a:r>
                <a14:m>
                  <m:oMath xmlns:m="http://schemas.openxmlformats.org/officeDocument/2006/math">
                    <m:r>
                      <a:rPr lang="hu-HU" sz="2800" i="1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hu-HU" sz="2800" dirty="0"/>
                  <a:t>100 eFt</a:t>
                </a:r>
                <a:endParaRPr lang="hu-HU" sz="2800" dirty="0"/>
              </a:p>
              <a:p>
                <a:pPr lvl="2"/>
                <a:r>
                  <a:rPr lang="hu-HU" sz="2600" dirty="0"/>
                  <a:t>Számla tételenként </a:t>
                </a:r>
                <a:r>
                  <a:rPr lang="hu-HU" sz="2600" dirty="0" smtClean="0"/>
                  <a:t>(!) – </a:t>
                </a:r>
                <a:r>
                  <a:rPr lang="hu-HU" sz="2800" dirty="0" smtClean="0">
                    <a:sym typeface="Wingdings" panose="05000000000000000000" pitchFamily="2" charset="2"/>
                  </a:rPr>
                  <a:t>Áfa </a:t>
                </a:r>
                <a:r>
                  <a:rPr lang="hu-HU" sz="2800" dirty="0">
                    <a:sym typeface="Wingdings" panose="05000000000000000000" pitchFamily="2" charset="2"/>
                  </a:rPr>
                  <a:t>tv. 169</a:t>
                </a:r>
                <a:r>
                  <a:rPr lang="hu-HU" sz="2800" dirty="0" smtClean="0">
                    <a:sym typeface="Wingdings" panose="05000000000000000000" pitchFamily="2" charset="2"/>
                  </a:rPr>
                  <a:t>.§ / 170.§</a:t>
                </a:r>
              </a:p>
              <a:p>
                <a:pPr lvl="2"/>
                <a:r>
                  <a:rPr lang="hu-HU" sz="2600" dirty="0">
                    <a:sym typeface="Wingdings" panose="05000000000000000000" pitchFamily="2" charset="2"/>
                  </a:rPr>
                  <a:t>Egyedi azonosítás (regisztráció) szükséges</a:t>
                </a:r>
                <a:endParaRPr lang="hu-HU" sz="2600" dirty="0"/>
              </a:p>
              <a:p>
                <a:endParaRPr lang="hu-HU" sz="1100" b="1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hu-HU" sz="2600" b="1" dirty="0" smtClean="0"/>
                  <a:t>Elektronikus </a:t>
                </a:r>
                <a:r>
                  <a:rPr lang="hu-HU" sz="2600" b="1" dirty="0" err="1" smtClean="0"/>
                  <a:t>adatszolg</a:t>
                </a:r>
                <a:r>
                  <a:rPr lang="hu-HU" sz="2600" b="1" dirty="0" smtClean="0"/>
                  <a:t>. </a:t>
                </a:r>
                <a:r>
                  <a:rPr lang="hu-HU" sz="2600" dirty="0" smtClean="0"/>
                  <a:t>(</a:t>
                </a:r>
                <a:r>
                  <a:rPr lang="hu-HU" sz="2600" i="1" u="sng" dirty="0" smtClean="0"/>
                  <a:t>számlázó program </a:t>
                </a:r>
                <a:r>
                  <a:rPr lang="hu-HU" sz="2600" dirty="0" smtClean="0"/>
                  <a:t>végzi)</a:t>
                </a:r>
              </a:p>
              <a:p>
                <a:pPr marL="365760" lvl="1" indent="0">
                  <a:buNone/>
                </a:pPr>
                <a:r>
                  <a:rPr lang="hu-HU" sz="2800" dirty="0"/>
                  <a:t>	</a:t>
                </a:r>
                <a:r>
                  <a:rPr lang="hu-HU" sz="2800" dirty="0" smtClean="0">
                    <a:sym typeface="Wingdings" panose="05000000000000000000" pitchFamily="2" charset="2"/>
                  </a:rPr>
                  <a:t> külön jogszabály alapján</a:t>
                </a:r>
                <a:endParaRPr lang="hu-HU" sz="2600" b="1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hu-HU" sz="2600" b="1" dirty="0" smtClean="0"/>
                  <a:t>Manuális </a:t>
                </a:r>
                <a:r>
                  <a:rPr lang="hu-HU" sz="2600" b="1" dirty="0" err="1" smtClean="0"/>
                  <a:t>adatszolg</a:t>
                </a:r>
                <a:r>
                  <a:rPr lang="hu-HU" sz="2600" b="1" dirty="0" smtClean="0"/>
                  <a:t>. </a:t>
                </a:r>
                <a:r>
                  <a:rPr lang="hu-HU" sz="2600" dirty="0" smtClean="0"/>
                  <a:t>(NAV elektronikus felületén)</a:t>
                </a:r>
              </a:p>
              <a:p>
                <a:pPr marL="365760" lvl="1" indent="0">
                  <a:buNone/>
                </a:pPr>
                <a:r>
                  <a:rPr lang="hu-HU" sz="2600" b="1" dirty="0"/>
                  <a:t> </a:t>
                </a:r>
                <a:r>
                  <a:rPr lang="hu-HU" sz="2600" b="1" dirty="0" smtClean="0"/>
                  <a:t> </a:t>
                </a:r>
                <a:r>
                  <a:rPr lang="hu-HU" sz="2600" dirty="0" smtClean="0"/>
                  <a:t>Kimenő</a:t>
                </a:r>
                <a:r>
                  <a:rPr lang="hu-HU" sz="2600" b="1" dirty="0" smtClean="0"/>
                  <a:t> </a:t>
                </a:r>
                <a:r>
                  <a:rPr lang="hu-HU" sz="2600" i="1" u="sng" dirty="0" smtClean="0"/>
                  <a:t>kézi, nyomdai számlák</a:t>
                </a:r>
                <a:r>
                  <a:rPr lang="hu-HU" sz="2600" dirty="0" smtClean="0"/>
                  <a:t>, ahol</a:t>
                </a:r>
                <a:endParaRPr lang="hu-HU" sz="2600" b="1" dirty="0" smtClean="0"/>
              </a:p>
              <a:p>
                <a:pPr lvl="2"/>
                <a:r>
                  <a:rPr lang="hu-HU" sz="2400" dirty="0" smtClean="0"/>
                  <a:t>az </a:t>
                </a:r>
                <a:r>
                  <a:rPr lang="hu-HU" sz="2400" dirty="0"/>
                  <a:t>áfa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hu-HU" sz="2400" b="0" i="0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hu-HU" sz="2400" dirty="0"/>
                  <a:t>00 </a:t>
                </a:r>
                <a:r>
                  <a:rPr lang="hu-HU" sz="2400" dirty="0" smtClean="0"/>
                  <a:t>eFt </a:t>
                </a:r>
                <a:r>
                  <a:rPr lang="hu-HU" sz="2400" dirty="0" smtClean="0">
                    <a:sym typeface="Wingdings" panose="05000000000000000000" pitchFamily="2" charset="2"/>
                  </a:rPr>
                  <a:t> kibocsátás + 1.naptári napon belül</a:t>
                </a:r>
                <a:endParaRPr lang="hu-HU" sz="2400" dirty="0" smtClean="0"/>
              </a:p>
              <a:p>
                <a:pPr lvl="2"/>
                <a:r>
                  <a:rPr lang="hu-HU" sz="2400" dirty="0" smtClean="0"/>
                  <a:t>az 500 eFt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u-HU" sz="2400" dirty="0" smtClean="0"/>
                  <a:t>áfa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hu-HU" sz="2400" dirty="0"/>
                  <a:t>100 </a:t>
                </a:r>
                <a:r>
                  <a:rPr lang="hu-HU" sz="2400" dirty="0" smtClean="0"/>
                  <a:t>eFt </a:t>
                </a:r>
                <a:r>
                  <a:rPr lang="hu-HU" sz="2400" dirty="0" smtClean="0">
                    <a:sym typeface="Wingdings" panose="05000000000000000000" pitchFamily="2" charset="2"/>
                  </a:rPr>
                  <a:t> kibocsátást követő </a:t>
                </a:r>
                <a:br>
                  <a:rPr lang="hu-HU" sz="2400" dirty="0" smtClean="0">
                    <a:sym typeface="Wingdings" panose="05000000000000000000" pitchFamily="2" charset="2"/>
                  </a:rPr>
                </a:br>
                <a:r>
                  <a:rPr lang="hu-HU" sz="2400" dirty="0" smtClean="0">
                    <a:sym typeface="Wingdings" panose="05000000000000000000" pitchFamily="2" charset="2"/>
                  </a:rPr>
                  <a:t>5 naptári napon belül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hu-HU" sz="2600" b="1" dirty="0" smtClean="0">
                    <a:sym typeface="Wingdings" panose="05000000000000000000" pitchFamily="2" charset="2"/>
                  </a:rPr>
                  <a:t>Nincs adatszolgáltatás </a:t>
                </a:r>
                <a:r>
                  <a:rPr lang="hu-HU" sz="2600" dirty="0" smtClean="0">
                    <a:sym typeface="Wingdings" panose="05000000000000000000" pitchFamily="2" charset="2"/>
                  </a:rPr>
                  <a:t> </a:t>
                </a:r>
                <a:br>
                  <a:rPr lang="hu-HU" sz="2600" dirty="0" smtClean="0">
                    <a:sym typeface="Wingdings" panose="05000000000000000000" pitchFamily="2" charset="2"/>
                  </a:rPr>
                </a:br>
                <a:r>
                  <a:rPr lang="hu-HU" sz="2600" dirty="0" smtClean="0">
                    <a:sym typeface="Wingdings" panose="05000000000000000000" pitchFamily="2" charset="2"/>
                  </a:rPr>
                  <a:t>a NAV ingyenes számlázó programja esetén!</a:t>
                </a:r>
                <a:endParaRPr lang="hu-HU" sz="2600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3528" y="1000108"/>
                <a:ext cx="8568952" cy="5453228"/>
              </a:xfrm>
              <a:blipFill rotWithShape="1">
                <a:blip r:embed="rId2"/>
                <a:stretch>
                  <a:fillRect l="-1209" t="-1676" b="-7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36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4153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Adatszolgáltatás </a:t>
            </a:r>
            <a:r>
              <a:rPr lang="hu-HU" dirty="0" smtClean="0"/>
              <a:t>– bejövő számlák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9512" y="1000108"/>
                <a:ext cx="8208912" cy="5143536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hu-HU" sz="2600" b="1" dirty="0" smtClean="0"/>
                  <a:t>Manuális </a:t>
                </a:r>
                <a:r>
                  <a:rPr lang="hu-HU" sz="2600" dirty="0"/>
                  <a:t>(1865M bevallás, könyvelő </a:t>
                </a:r>
                <a:r>
                  <a:rPr lang="hu-HU" sz="2600" dirty="0" err="1"/>
                  <a:t>prg</a:t>
                </a:r>
                <a:r>
                  <a:rPr lang="hu-HU" sz="2600" dirty="0" smtClean="0"/>
                  <a:t>.)	</a:t>
                </a:r>
              </a:p>
              <a:p>
                <a:pPr marL="640080" lvl="2" indent="0">
                  <a:buNone/>
                </a:pPr>
                <a:r>
                  <a:rPr lang="hu-HU" sz="2400" b="1" dirty="0" smtClean="0"/>
                  <a:t>Bejövő </a:t>
                </a:r>
                <a:r>
                  <a:rPr lang="hu-HU" sz="2400" b="1" dirty="0"/>
                  <a:t>számlák</a:t>
                </a:r>
                <a:r>
                  <a:rPr lang="hu-HU" sz="2400" dirty="0"/>
                  <a:t>, ahol adólevonási jogot gyakorol:</a:t>
                </a:r>
              </a:p>
              <a:p>
                <a:pPr lvl="2"/>
                <a:r>
                  <a:rPr lang="hu-HU" sz="2400" i="1" u="sng" dirty="0"/>
                  <a:t>Számlánként</a:t>
                </a:r>
                <a:r>
                  <a:rPr lang="hu-HU" sz="2400" dirty="0"/>
                  <a:t>, ahol az áfa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hu-HU" sz="2400" dirty="0"/>
                  <a:t>100 eFt</a:t>
                </a:r>
              </a:p>
              <a:p>
                <a:pPr lvl="2"/>
                <a:r>
                  <a:rPr lang="hu-HU" sz="2400" i="1" u="sng" dirty="0"/>
                  <a:t>Partnerenként összesítve</a:t>
                </a:r>
                <a:r>
                  <a:rPr lang="hu-HU" sz="2400" dirty="0"/>
                  <a:t>, ahol az </a:t>
                </a:r>
              </a:p>
              <a:p>
                <a:pPr lvl="3"/>
                <a:r>
                  <a:rPr lang="hu-HU" sz="2400" dirty="0"/>
                  <a:t>a</a:t>
                </a:r>
                <a:r>
                  <a:rPr lang="hu-HU" sz="2400" dirty="0"/>
                  <a:t>z ugyanazon </a:t>
                </a:r>
                <a:r>
                  <a:rPr lang="hu-HU" sz="2400" dirty="0" err="1"/>
                  <a:t>adómegállapítási</a:t>
                </a:r>
                <a:r>
                  <a:rPr lang="hu-HU" sz="2400" dirty="0"/>
                  <a:t> időszakon belül </a:t>
                </a:r>
              </a:p>
              <a:p>
                <a:pPr lvl="3"/>
                <a:r>
                  <a:rPr lang="hu-HU" sz="2400" dirty="0"/>
                  <a:t>azonos partner számlái </a:t>
                </a:r>
                <a:r>
                  <a:rPr lang="hu-HU" sz="2400" dirty="0"/>
                  <a:t>áfa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>
                        <a:latin typeface="Cambria Math"/>
                        <a:ea typeface="Cambria Math"/>
                      </a:rPr>
                      <m:t>tartalma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hu-HU" sz="2400" dirty="0"/>
                  <a:t>100 </a:t>
                </a:r>
                <a:r>
                  <a:rPr lang="hu-HU" sz="2400" dirty="0" smtClean="0"/>
                  <a:t>eFt</a:t>
                </a:r>
              </a:p>
              <a:p>
                <a:pPr lvl="3"/>
                <a:endParaRPr lang="hu-HU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hu-HU" b="1" dirty="0" smtClean="0"/>
                  <a:t>Elektronikus </a:t>
                </a:r>
                <a:r>
                  <a:rPr lang="hu-HU" dirty="0" smtClean="0"/>
                  <a:t>(adóhatóság automatizálásával)</a:t>
                </a:r>
              </a:p>
              <a:p>
                <a:pPr lvl="2"/>
                <a:r>
                  <a:rPr lang="hu-HU" sz="2400" dirty="0" smtClean="0"/>
                  <a:t>várhatóan 2019-től, de </a:t>
                </a:r>
              </a:p>
              <a:p>
                <a:pPr lvl="2"/>
                <a:r>
                  <a:rPr lang="hu-HU" sz="2400" dirty="0" smtClean="0"/>
                  <a:t>ez csak terv!</a:t>
                </a:r>
                <a:r>
                  <a:rPr lang="hu-HU" sz="2400" dirty="0"/>
                  <a:t>	</a:t>
                </a:r>
                <a:endParaRPr lang="hu-HU" sz="2400" dirty="0" smtClean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9512" y="1000108"/>
                <a:ext cx="8208912" cy="5143536"/>
              </a:xfrm>
              <a:blipFill rotWithShape="1">
                <a:blip r:embed="rId2"/>
                <a:stretch>
                  <a:fillRect l="-520" t="-1066" r="-2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37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7809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Ügyfélkapun lekérdezhető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147248" cy="5381220"/>
          </a:xfrm>
        </p:spPr>
        <p:txBody>
          <a:bodyPr>
            <a:normAutofit/>
          </a:bodyPr>
          <a:lstStyle/>
          <a:p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régi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Art</a:t>
            </a:r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. 175</a:t>
            </a:r>
            <a:r>
              <a:rPr lang="hu-HU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§ (15)</a:t>
            </a:r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új Art. 259. § d)</a:t>
            </a:r>
            <a:endParaRPr lang="hu-H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000" b="1" i="1" dirty="0"/>
              <a:t>Elektronikus azonosítását követően </a:t>
            </a:r>
            <a:r>
              <a:rPr lang="hu-HU" sz="2000" b="1" i="1" dirty="0" smtClean="0"/>
              <a:t/>
            </a:r>
            <a:br>
              <a:rPr lang="hu-HU" sz="2000" b="1" i="1" dirty="0" smtClean="0"/>
            </a:br>
            <a:r>
              <a:rPr lang="hu-HU" sz="2000" i="1" dirty="0" smtClean="0"/>
              <a:t>az</a:t>
            </a:r>
            <a:r>
              <a:rPr lang="hu-HU" sz="2000" b="1" i="1" dirty="0" smtClean="0"/>
              <a:t> </a:t>
            </a:r>
            <a:r>
              <a:rPr lang="hu-HU" sz="2000" b="1" i="1" dirty="0"/>
              <a:t>adózó</a:t>
            </a:r>
            <a:r>
              <a:rPr lang="hu-HU" sz="2000" i="1" dirty="0"/>
              <a:t> az elektronikus számlaadat-szolgáltatás teljesítése során általa megküldött számlák, valamint mindazon, más adózó által kibocsátott számlák – ugyanezen számlaadat-szolgáltatás útján teljesített – adataihoz, amelyeken vevőként </a:t>
            </a:r>
            <a:r>
              <a:rPr lang="hu-HU" sz="2000" i="1" dirty="0" smtClean="0"/>
              <a:t>szerepel, </a:t>
            </a:r>
            <a:r>
              <a:rPr lang="hu-HU" sz="2000" i="1" dirty="0" smtClean="0"/>
              <a:t>ingyenesen hozzáférhet.</a:t>
            </a:r>
            <a:r>
              <a:rPr lang="hu-HU" sz="2000" dirty="0" smtClean="0"/>
              <a:t> 					</a:t>
            </a:r>
            <a:r>
              <a:rPr lang="hu-HU" sz="2000" dirty="0"/>
              <a:t> </a:t>
            </a:r>
            <a:r>
              <a:rPr lang="hu-HU" sz="2000" dirty="0" smtClean="0"/>
              <a:t>        </a:t>
            </a:r>
            <a:r>
              <a:rPr lang="hu-HU" sz="2000" dirty="0" smtClean="0"/>
              <a:t>(2013.07.01-től)</a:t>
            </a:r>
            <a:endParaRPr lang="hu-HU" sz="2000" dirty="0"/>
          </a:p>
          <a:p>
            <a:r>
              <a:rPr lang="hu-HU" dirty="0"/>
              <a:t>Helye: Ügyfélkapu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</a:t>
            </a:r>
            <a:r>
              <a:rPr lang="hu-HU" dirty="0" err="1"/>
              <a:t>Ebev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Szolgáltatások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/>
              <a:t>Összesítő jelentés adatainak lekérdezése</a:t>
            </a:r>
          </a:p>
          <a:p>
            <a:r>
              <a:rPr lang="hu-HU" dirty="0"/>
              <a:t>Lekérdezés módja: manuális</a:t>
            </a:r>
          </a:p>
          <a:p>
            <a:r>
              <a:rPr lang="hu-HU" dirty="0"/>
              <a:t>Lista típusa: PDF, XLS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Megmarad </a:t>
            </a:r>
            <a:r>
              <a:rPr lang="hu-HU" dirty="0" smtClean="0">
                <a:sym typeface="Wingdings" panose="05000000000000000000" pitchFamily="2" charset="2"/>
              </a:rPr>
              <a:t> várhatóan </a:t>
            </a:r>
            <a:r>
              <a:rPr lang="hu-HU" b="1" dirty="0" smtClean="0">
                <a:sym typeface="Wingdings" panose="05000000000000000000" pitchFamily="2" charset="2"/>
              </a:rPr>
              <a:t>XML-ben</a:t>
            </a:r>
            <a:r>
              <a:rPr lang="hu-HU" dirty="0" smtClean="0">
                <a:sym typeface="Wingdings" panose="05000000000000000000" pitchFamily="2" charset="2"/>
              </a:rPr>
              <a:t> is lesz,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sym typeface="Wingdings" panose="05000000000000000000" pitchFamily="2" charset="2"/>
              </a:rPr>
              <a:t>M2M kapcsolat?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sym typeface="Wingdings" panose="05000000000000000000" pitchFamily="2" charset="2"/>
              </a:rPr>
              <a:t>Jogkövetkezmény nincs a </a:t>
            </a:r>
            <a:r>
              <a:rPr lang="hu-HU" dirty="0" err="1" smtClean="0">
                <a:sym typeface="Wingdings" panose="05000000000000000000" pitchFamily="2" charset="2"/>
              </a:rPr>
              <a:t>szla</a:t>
            </a:r>
            <a:r>
              <a:rPr lang="hu-HU" dirty="0" smtClean="0">
                <a:sym typeface="Wingdings" panose="05000000000000000000" pitchFamily="2" charset="2"/>
              </a:rPr>
              <a:t> befogadónál</a:t>
            </a:r>
            <a:endParaRPr lang="hu-HU" dirty="0" smtClean="0">
              <a:sym typeface="Wingdings" panose="05000000000000000000" pitchFamily="2" charset="2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38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33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Adatszolgáltatás – </a:t>
            </a:r>
            <a:r>
              <a:rPr lang="hu-HU" dirty="0" smtClean="0"/>
              <a:t>speciális esetek 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000108"/>
                <a:ext cx="8075240" cy="5143536"/>
              </a:xfrm>
            </p:spPr>
            <p:txBody>
              <a:bodyPr/>
              <a:lstStyle/>
              <a:p>
                <a:r>
                  <a:rPr lang="hu-HU" b="1" dirty="0" smtClean="0"/>
                  <a:t>Számla módosítás:</a:t>
                </a:r>
              </a:p>
              <a:p>
                <a:pPr lvl="1"/>
                <a:r>
                  <a:rPr lang="hu-HU" dirty="0" smtClean="0"/>
                  <a:t>Amikor a módosítás hatását figyelembe vesszük és</a:t>
                </a:r>
              </a:p>
              <a:p>
                <a:pPr lvl="1"/>
                <a:r>
                  <a:rPr lang="hu-HU" dirty="0" smtClean="0"/>
                  <a:t>Összességében az </a:t>
                </a:r>
                <a:r>
                  <a:rPr lang="hu-HU" sz="2400" dirty="0"/>
                  <a:t>áfa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hu-HU" sz="2400" dirty="0"/>
                  <a:t>100 </a:t>
                </a:r>
                <a:r>
                  <a:rPr lang="hu-HU" sz="2400" dirty="0" smtClean="0"/>
                  <a:t>eFt</a:t>
                </a:r>
              </a:p>
              <a:p>
                <a:pPr lvl="1"/>
                <a:r>
                  <a:rPr lang="hu-HU" sz="2400" dirty="0" smtClean="0"/>
                  <a:t>Pl. az áfa: 80e + 40e = 120e   </a:t>
                </a:r>
                <a:r>
                  <a:rPr lang="hu-HU" sz="2400" dirty="0" smtClean="0">
                    <a:sym typeface="Wingdings" panose="05000000000000000000" pitchFamily="2" charset="2"/>
                  </a:rPr>
                  <a:t> -30e </a:t>
                </a:r>
                <a:endParaRPr lang="hu-HU" sz="2400" dirty="0" smtClean="0"/>
              </a:p>
              <a:p>
                <a:r>
                  <a:rPr lang="hu-HU" b="1" dirty="0" smtClean="0"/>
                  <a:t>Számla érvénytelenítés:</a:t>
                </a:r>
              </a:p>
              <a:p>
                <a:pPr lvl="1"/>
                <a:r>
                  <a:rPr lang="hu-HU" dirty="0"/>
                  <a:t>Amikor </a:t>
                </a:r>
                <a:r>
                  <a:rPr lang="hu-HU" dirty="0" smtClean="0"/>
                  <a:t>az érvénytelenítés </a:t>
                </a:r>
                <a:r>
                  <a:rPr lang="hu-HU" dirty="0"/>
                  <a:t>hatását figyelembe vesszük</a:t>
                </a:r>
                <a:endParaRPr lang="hu-HU" dirty="0" smtClean="0"/>
              </a:p>
              <a:p>
                <a:r>
                  <a:rPr lang="hu-HU" b="1" dirty="0" smtClean="0"/>
                  <a:t>Pénzforgalmi áfa elszámolás:</a:t>
                </a:r>
              </a:p>
              <a:p>
                <a:pPr lvl="1"/>
                <a:r>
                  <a:rPr lang="hu-HU" dirty="0" smtClean="0"/>
                  <a:t>Egyszer, amikor 1. alkalommal áfát von le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00108"/>
                <a:ext cx="8075240" cy="5143536"/>
              </a:xfrm>
              <a:blipFill rotWithShape="1">
                <a:blip r:embed="rId2"/>
                <a:stretch>
                  <a:fillRect l="-302" t="-9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39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302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3600" dirty="0" smtClean="0"/>
          </a:p>
          <a:p>
            <a:pPr marL="0" indent="0" algn="ctr">
              <a:buNone/>
            </a:pPr>
            <a:r>
              <a:rPr lang="hu-HU" sz="3600" b="1" dirty="0" smtClean="0"/>
              <a:t>Számlázó programok </a:t>
            </a:r>
            <a:r>
              <a:rPr lang="hu-HU" sz="3600" b="1" dirty="0" smtClean="0"/>
              <a:t>adatexport tartalma</a:t>
            </a:r>
            <a:endParaRPr lang="hu-HU" sz="3600" b="1" dirty="0" smtClean="0"/>
          </a:p>
          <a:p>
            <a:pPr marL="0" indent="0" algn="ctr">
              <a:buNone/>
            </a:pPr>
            <a:endParaRPr lang="hu-HU" sz="3600" dirty="0" smtClean="0"/>
          </a:p>
          <a:p>
            <a:pPr marL="0" indent="0" algn="ctr">
              <a:buNone/>
            </a:pPr>
            <a:r>
              <a:rPr lang="hu-HU" sz="3600" dirty="0" smtClean="0"/>
              <a:t>Adat-elemzési lehetőségek</a:t>
            </a:r>
            <a:endParaRPr lang="hu-HU" sz="3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60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Adatszolgáltatás – </a:t>
            </a:r>
            <a:r>
              <a:rPr lang="hu-HU" dirty="0" smtClean="0"/>
              <a:t>kötelezett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Adatszolgáltatásra </a:t>
            </a:r>
            <a:r>
              <a:rPr lang="hu-HU" b="1" dirty="0"/>
              <a:t>kötelezett</a:t>
            </a:r>
            <a:endParaRPr lang="hu-HU" b="1" dirty="0" smtClean="0"/>
          </a:p>
          <a:p>
            <a:r>
              <a:rPr lang="hu-HU" u="sng" dirty="0" smtClean="0"/>
              <a:t>Kimenő számla </a:t>
            </a:r>
            <a:r>
              <a:rPr lang="hu-HU" dirty="0" smtClean="0"/>
              <a:t>esetében:</a:t>
            </a:r>
          </a:p>
          <a:p>
            <a:pPr lvl="1"/>
            <a:r>
              <a:rPr lang="hu-HU" dirty="0" smtClean="0"/>
              <a:t>Adóalany vagy</a:t>
            </a:r>
          </a:p>
          <a:p>
            <a:pPr lvl="1"/>
            <a:r>
              <a:rPr lang="hu-HU" dirty="0" smtClean="0"/>
              <a:t>Akit az adóalany az elektronikus felületen megjelöl</a:t>
            </a:r>
          </a:p>
          <a:p>
            <a:pPr lvl="1"/>
            <a:r>
              <a:rPr lang="hu-HU" dirty="0" smtClean="0"/>
              <a:t>Akit az adóalany Air. </a:t>
            </a:r>
            <a:r>
              <a:rPr lang="hu-HU" dirty="0"/>
              <a:t>s</a:t>
            </a:r>
            <a:r>
              <a:rPr lang="hu-HU" dirty="0" smtClean="0"/>
              <a:t>zerinti állandó meghatalmazottja </a:t>
            </a:r>
            <a:r>
              <a:rPr lang="hu-HU" dirty="0"/>
              <a:t>az elektronikus felületen megjelöl</a:t>
            </a:r>
            <a:endParaRPr lang="hu-HU" dirty="0" smtClean="0"/>
          </a:p>
          <a:p>
            <a:pPr marL="365760" lvl="1" indent="0">
              <a:buNone/>
            </a:pPr>
            <a:endParaRPr lang="hu-HU" dirty="0"/>
          </a:p>
          <a:p>
            <a:pPr marL="365760" lvl="1" indent="0">
              <a:buNone/>
            </a:pPr>
            <a:r>
              <a:rPr lang="hu-HU" dirty="0" smtClean="0"/>
              <a:t>Megjelölés: hozzáférési lehetőség </a:t>
            </a:r>
          </a:p>
          <a:p>
            <a:pPr lvl="1"/>
            <a:r>
              <a:rPr lang="hu-HU" dirty="0" smtClean="0"/>
              <a:t>hierarchikus</a:t>
            </a:r>
          </a:p>
          <a:p>
            <a:pPr lvl="1"/>
            <a:r>
              <a:rPr lang="hu-HU" dirty="0"/>
              <a:t>j</a:t>
            </a:r>
            <a:r>
              <a:rPr lang="hu-HU" dirty="0" smtClean="0"/>
              <a:t>ogosultságok</a:t>
            </a:r>
          </a:p>
          <a:p>
            <a:pPr marL="365760" lvl="1" indent="0">
              <a:buNone/>
            </a:pPr>
            <a:endParaRPr lang="hu-HU" dirty="0"/>
          </a:p>
          <a:p>
            <a:r>
              <a:rPr lang="hu-HU" u="sng" dirty="0" smtClean="0"/>
              <a:t>Bejövő számla </a:t>
            </a:r>
            <a:r>
              <a:rPr lang="hu-HU" dirty="0" smtClean="0"/>
              <a:t>esetén:</a:t>
            </a:r>
          </a:p>
          <a:p>
            <a:pPr lvl="1"/>
            <a:r>
              <a:rPr lang="hu-HU" dirty="0" smtClean="0"/>
              <a:t>Adóalany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40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4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Adatszolgáltatás  struktúrája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003232" cy="538122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Számlázó programok </a:t>
            </a:r>
            <a:r>
              <a:rPr lang="hu-HU" b="1" dirty="0" smtClean="0"/>
              <a:t>adatszolgáltatás</a:t>
            </a:r>
            <a:r>
              <a:rPr lang="hu-HU" dirty="0" smtClean="0"/>
              <a:t>a: XML</a:t>
            </a:r>
          </a:p>
          <a:p>
            <a:pPr marL="365760" lvl="1" indent="0">
              <a:buNone/>
            </a:pPr>
            <a:r>
              <a:rPr lang="hu-HU" sz="2400" dirty="0" smtClean="0"/>
              <a:t>SAF-T szabványra épül (OECD ajánlás)</a:t>
            </a:r>
          </a:p>
          <a:p>
            <a:pPr marL="365760" lvl="1" indent="0">
              <a:buNone/>
            </a:pPr>
            <a:r>
              <a:rPr lang="hu-HU" sz="2400" dirty="0" smtClean="0"/>
              <a:t>Ellenőrzés:</a:t>
            </a:r>
          </a:p>
          <a:p>
            <a:pPr lvl="1"/>
            <a:r>
              <a:rPr lang="hu-HU" sz="2400" dirty="0" smtClean="0"/>
              <a:t>Struktúra ellenőrzés (XSD </a:t>
            </a:r>
            <a:r>
              <a:rPr lang="hu-HU" sz="2400" dirty="0" err="1" smtClean="0"/>
              <a:t>validálás</a:t>
            </a:r>
            <a:r>
              <a:rPr lang="hu-HU" sz="2400" dirty="0" smtClean="0"/>
              <a:t>)</a:t>
            </a:r>
          </a:p>
          <a:p>
            <a:pPr lvl="1"/>
            <a:r>
              <a:rPr lang="hu-HU" sz="2400" dirty="0" smtClean="0"/>
              <a:t>Tartalom ellenőrzés (belső összefüggések)</a:t>
            </a:r>
          </a:p>
          <a:p>
            <a:endParaRPr lang="hu-HU" dirty="0" smtClean="0"/>
          </a:p>
          <a:p>
            <a:r>
              <a:rPr lang="hu-HU" dirty="0" smtClean="0"/>
              <a:t>Új XML (XSD) – </a:t>
            </a:r>
            <a:r>
              <a:rPr lang="hu-HU" dirty="0" smtClean="0"/>
              <a:t>2018.01.01-től elvileg végleges</a:t>
            </a:r>
            <a:endParaRPr lang="hu-HU" dirty="0" smtClean="0"/>
          </a:p>
          <a:p>
            <a:r>
              <a:rPr lang="hu-HU" dirty="0" smtClean="0"/>
              <a:t>Elengedhetetlen a számlázó programok fejlesztése</a:t>
            </a:r>
          </a:p>
          <a:p>
            <a:endParaRPr lang="hu-HU" b="1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41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941168"/>
            <a:ext cx="201622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24936" cy="582594"/>
          </a:xfrm>
        </p:spPr>
        <p:txBody>
          <a:bodyPr>
            <a:normAutofit fontScale="90000"/>
          </a:bodyPr>
          <a:lstStyle/>
          <a:p>
            <a:r>
              <a:rPr lang="hu-HU" dirty="0"/>
              <a:t>Számlázó programok – </a:t>
            </a:r>
            <a:r>
              <a:rPr lang="hu-HU" dirty="0" smtClean="0"/>
              <a:t>technikai feltételek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568952" cy="5688632"/>
          </a:xfrm>
        </p:spPr>
        <p:txBody>
          <a:bodyPr>
            <a:normAutofit/>
          </a:bodyPr>
          <a:lstStyle/>
          <a:p>
            <a:r>
              <a:rPr lang="hu-HU" dirty="0" smtClean="0"/>
              <a:t>Kommunikációs </a:t>
            </a:r>
            <a:r>
              <a:rPr lang="hu-HU" dirty="0"/>
              <a:t>csatorna kiépítése a </a:t>
            </a:r>
            <a:r>
              <a:rPr lang="hu-HU" dirty="0" smtClean="0"/>
              <a:t>szoftverekben</a:t>
            </a:r>
          </a:p>
          <a:p>
            <a:pPr lvl="1"/>
            <a:r>
              <a:rPr lang="hu-HU" sz="2400" dirty="0" smtClean="0"/>
              <a:t>Technikai </a:t>
            </a:r>
            <a:r>
              <a:rPr lang="hu-HU" sz="2400" dirty="0"/>
              <a:t>feltétel: állandó </a:t>
            </a:r>
            <a:r>
              <a:rPr lang="hu-HU" sz="2400"/>
              <a:t>internet </a:t>
            </a:r>
            <a:r>
              <a:rPr lang="hu-HU" sz="2400" smtClean="0"/>
              <a:t>kapcsolat (REST)</a:t>
            </a:r>
            <a:endParaRPr lang="hu-HU" sz="2400" dirty="0" smtClean="0"/>
          </a:p>
          <a:p>
            <a:pPr lvl="1"/>
            <a:r>
              <a:rPr lang="hu-HU" sz="2400" dirty="0" smtClean="0"/>
              <a:t>Emberi beavatkozás nélküli azonnali adatszolgáltatás </a:t>
            </a:r>
          </a:p>
          <a:p>
            <a:pPr lvl="1"/>
            <a:r>
              <a:rPr lang="hu-HU" sz="2400" dirty="0" smtClean="0"/>
              <a:t>Önszámlázás: két elkülönült szereplő </a:t>
            </a:r>
          </a:p>
          <a:p>
            <a:pPr lvl="2"/>
            <a:r>
              <a:rPr lang="hu-HU" sz="2400" dirty="0" smtClean="0"/>
              <a:t> a számla kiállításra kötelezett</a:t>
            </a:r>
          </a:p>
          <a:p>
            <a:pPr lvl="2"/>
            <a:r>
              <a:rPr lang="hu-HU" sz="2400" dirty="0" smtClean="0"/>
              <a:t> az </a:t>
            </a:r>
            <a:r>
              <a:rPr lang="hu-HU" sz="2400" dirty="0" smtClean="0"/>
              <a:t>adatszolgáltatást végző</a:t>
            </a:r>
            <a:endParaRPr lang="hu-HU" sz="2400" dirty="0" smtClean="0"/>
          </a:p>
          <a:p>
            <a:pPr lvl="1"/>
            <a:r>
              <a:rPr lang="hu-HU" sz="2400" dirty="0" smtClean="0"/>
              <a:t>Számla kelte – folyamatos sorszám összhangja!</a:t>
            </a:r>
            <a:endParaRPr lang="hu-HU" sz="2400" dirty="0"/>
          </a:p>
          <a:p>
            <a:pPr lvl="1"/>
            <a:r>
              <a:rPr lang="hu-HU" sz="2400" dirty="0"/>
              <a:t>Tömeges számla kiállítás </a:t>
            </a:r>
            <a:r>
              <a:rPr lang="hu-HU" sz="2400" dirty="0">
                <a:sym typeface="Wingdings" panose="05000000000000000000" pitchFamily="2" charset="2"/>
              </a:rPr>
              <a:t> </a:t>
            </a:r>
            <a:r>
              <a:rPr lang="hu-HU" sz="2400" dirty="0" smtClean="0">
                <a:sym typeface="Wingdings" panose="05000000000000000000" pitchFamily="2" charset="2"/>
              </a:rPr>
              <a:t>1 napon </a:t>
            </a:r>
            <a:r>
              <a:rPr lang="hu-HU" sz="2400" dirty="0">
                <a:sym typeface="Wingdings" panose="05000000000000000000" pitchFamily="2" charset="2"/>
              </a:rPr>
              <a:t>belüli </a:t>
            </a:r>
            <a:r>
              <a:rPr lang="hu-HU" sz="2400" dirty="0" err="1">
                <a:sym typeface="Wingdings" panose="05000000000000000000" pitchFamily="2" charset="2"/>
              </a:rPr>
              <a:t>adatszolg</a:t>
            </a:r>
            <a:r>
              <a:rPr lang="hu-HU" sz="2400" dirty="0">
                <a:sym typeface="Wingdings" panose="05000000000000000000" pitchFamily="2" charset="2"/>
              </a:rPr>
              <a:t>. </a:t>
            </a:r>
            <a:endParaRPr lang="hu-HU" sz="2400" dirty="0" smtClean="0">
              <a:sym typeface="Wingdings" panose="05000000000000000000" pitchFamily="2" charset="2"/>
            </a:endParaRPr>
          </a:p>
          <a:p>
            <a:pPr lvl="1"/>
            <a:r>
              <a:rPr lang="hu-HU" sz="2400" dirty="0" smtClean="0">
                <a:sym typeface="Wingdings" panose="05000000000000000000" pitchFamily="2" charset="2"/>
              </a:rPr>
              <a:t>Hiba </a:t>
            </a:r>
            <a:r>
              <a:rPr lang="hu-HU" sz="2400" dirty="0">
                <a:sym typeface="Wingdings" panose="05000000000000000000" pitchFamily="2" charset="2"/>
              </a:rPr>
              <a:t>esetén: elhárítást követő </a:t>
            </a:r>
            <a:r>
              <a:rPr lang="hu-HU" sz="2400" dirty="0" err="1">
                <a:sym typeface="Wingdings" panose="05000000000000000000" pitchFamily="2" charset="2"/>
              </a:rPr>
              <a:t>max</a:t>
            </a:r>
            <a:r>
              <a:rPr lang="hu-HU" sz="2400" dirty="0">
                <a:sym typeface="Wingdings" panose="05000000000000000000" pitchFamily="2" charset="2"/>
              </a:rPr>
              <a:t>. </a:t>
            </a:r>
            <a:r>
              <a:rPr lang="hu-HU" sz="2400" dirty="0" smtClean="0">
                <a:sym typeface="Wingdings" panose="05000000000000000000" pitchFamily="2" charset="2"/>
              </a:rPr>
              <a:t>24 órán belül</a:t>
            </a:r>
            <a:endParaRPr lang="hu-HU" sz="2400" dirty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hu-HU" sz="2400" dirty="0">
                <a:sym typeface="Wingdings" panose="05000000000000000000" pitchFamily="2" charset="2"/>
              </a:rPr>
              <a:t>Külföldön üzemelő számlázó programra is vonatkozik!</a:t>
            </a:r>
          </a:p>
          <a:p>
            <a:pPr lvl="1"/>
            <a:r>
              <a:rPr lang="hu-HU" sz="2400" dirty="0" smtClean="0"/>
              <a:t>Regisztráció </a:t>
            </a:r>
            <a:r>
              <a:rPr lang="hu-HU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egyedi azonosító</a:t>
            </a:r>
            <a:br>
              <a:rPr lang="hu-HU" sz="2400" dirty="0" smtClean="0"/>
            </a:br>
            <a:r>
              <a:rPr lang="hu-HU" sz="2400" dirty="0" smtClean="0"/>
              <a:t>adózónként, szoftver példányonként (végpont)</a:t>
            </a:r>
            <a:r>
              <a:rPr lang="hu-HU" sz="2400" dirty="0"/>
              <a:t> </a:t>
            </a:r>
            <a:endParaRPr lang="hu-HU" sz="2400" dirty="0" smtClean="0"/>
          </a:p>
          <a:p>
            <a:r>
              <a:rPr lang="hu-HU" dirty="0"/>
              <a:t>S</a:t>
            </a:r>
            <a:r>
              <a:rPr lang="hu-HU" dirty="0" smtClean="0"/>
              <a:t>ZAMLAZO </a:t>
            </a:r>
            <a:r>
              <a:rPr lang="hu-HU" dirty="0"/>
              <a:t>nyomtatvány megszűnése </a:t>
            </a:r>
          </a:p>
          <a:p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42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73260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Adatcsomag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1 számla = 1 XML állomány</a:t>
            </a:r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Adatszolgáltatás </a:t>
            </a:r>
            <a:r>
              <a:rPr lang="hu-HU" dirty="0"/>
              <a:t>tartalmának csoportjai:</a:t>
            </a:r>
          </a:p>
          <a:p>
            <a:r>
              <a:rPr lang="hu-HU" dirty="0"/>
              <a:t>Adatszolgáltatás technikai adatai: </a:t>
            </a:r>
            <a:endParaRPr lang="hu-HU" dirty="0" smtClean="0"/>
          </a:p>
          <a:p>
            <a:pPr marL="365760" lvl="1" indent="0">
              <a:buNone/>
            </a:pPr>
            <a:r>
              <a:rPr lang="hu-HU" sz="2400" dirty="0" smtClean="0"/>
              <a:t>pontos </a:t>
            </a:r>
            <a:r>
              <a:rPr lang="hu-HU" sz="2400" dirty="0"/>
              <a:t>idő, </a:t>
            </a:r>
            <a:r>
              <a:rPr lang="hu-HU" sz="2400" dirty="0" smtClean="0"/>
              <a:t>egyedi azonosító</a:t>
            </a:r>
            <a:endParaRPr lang="hu-HU" sz="2400" dirty="0"/>
          </a:p>
          <a:p>
            <a:r>
              <a:rPr lang="hu-HU" dirty="0"/>
              <a:t>Szoftver adatai: </a:t>
            </a:r>
            <a:endParaRPr lang="hu-HU" dirty="0" smtClean="0"/>
          </a:p>
          <a:p>
            <a:pPr marL="365760" lvl="1" indent="0">
              <a:buNone/>
            </a:pPr>
            <a:r>
              <a:rPr lang="hu-HU" sz="2400" dirty="0" smtClean="0"/>
              <a:t>gyártó </a:t>
            </a:r>
            <a:r>
              <a:rPr lang="hu-HU" sz="2400" dirty="0"/>
              <a:t>neve, szoftver neve, verzió száma</a:t>
            </a:r>
          </a:p>
          <a:p>
            <a:r>
              <a:rPr lang="hu-HU" dirty="0"/>
              <a:t>Számla jellege</a:t>
            </a:r>
          </a:p>
          <a:p>
            <a:r>
              <a:rPr lang="hu-HU" dirty="0"/>
              <a:t>Eredeti számla </a:t>
            </a:r>
            <a:r>
              <a:rPr lang="hu-HU" dirty="0" smtClean="0"/>
              <a:t>adatai    </a:t>
            </a:r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[Áfa tv. 169.§]</a:t>
            </a:r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dirty="0"/>
              <a:t>Módosító számla </a:t>
            </a:r>
            <a:r>
              <a:rPr lang="hu-HU" dirty="0" smtClean="0"/>
              <a:t>adatai  </a:t>
            </a:r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[Áfa tv. 170.§]</a:t>
            </a:r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43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64704"/>
            <a:ext cx="2906266" cy="141304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81" y="5013176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65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003232" cy="5143536"/>
          </a:xfrm>
        </p:spPr>
        <p:txBody>
          <a:bodyPr>
            <a:normAutofit/>
          </a:bodyPr>
          <a:lstStyle/>
          <a:p>
            <a:r>
              <a:rPr lang="hu-HU" dirty="0" smtClean="0"/>
              <a:t>Teszteléshez kialakított felület: KOBAK </a:t>
            </a:r>
            <a:br>
              <a:rPr lang="hu-HU" dirty="0" smtClean="0"/>
            </a:br>
            <a:r>
              <a:rPr lang="hu-HU" dirty="0" smtClean="0"/>
              <a:t>(Külső Online Bejelentő és Adatszolgáltatási Keretrendszer) </a:t>
            </a:r>
            <a:r>
              <a:rPr lang="hu-HU" dirty="0">
                <a:hlinkClick r:id="rId3" tooltip="Kobak"/>
              </a:rPr>
              <a:t>https</a:t>
            </a:r>
            <a:r>
              <a:rPr lang="hu-HU" dirty="0" smtClean="0">
                <a:hlinkClick r:id="rId3" tooltip="Kobak"/>
              </a:rPr>
              <a:t>://</a:t>
            </a:r>
            <a:r>
              <a:rPr lang="hu-HU" dirty="0" smtClean="0">
                <a:hlinkClick r:id="rId3" tooltip="Kobak"/>
              </a:rPr>
              <a:t>onlineszamla</a:t>
            </a:r>
            <a:r>
              <a:rPr lang="hu-HU" dirty="0" smtClean="0">
                <a:hlinkClick r:id="rId3" tooltip="Kobak"/>
              </a:rPr>
              <a:t>.nav.gov.hu</a:t>
            </a:r>
            <a:endParaRPr lang="hu-HU" dirty="0" smtClean="0"/>
          </a:p>
          <a:p>
            <a:r>
              <a:rPr lang="hu-HU" dirty="0" smtClean="0"/>
              <a:t>Felkészülési </a:t>
            </a:r>
            <a:r>
              <a:rPr lang="hu-HU" dirty="0"/>
              <a:t>idő: 6 hónap </a:t>
            </a:r>
          </a:p>
          <a:p>
            <a:pPr lvl="1"/>
            <a:r>
              <a:rPr lang="hu-HU" dirty="0"/>
              <a:t>2017. II. </a:t>
            </a:r>
            <a:r>
              <a:rPr lang="hu-HU" dirty="0" smtClean="0"/>
              <a:t>félév</a:t>
            </a:r>
          </a:p>
          <a:p>
            <a:pPr lvl="1"/>
            <a:r>
              <a:rPr lang="hu-HU" dirty="0" smtClean="0"/>
              <a:t>Szoftver fejlesztés, módosítás (XSD)</a:t>
            </a:r>
            <a:endParaRPr lang="hu-HU" dirty="0"/>
          </a:p>
          <a:p>
            <a:r>
              <a:rPr lang="hu-HU" dirty="0"/>
              <a:t>Teszt időszak: 6 hónap</a:t>
            </a:r>
          </a:p>
          <a:p>
            <a:pPr lvl="1"/>
            <a:r>
              <a:rPr lang="hu-HU" dirty="0"/>
              <a:t>2018. I. </a:t>
            </a:r>
            <a:r>
              <a:rPr lang="hu-HU" dirty="0" smtClean="0"/>
              <a:t>félév</a:t>
            </a:r>
          </a:p>
          <a:p>
            <a:pPr lvl="1"/>
            <a:r>
              <a:rPr lang="hu-HU" dirty="0" smtClean="0"/>
              <a:t>Számlázó programok tesztelése (Regisztráció)</a:t>
            </a:r>
            <a:endParaRPr lang="hu-HU" dirty="0"/>
          </a:p>
          <a:p>
            <a:r>
              <a:rPr lang="hu-HU" dirty="0"/>
              <a:t>Kötelező </a:t>
            </a:r>
            <a:r>
              <a:rPr lang="hu-HU" dirty="0" smtClean="0"/>
              <a:t>alkalmazás:</a:t>
            </a:r>
            <a:endParaRPr lang="hu-HU" dirty="0"/>
          </a:p>
          <a:p>
            <a:pPr lvl="1"/>
            <a:r>
              <a:rPr lang="hu-HU" dirty="0"/>
              <a:t>2018. II. félév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44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4845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Technikai információk: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19256" cy="5143536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://nav.gov.hu/nav/onlineszamla/technikaiinformaciok</a:t>
            </a:r>
            <a:r>
              <a:rPr lang="hu-HU" dirty="0"/>
              <a:t> 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45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59768"/>
            <a:ext cx="91059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620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582594"/>
          </a:xfrm>
        </p:spPr>
        <p:txBody>
          <a:bodyPr>
            <a:normAutofit/>
          </a:bodyPr>
          <a:lstStyle/>
          <a:p>
            <a:r>
              <a:rPr lang="hu-HU" dirty="0" smtClean="0"/>
              <a:t>Számlázó programok – </a:t>
            </a:r>
            <a:r>
              <a:rPr lang="hu-HU" dirty="0" err="1" smtClean="0"/>
              <a:t>xml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51520" y="1000108"/>
            <a:ext cx="8496944" cy="5453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Elektronikus számlázás:</a:t>
            </a:r>
          </a:p>
          <a:p>
            <a:r>
              <a:rPr lang="hu-HU" dirty="0"/>
              <a:t>EDI (zárt adatkommunikáció, eredetiség, sértetlenség)</a:t>
            </a:r>
          </a:p>
          <a:p>
            <a:r>
              <a:rPr lang="hu-HU" dirty="0"/>
              <a:t>PDF e-aláírással (eredetiség, hitelesség biztosítása)</a:t>
            </a:r>
          </a:p>
          <a:p>
            <a:r>
              <a:rPr lang="hu-HU" dirty="0"/>
              <a:t>2018. júliustól legalább 100 eFt áfa tartalom </a:t>
            </a:r>
            <a:r>
              <a:rPr lang="hu-HU" dirty="0" smtClean="0"/>
              <a:t>esetén történő adatszolgáltatás (védett csatorna) </a:t>
            </a:r>
            <a:endParaRPr lang="hu-HU" dirty="0"/>
          </a:p>
          <a:p>
            <a:endParaRPr lang="hu-HU" sz="2200" dirty="0" smtClean="0"/>
          </a:p>
          <a:p>
            <a:r>
              <a:rPr lang="hu-HU" sz="2200" dirty="0" smtClean="0"/>
              <a:t>1 </a:t>
            </a:r>
            <a:r>
              <a:rPr lang="hu-HU" sz="2200" dirty="0"/>
              <a:t>db számla = 1 db XML file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46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263403"/>
            <a:ext cx="1080120" cy="973909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>
            <a:off x="2699792" y="5877272"/>
            <a:ext cx="324036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907908"/>
            <a:ext cx="1224136" cy="61743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14330" y="5147593"/>
            <a:ext cx="657670" cy="65767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5196614"/>
            <a:ext cx="1040698" cy="104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15262" cy="582594"/>
          </a:xfrm>
        </p:spPr>
        <p:txBody>
          <a:bodyPr/>
          <a:lstStyle/>
          <a:p>
            <a:r>
              <a:rPr lang="hu-HU" dirty="0" smtClean="0"/>
              <a:t>Online számlázás célja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91264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NAV</a:t>
            </a:r>
            <a:r>
              <a:rPr lang="hu-HU" b="1" dirty="0"/>
              <a:t>: </a:t>
            </a:r>
          </a:p>
          <a:p>
            <a:pPr lvl="1"/>
            <a:r>
              <a:rPr lang="hu-HU" sz="2800" dirty="0"/>
              <a:t>gyors és közvetlen rálátás a gazdasági folyamatokra</a:t>
            </a:r>
          </a:p>
          <a:p>
            <a:pPr lvl="1"/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kockázatelemzés</a:t>
            </a:r>
            <a:r>
              <a:rPr lang="hu-HU" sz="2800" dirty="0"/>
              <a:t> </a:t>
            </a:r>
            <a:r>
              <a:rPr lang="hu-HU" sz="2800" dirty="0" smtClean="0"/>
              <a:t>hatékonyság növelés</a:t>
            </a:r>
          </a:p>
          <a:p>
            <a:pPr lvl="1"/>
            <a:r>
              <a:rPr lang="hu-HU" sz="2800" dirty="0" smtClean="0"/>
              <a:t>kiszűrjék </a:t>
            </a:r>
            <a:r>
              <a:rPr lang="hu-HU" sz="2800" dirty="0"/>
              <a:t>az adóelkerülőket, és a szabálytalanságokat</a:t>
            </a:r>
          </a:p>
          <a:p>
            <a:pPr lvl="1"/>
            <a:r>
              <a:rPr lang="hu-HU" sz="2800" dirty="0" err="1"/>
              <a:t>e</a:t>
            </a:r>
            <a:r>
              <a:rPr lang="hu-HU" sz="2800" dirty="0" err="1" smtClean="0"/>
              <a:t>-Áfa</a:t>
            </a:r>
            <a:r>
              <a:rPr lang="hu-HU" sz="2800" dirty="0" smtClean="0"/>
              <a:t> bevallás</a:t>
            </a:r>
            <a:endParaRPr lang="hu-HU" sz="2800" dirty="0"/>
          </a:p>
          <a:p>
            <a:pPr marL="0" indent="0">
              <a:buNone/>
            </a:pPr>
            <a:endParaRPr lang="hu-HU" sz="1000" b="1" dirty="0" smtClean="0"/>
          </a:p>
          <a:p>
            <a:pPr marL="0" indent="0">
              <a:buNone/>
            </a:pPr>
            <a:r>
              <a:rPr lang="hu-HU" b="1" dirty="0" smtClean="0"/>
              <a:t>Eszköz </a:t>
            </a:r>
            <a:r>
              <a:rPr lang="hu-HU" b="1" dirty="0"/>
              <a:t>– lehetőségek:</a:t>
            </a:r>
          </a:p>
          <a:p>
            <a:pPr lvl="1"/>
            <a:r>
              <a:rPr lang="hu-HU" sz="2800" dirty="0" smtClean="0"/>
              <a:t>lekérdezés </a:t>
            </a:r>
            <a:r>
              <a:rPr lang="hu-HU" sz="2800" dirty="0"/>
              <a:t>egy országos adatbázisból</a:t>
            </a:r>
          </a:p>
          <a:p>
            <a:pPr lvl="1"/>
            <a:r>
              <a:rPr lang="hu-HU" sz="2800" dirty="0" smtClean="0"/>
              <a:t>adatok elemzése </a:t>
            </a:r>
            <a:endParaRPr lang="hu-HU" sz="2800" dirty="0"/>
          </a:p>
          <a:p>
            <a:pPr lvl="1"/>
            <a:r>
              <a:rPr lang="hu-HU" sz="2800" dirty="0" smtClean="0"/>
              <a:t>összefüggések </a:t>
            </a:r>
            <a:r>
              <a:rPr lang="hu-HU" sz="2800" dirty="0"/>
              <a:t>vizsgálata a különböző </a:t>
            </a:r>
            <a:r>
              <a:rPr lang="hu-HU" sz="2800" dirty="0" smtClean="0"/>
              <a:t>e-adatból </a:t>
            </a:r>
            <a:endParaRPr lang="hu-HU" sz="2800" dirty="0"/>
          </a:p>
          <a:p>
            <a:pPr marL="0" indent="0">
              <a:buNone/>
            </a:pPr>
            <a:endParaRPr lang="hu-HU" sz="1000" b="1" dirty="0" smtClean="0"/>
          </a:p>
          <a:p>
            <a:pPr marL="0" indent="0">
              <a:buNone/>
            </a:pPr>
            <a:r>
              <a:rPr lang="hu-HU" b="1" dirty="0" smtClean="0"/>
              <a:t>Adózók</a:t>
            </a:r>
            <a:r>
              <a:rPr lang="hu-HU" b="1" dirty="0"/>
              <a:t>: </a:t>
            </a:r>
          </a:p>
          <a:p>
            <a:pPr lvl="1"/>
            <a:r>
              <a:rPr lang="hu-HU" sz="2800" dirty="0"/>
              <a:t>adminisztráció csökkenés</a:t>
            </a:r>
          </a:p>
          <a:p>
            <a:pPr lvl="1"/>
            <a:r>
              <a:rPr lang="hu-HU" sz="2800" dirty="0" smtClean="0"/>
              <a:t>NAV által nyújtott szolgáltatások, pl.</a:t>
            </a:r>
          </a:p>
          <a:p>
            <a:pPr lvl="2"/>
            <a:r>
              <a:rPr lang="hu-HU" sz="2800" dirty="0" smtClean="0"/>
              <a:t>bejövő számlák lekérdezése </a:t>
            </a:r>
            <a:endParaRPr lang="hu-HU" sz="2800" dirty="0" smtClean="0">
              <a:sym typeface="Wingdings" panose="05000000000000000000" pitchFamily="2" charset="2"/>
            </a:endParaRPr>
          </a:p>
          <a:p>
            <a:pPr lvl="2"/>
            <a:r>
              <a:rPr lang="hu-HU" sz="2800" dirty="0" smtClean="0">
                <a:sym typeface="Wingdings" panose="05000000000000000000" pitchFamily="2" charset="2"/>
              </a:rPr>
              <a:t>XML ?</a:t>
            </a:r>
          </a:p>
          <a:p>
            <a:pPr lvl="2"/>
            <a:r>
              <a:rPr lang="hu-HU" sz="2800" dirty="0" smtClean="0">
                <a:sym typeface="Wingdings" panose="05000000000000000000" pitchFamily="2" charset="2"/>
              </a:rPr>
              <a:t>adózó státuszának lekérdezése ?</a:t>
            </a:r>
            <a:endParaRPr lang="hu-HU" sz="2800" dirty="0" smtClean="0"/>
          </a:p>
          <a:p>
            <a:pPr lvl="2"/>
            <a:endParaRPr lang="hu-HU" sz="1800" dirty="0" smtClean="0"/>
          </a:p>
          <a:p>
            <a:pPr lvl="2"/>
            <a:endParaRPr lang="hu-HU" sz="1800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47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48" y="2852936"/>
            <a:ext cx="1132676" cy="572702"/>
          </a:xfrm>
          <a:prstGeom prst="rect">
            <a:avLst/>
          </a:prstGeom>
        </p:spPr>
      </p:pic>
      <p:sp>
        <p:nvSpPr>
          <p:cNvPr id="9" name="Robbanás 2 8"/>
          <p:cNvSpPr/>
          <p:nvPr/>
        </p:nvSpPr>
        <p:spPr>
          <a:xfrm rot="2126816">
            <a:off x="6907545" y="2426793"/>
            <a:ext cx="1875758" cy="1483299"/>
          </a:xfrm>
          <a:prstGeom prst="irregularSeal2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51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Online számlázás előnye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Könyvvizsgáló – könyvelő: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Kimenő számlák XML állomány beolvasása programokba</a:t>
            </a:r>
          </a:p>
          <a:p>
            <a:r>
              <a:rPr lang="hu-HU" dirty="0" smtClean="0"/>
              <a:t>Bejövő számlák XML állomány beolvasása a könyvelő programba, számlánként</a:t>
            </a:r>
          </a:p>
          <a:p>
            <a:r>
              <a:rPr lang="hu-HU" dirty="0" smtClean="0"/>
              <a:t>Bejövő számlák kötegelt lekérdezése és beolvasása könyvelő/könyvvizsgáló programba</a:t>
            </a:r>
          </a:p>
          <a:p>
            <a:r>
              <a:rPr lang="hu-HU" dirty="0" smtClean="0"/>
              <a:t>Adatbázisok összevetése egymással </a:t>
            </a:r>
          </a:p>
          <a:p>
            <a:r>
              <a:rPr lang="hu-HU" dirty="0" smtClean="0"/>
              <a:t>Elemzés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48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355982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86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38138"/>
          </a:xfrm>
        </p:spPr>
        <p:txBody>
          <a:bodyPr>
            <a:normAutofit/>
          </a:bodyPr>
          <a:lstStyle/>
          <a:p>
            <a:r>
              <a:rPr lang="hu-HU" dirty="0" smtClean="0"/>
              <a:t>Könyvelő-könyvvizsgáló barát </a:t>
            </a:r>
            <a:br>
              <a:rPr lang="hu-HU" dirty="0" smtClean="0"/>
            </a:br>
            <a:r>
              <a:rPr lang="hu-HU" dirty="0" smtClean="0"/>
              <a:t>számlázó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615262" cy="4824536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hu-HU" sz="2400" dirty="0"/>
              <a:t>Képes-e az adatszolgáltatásra</a:t>
            </a:r>
          </a:p>
          <a:p>
            <a:r>
              <a:rPr lang="hu-HU" dirty="0" smtClean="0"/>
              <a:t>Adatexport az új adatstruktúrában</a:t>
            </a:r>
          </a:p>
          <a:p>
            <a:r>
              <a:rPr lang="hu-HU" dirty="0" smtClean="0"/>
              <a:t>Számviteli teljesítés (dátum/időszak) kitöltése</a:t>
            </a:r>
          </a:p>
          <a:p>
            <a:r>
              <a:rPr lang="hu-HU" dirty="0" smtClean="0"/>
              <a:t>Számla és XML küldés a vevőnek</a:t>
            </a:r>
          </a:p>
          <a:p>
            <a:endParaRPr lang="hu-HU" dirty="0"/>
          </a:p>
          <a:p>
            <a:r>
              <a:rPr lang="hu-HU" dirty="0" smtClean="0"/>
              <a:t>Gyűjtemény a számlázó programokról a speciális funkciók alapján, pl.:</a:t>
            </a:r>
          </a:p>
          <a:p>
            <a:pPr lvl="1"/>
            <a:r>
              <a:rPr lang="hu-HU" dirty="0" smtClean="0"/>
              <a:t>Gyűjtőszámla</a:t>
            </a:r>
          </a:p>
          <a:p>
            <a:pPr lvl="1"/>
            <a:r>
              <a:rPr lang="hu-HU" dirty="0" smtClean="0"/>
              <a:t>Egyszerűsített számla</a:t>
            </a:r>
          </a:p>
          <a:p>
            <a:pPr lvl="1"/>
            <a:r>
              <a:rPr lang="hu-HU" dirty="0" smtClean="0"/>
              <a:t>Jármű értékesítés</a:t>
            </a:r>
          </a:p>
          <a:p>
            <a:pPr lvl="1"/>
            <a:r>
              <a:rPr lang="hu-HU" dirty="0" smtClean="0"/>
              <a:t>Jövedéki termék értékesítés</a:t>
            </a:r>
          </a:p>
          <a:p>
            <a:pPr lvl="1"/>
            <a:r>
              <a:rPr lang="hu-HU" dirty="0" smtClean="0"/>
              <a:t>Környezetvédelmi termékdíj köteles termék ért.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49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890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15262" cy="582594"/>
          </a:xfrm>
        </p:spPr>
        <p:txBody>
          <a:bodyPr>
            <a:normAutofit/>
          </a:bodyPr>
          <a:lstStyle/>
          <a:p>
            <a:r>
              <a:rPr lang="hu-HU" dirty="0" smtClean="0"/>
              <a:t>ADATEXPORT 2016.01.01-től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615262" cy="5616624"/>
          </a:xfrm>
        </p:spPr>
        <p:txBody>
          <a:bodyPr>
            <a:normAutofit/>
          </a:bodyPr>
          <a:lstStyle/>
          <a:p>
            <a:r>
              <a:rPr lang="hu-HU" dirty="0"/>
              <a:t>Minden belföldi adózónak </a:t>
            </a:r>
            <a:r>
              <a:rPr lang="hu-HU" dirty="0" smtClean="0"/>
              <a:t>kötelező!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23/2014 (VI.30.) NGM rendelet 8.§ (1) c)</a:t>
            </a:r>
          </a:p>
          <a:p>
            <a:r>
              <a:rPr lang="hu-HU" dirty="0" smtClean="0"/>
              <a:t>A számlázó programmal szemben követelmény, hogy rendelkezzen az</a:t>
            </a:r>
          </a:p>
          <a:p>
            <a:pPr algn="ctr">
              <a:buNone/>
            </a:pPr>
            <a:r>
              <a:rPr lang="hu-HU" dirty="0" smtClean="0"/>
              <a:t>	</a:t>
            </a:r>
            <a:r>
              <a:rPr lang="hu-HU" b="1" dirty="0" smtClean="0"/>
              <a:t>„adóhatósági ellenőrzési adatszolgáltatás”</a:t>
            </a:r>
          </a:p>
          <a:p>
            <a:pPr>
              <a:buNone/>
            </a:pPr>
            <a:r>
              <a:rPr lang="hu-HU" dirty="0" smtClean="0"/>
              <a:t>	elnevezésű </a:t>
            </a:r>
            <a:r>
              <a:rPr lang="hu-HU" b="1" dirty="0" smtClean="0"/>
              <a:t>adatexport</a:t>
            </a:r>
            <a:r>
              <a:rPr lang="hu-HU" dirty="0" smtClean="0"/>
              <a:t>tal. </a:t>
            </a:r>
            <a:r>
              <a:rPr lang="hu-HU" i="1" dirty="0" smtClean="0">
                <a:solidFill>
                  <a:srgbClr val="C00000"/>
                </a:solidFill>
              </a:rPr>
              <a:t>[8.§ (1) c)]</a:t>
            </a:r>
            <a:endParaRPr lang="hu-HU" dirty="0" smtClean="0"/>
          </a:p>
          <a:p>
            <a:r>
              <a:rPr lang="hu-HU" dirty="0" smtClean="0"/>
              <a:t>Lekérdezés:  </a:t>
            </a:r>
            <a:r>
              <a:rPr lang="hu-HU" i="1" dirty="0" smtClean="0">
                <a:solidFill>
                  <a:srgbClr val="C00000"/>
                </a:solidFill>
              </a:rPr>
              <a:t>[11/A. §]</a:t>
            </a:r>
            <a:endParaRPr lang="hu-HU" dirty="0" smtClean="0"/>
          </a:p>
          <a:p>
            <a:pPr lvl="1"/>
            <a:r>
              <a:rPr lang="hu-HU" sz="2400" dirty="0" smtClean="0"/>
              <a:t>kezdő és záró dátum, illetve </a:t>
            </a:r>
          </a:p>
          <a:p>
            <a:pPr lvl="1"/>
            <a:r>
              <a:rPr lang="hu-HU" sz="2400" dirty="0" smtClean="0"/>
              <a:t>kezdő és záró számla sorszám </a:t>
            </a:r>
            <a:br>
              <a:rPr lang="hu-HU" sz="2400" dirty="0" smtClean="0"/>
            </a:br>
            <a:r>
              <a:rPr lang="hu-HU" sz="2400" dirty="0" smtClean="0">
                <a:sym typeface="Wingdings" pitchFamily="2" charset="2"/>
              </a:rPr>
              <a:t> 2016-tól</a:t>
            </a:r>
            <a:r>
              <a:rPr lang="hu-HU" sz="2400" dirty="0" smtClean="0"/>
              <a:t> kiállított számlákra + a korábbi számlákat korrigáló bizonylatokra</a:t>
            </a:r>
            <a:endParaRPr lang="hu-HU" dirty="0" smtClean="0"/>
          </a:p>
          <a:p>
            <a:r>
              <a:rPr lang="hu-HU" dirty="0" smtClean="0"/>
              <a:t>Formátum: XML, XSD </a:t>
            </a:r>
            <a:r>
              <a:rPr lang="hu-HU" i="1" dirty="0" smtClean="0">
                <a:solidFill>
                  <a:srgbClr val="C00000"/>
                </a:solidFill>
              </a:rPr>
              <a:t>[2.-3. melléklet]</a:t>
            </a:r>
          </a:p>
          <a:p>
            <a:r>
              <a:rPr lang="hu-HU" dirty="0"/>
              <a:t>Online </a:t>
            </a:r>
            <a:r>
              <a:rPr lang="hu-HU" dirty="0" smtClean="0"/>
              <a:t>számlázás XSD: </a:t>
            </a:r>
            <a:r>
              <a:rPr lang="hu-HU" i="1" dirty="0">
                <a:solidFill>
                  <a:srgbClr val="C00000"/>
                </a:solidFill>
              </a:rPr>
              <a:t>[4. sz. </a:t>
            </a:r>
            <a:r>
              <a:rPr lang="hu-HU" i="1" dirty="0" smtClean="0">
                <a:solidFill>
                  <a:srgbClr val="C00000"/>
                </a:solidFill>
              </a:rPr>
              <a:t>melléklet – terv]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427211" cy="13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202034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algn="ctr">
              <a:buNone/>
            </a:pPr>
            <a:r>
              <a:rPr lang="hu-HU" sz="2800" b="1" dirty="0" smtClean="0"/>
              <a:t>Köszönöm </a:t>
            </a:r>
            <a:r>
              <a:rPr lang="hu-HU" sz="2800" b="1" dirty="0" smtClean="0"/>
              <a:t>megtisztelő figyelmét</a:t>
            </a:r>
            <a:r>
              <a:rPr lang="hu-HU" sz="2800" b="1" dirty="0" smtClean="0"/>
              <a:t>!</a:t>
            </a:r>
          </a:p>
          <a:p>
            <a:pPr algn="r">
              <a:buNone/>
            </a:pPr>
            <a:endParaRPr lang="hu-HU" dirty="0" smtClean="0"/>
          </a:p>
          <a:p>
            <a:pPr algn="r">
              <a:buNone/>
            </a:pPr>
            <a:endParaRPr lang="hu-HU" dirty="0" smtClean="0"/>
          </a:p>
          <a:p>
            <a:pPr algn="r">
              <a:buNone/>
            </a:pPr>
            <a:r>
              <a:rPr lang="hu-HU" dirty="0" err="1" smtClean="0"/>
              <a:t>Tusnádiné</a:t>
            </a:r>
            <a:r>
              <a:rPr lang="hu-HU" dirty="0" smtClean="0"/>
              <a:t> Ágoston Márta</a:t>
            </a:r>
          </a:p>
          <a:p>
            <a:pPr algn="r">
              <a:buNone/>
            </a:pPr>
            <a:r>
              <a:rPr lang="hu-HU" sz="2200" i="1" dirty="0" smtClean="0"/>
              <a:t>könyvvizsgáló</a:t>
            </a:r>
            <a:r>
              <a:rPr lang="hu-HU" sz="2200" i="1" dirty="0" smtClean="0"/>
              <a:t>, adótanácsadó</a:t>
            </a:r>
          </a:p>
          <a:p>
            <a:pPr algn="r">
              <a:buNone/>
            </a:pPr>
            <a:r>
              <a:rPr lang="hu-HU" sz="2200" i="1" dirty="0" err="1" smtClean="0">
                <a:hlinkClick r:id="rId3"/>
              </a:rPr>
              <a:t>tusnadi.marta</a:t>
            </a:r>
            <a:r>
              <a:rPr lang="hu-HU" sz="2200" i="1" dirty="0" smtClean="0">
                <a:hlinkClick r:id="rId3"/>
              </a:rPr>
              <a:t>@</a:t>
            </a:r>
            <a:r>
              <a:rPr lang="hu-HU" sz="2200" i="1" dirty="0" err="1" smtClean="0">
                <a:hlinkClick r:id="rId3"/>
              </a:rPr>
              <a:t>helloado.hu</a:t>
            </a:r>
            <a:endParaRPr lang="hu-HU" sz="2200" i="1" dirty="0" smtClean="0"/>
          </a:p>
          <a:p>
            <a:pPr algn="r">
              <a:buNone/>
            </a:pPr>
            <a:r>
              <a:rPr lang="hu-HU" sz="2200" i="1" dirty="0" err="1" smtClean="0">
                <a:hlinkClick r:id="rId4"/>
              </a:rPr>
              <a:t>www.helloado.hu</a:t>
            </a:r>
            <a:r>
              <a:rPr lang="hu-HU" sz="2200" i="1" dirty="0" smtClean="0">
                <a:hlinkClick r:id="rId4"/>
              </a:rPr>
              <a:t>         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50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8" name="Kép 7" descr="HelloAdo_logo_k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764704"/>
            <a:ext cx="2352288" cy="1172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15262" cy="582594"/>
          </a:xfrm>
        </p:spPr>
        <p:txBody>
          <a:bodyPr/>
          <a:lstStyle/>
          <a:p>
            <a:r>
              <a:rPr lang="hu-HU" dirty="0"/>
              <a:t>Miért jó a számlázó XML?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075240" cy="5616624"/>
          </a:xfrm>
        </p:spPr>
        <p:txBody>
          <a:bodyPr>
            <a:normAutofit lnSpcReduction="10000"/>
          </a:bodyPr>
          <a:lstStyle/>
          <a:p>
            <a:r>
              <a:rPr lang="hu-HU" dirty="0"/>
              <a:t>Tartalma: összes kiállított számla (adott programból)</a:t>
            </a:r>
          </a:p>
          <a:p>
            <a:r>
              <a:rPr lang="hu-HU" dirty="0" smtClean="0"/>
              <a:t>Alapelv</a:t>
            </a:r>
            <a:r>
              <a:rPr lang="hu-HU" dirty="0"/>
              <a:t>: </a:t>
            </a:r>
          </a:p>
          <a:p>
            <a:pPr>
              <a:buNone/>
            </a:pPr>
            <a:r>
              <a:rPr lang="hu-HU" dirty="0"/>
              <a:t>	Az XML file-ban minden olyan adatnak „helye” van, ami egy számlánál </a:t>
            </a:r>
            <a:r>
              <a:rPr lang="hu-HU" b="1" dirty="0"/>
              <a:t>előfordul</a:t>
            </a:r>
            <a:r>
              <a:rPr lang="hu-HU" b="1" u="sng" dirty="0"/>
              <a:t>hat</a:t>
            </a:r>
            <a:r>
              <a:rPr lang="hu-HU" b="1" u="sng" dirty="0" smtClean="0"/>
              <a:t>!</a:t>
            </a:r>
          </a:p>
          <a:p>
            <a:pPr>
              <a:buNone/>
            </a:pPr>
            <a:r>
              <a:rPr lang="hu-HU" dirty="0" smtClean="0">
                <a:sym typeface="Wingdings" panose="05000000000000000000" pitchFamily="2" charset="2"/>
              </a:rPr>
              <a:t>	 </a:t>
            </a:r>
            <a:r>
              <a:rPr lang="hu-HU" dirty="0">
                <a:sym typeface="Wingdings" panose="05000000000000000000" pitchFamily="2" charset="2"/>
              </a:rPr>
              <a:t>Számla kötelező adattartalma (Áfa + egyéb)</a:t>
            </a:r>
            <a:endParaRPr lang="hu-HU" dirty="0"/>
          </a:p>
          <a:p>
            <a:r>
              <a:rPr lang="hu-HU" dirty="0" smtClean="0"/>
              <a:t>Hatályos</a:t>
            </a:r>
            <a:r>
              <a:rPr lang="hu-HU" dirty="0"/>
              <a:t>: XSD 1.0 </a:t>
            </a:r>
            <a:r>
              <a:rPr lang="hu-HU" dirty="0" smtClean="0"/>
              <a:t>verzió</a:t>
            </a:r>
            <a:endParaRPr lang="hu-HU" dirty="0"/>
          </a:p>
          <a:p>
            <a:r>
              <a:rPr lang="hu-HU" dirty="0"/>
              <a:t>Átadás a revizornak: adóellenőrzéskor </a:t>
            </a:r>
          </a:p>
          <a:p>
            <a:pPr lvl="1"/>
            <a:r>
              <a:rPr lang="hu-HU" sz="2400" dirty="0"/>
              <a:t>Az adózó biztosítja az eszközt az átadáshoz</a:t>
            </a:r>
          </a:p>
          <a:p>
            <a:pPr lvl="1"/>
            <a:r>
              <a:rPr lang="hu-HU" sz="2400" dirty="0"/>
              <a:t>Védelem: </a:t>
            </a:r>
            <a:r>
              <a:rPr lang="hu-HU" sz="2400" dirty="0" err="1"/>
              <a:t>hash</a:t>
            </a:r>
            <a:r>
              <a:rPr lang="hu-HU" sz="2400" dirty="0"/>
              <a:t> kód – nem kötelező</a:t>
            </a:r>
            <a:br>
              <a:rPr lang="hu-HU" sz="2400" dirty="0"/>
            </a:br>
            <a:r>
              <a:rPr lang="hu-HU" sz="2400" dirty="0"/>
              <a:t>(az adózó érdeke)</a:t>
            </a:r>
          </a:p>
          <a:p>
            <a:r>
              <a:rPr lang="hu-HU" dirty="0"/>
              <a:t>Hibás </a:t>
            </a:r>
            <a:r>
              <a:rPr lang="hu-HU" dirty="0" smtClean="0"/>
              <a:t>adatexport?   </a:t>
            </a:r>
            <a:br>
              <a:rPr lang="hu-HU" dirty="0" smtClean="0"/>
            </a:br>
            <a:r>
              <a:rPr lang="hu-HU" dirty="0" smtClean="0">
                <a:sym typeface="Wingdings" panose="05000000000000000000" pitchFamily="2" charset="2"/>
              </a:rPr>
              <a:t> struktúra ellenőrzés  NAV adatszolgáltatás?</a:t>
            </a:r>
            <a:endParaRPr lang="hu-HU" sz="2800" b="1" dirty="0" smtClean="0">
              <a:solidFill>
                <a:srgbClr val="C00000"/>
              </a:solidFill>
              <a:sym typeface="Wingdings" pitchFamily="2" charset="2"/>
            </a:endParaRPr>
          </a:p>
          <a:p>
            <a:r>
              <a:rPr lang="hu-HU" dirty="0" smtClean="0"/>
              <a:t>Az XML belső ellenőrzése</a:t>
            </a:r>
            <a:endParaRPr lang="hu-HU" dirty="0"/>
          </a:p>
          <a:p>
            <a:r>
              <a:rPr lang="hu-HU" dirty="0"/>
              <a:t>Online számlázáshoz új XSD leírás </a:t>
            </a:r>
            <a:r>
              <a:rPr lang="hu-HU" dirty="0" smtClean="0"/>
              <a:t>lesz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71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használhatja a számla XML-t?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615262" cy="5309212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NAV:</a:t>
            </a:r>
          </a:p>
          <a:p>
            <a:pPr lvl="1"/>
            <a:r>
              <a:rPr lang="hu-HU" sz="2400" dirty="0" smtClean="0"/>
              <a:t>Áfa revízió, kapcsolódó vizsgálat, </a:t>
            </a:r>
            <a:br>
              <a:rPr lang="hu-HU" sz="2400" dirty="0" smtClean="0"/>
            </a:br>
            <a:r>
              <a:rPr lang="hu-HU" sz="2400" dirty="0" smtClean="0"/>
              <a:t>egyéb adóellenőrzés</a:t>
            </a:r>
          </a:p>
          <a:p>
            <a:r>
              <a:rPr lang="hu-HU" b="1" dirty="0" smtClean="0"/>
              <a:t>Könyvvizsgáló:</a:t>
            </a:r>
          </a:p>
          <a:p>
            <a:pPr lvl="1"/>
            <a:r>
              <a:rPr lang="hu-HU" sz="2400" dirty="0" smtClean="0"/>
              <a:t>Szoftver import </a:t>
            </a:r>
            <a:r>
              <a:rPr lang="hu-HU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smtClean="0"/>
              <a:t>Összesítők, elemzések</a:t>
            </a:r>
          </a:p>
          <a:p>
            <a:pPr lvl="1"/>
            <a:r>
              <a:rPr lang="hu-HU" sz="2400" dirty="0" smtClean="0"/>
              <a:t>Összevetés más állományokkal </a:t>
            </a:r>
            <a:br>
              <a:rPr lang="hu-HU" sz="2400" dirty="0" smtClean="0"/>
            </a:br>
            <a:r>
              <a:rPr lang="hu-HU" sz="2400" dirty="0" smtClean="0"/>
              <a:t>(AUDIT.XML, adófolyószámla XML)</a:t>
            </a:r>
          </a:p>
          <a:p>
            <a:pPr lvl="1"/>
            <a:r>
              <a:rPr lang="hu-HU" sz="2400" dirty="0" smtClean="0"/>
              <a:t>Áfa ellenőrzés</a:t>
            </a:r>
          </a:p>
          <a:p>
            <a:r>
              <a:rPr lang="hu-HU" b="1" dirty="0" smtClean="0"/>
              <a:t>Adózó – könyvelő: </a:t>
            </a:r>
          </a:p>
          <a:p>
            <a:pPr lvl="1"/>
            <a:r>
              <a:rPr lang="hu-HU" sz="2400" dirty="0"/>
              <a:t>Szoftver import </a:t>
            </a:r>
            <a:r>
              <a:rPr lang="hu-HU" sz="2400" dirty="0">
                <a:sym typeface="Wingdings" panose="05000000000000000000" pitchFamily="2" charset="2"/>
              </a:rPr>
              <a:t> </a:t>
            </a:r>
            <a:r>
              <a:rPr lang="hu-HU" sz="2400" dirty="0"/>
              <a:t>Összesítők, elemzések</a:t>
            </a:r>
          </a:p>
          <a:p>
            <a:pPr lvl="1"/>
            <a:r>
              <a:rPr lang="hu-HU" sz="2400" dirty="0"/>
              <a:t>Összevetés más állományokkal </a:t>
            </a:r>
            <a:br>
              <a:rPr lang="hu-HU" sz="2400" dirty="0"/>
            </a:br>
            <a:r>
              <a:rPr lang="hu-HU" sz="2400" dirty="0"/>
              <a:t>(AUDIT.XML, adófolyószámla XML)</a:t>
            </a:r>
          </a:p>
          <a:p>
            <a:pPr lvl="1"/>
            <a:r>
              <a:rPr lang="hu-HU" sz="2400" dirty="0"/>
              <a:t>Áfa </a:t>
            </a:r>
            <a:r>
              <a:rPr lang="hu-HU" sz="2400" dirty="0" smtClean="0"/>
              <a:t>ellenőrzés</a:t>
            </a:r>
            <a:endParaRPr lang="hu-HU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60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számla XML tartalma –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b="1" dirty="0" smtClean="0"/>
              <a:t>Minden kimenő számla</a:t>
            </a:r>
          </a:p>
          <a:p>
            <a:pPr lvl="1"/>
            <a:r>
              <a:rPr lang="hu-HU" sz="2400" dirty="0" smtClean="0"/>
              <a:t>Számla fej</a:t>
            </a:r>
          </a:p>
          <a:p>
            <a:pPr lvl="1"/>
            <a:r>
              <a:rPr lang="hu-HU" sz="2400" dirty="0" smtClean="0"/>
              <a:t>Tételek</a:t>
            </a:r>
          </a:p>
          <a:p>
            <a:pPr lvl="1"/>
            <a:r>
              <a:rPr lang="hu-HU" sz="2400" dirty="0" smtClean="0"/>
              <a:t>Összesítő adatok</a:t>
            </a:r>
          </a:p>
          <a:p>
            <a:pPr lvl="1"/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…</a:t>
            </a:r>
          </a:p>
          <a:p>
            <a:pPr marL="0" indent="0" algn="ctr">
              <a:buNone/>
            </a:pPr>
            <a:r>
              <a:rPr lang="hu-HU" dirty="0" smtClean="0"/>
              <a:t>Több mint 150 adattípus</a:t>
            </a:r>
          </a:p>
          <a:p>
            <a:pPr marL="0" indent="0" algn="ctr">
              <a:buNone/>
            </a:pPr>
            <a:r>
              <a:rPr lang="hu-HU" dirty="0" smtClean="0"/>
              <a:t>…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Kötelező adatok?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41168"/>
            <a:ext cx="104688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4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számla XML tartalma – II.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Az </a:t>
            </a:r>
            <a:r>
              <a:rPr lang="hu-HU" b="1" dirty="0"/>
              <a:t>XML file </a:t>
            </a:r>
            <a:r>
              <a:rPr lang="hu-HU" b="1" dirty="0" smtClean="0"/>
              <a:t>előállítására vonatkozó adatok: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Előállítás dátuma</a:t>
            </a:r>
          </a:p>
          <a:p>
            <a:r>
              <a:rPr lang="hu-HU" dirty="0" smtClean="0"/>
              <a:t>Számlák darabszáma</a:t>
            </a:r>
          </a:p>
          <a:p>
            <a:r>
              <a:rPr lang="hu-HU" dirty="0" smtClean="0"/>
              <a:t>Kezdő dátum</a:t>
            </a:r>
          </a:p>
          <a:p>
            <a:r>
              <a:rPr lang="hu-HU" dirty="0" smtClean="0"/>
              <a:t>Záró dátum</a:t>
            </a:r>
          </a:p>
          <a:p>
            <a:r>
              <a:rPr lang="hu-HU" dirty="0" smtClean="0"/>
              <a:t>Kezdő számla sorszám</a:t>
            </a:r>
          </a:p>
          <a:p>
            <a:r>
              <a:rPr lang="hu-HU" dirty="0" smtClean="0"/>
              <a:t>Záró számla sorszám</a:t>
            </a:r>
          </a:p>
          <a:p>
            <a:endParaRPr lang="hu-HU" dirty="0" smtClean="0"/>
          </a:p>
          <a:p>
            <a:r>
              <a:rPr lang="hu-HU" dirty="0" smtClean="0"/>
              <a:t>Számla kiállító adatai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hu-HU" dirty="0" smtClean="0"/>
              <a:t>2018.01.18.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B5D200-5263-4FD9-8F31-B76C12DE25DF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 smtClean="0"/>
              <a:t>Tusnádi Márta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68960"/>
            <a:ext cx="154179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22651</TotalTime>
  <Words>2053</Words>
  <Application>Microsoft Office PowerPoint</Application>
  <PresentationFormat>Diavetítés a képernyőre (4:3 oldalarány)</PresentationFormat>
  <Paragraphs>691</Paragraphs>
  <Slides>50</Slides>
  <Notes>17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1" baseType="lpstr">
      <vt:lpstr>Loggia</vt:lpstr>
      <vt:lpstr>Számlázó programok adatexport funkciója  - út az online számlázás felé </vt:lpstr>
      <vt:lpstr>PowerPoint bemutató</vt:lpstr>
      <vt:lpstr>Számázó programok adatexportja </vt:lpstr>
      <vt:lpstr>PowerPoint bemutató</vt:lpstr>
      <vt:lpstr>ADATEXPORT 2016.01.01-től</vt:lpstr>
      <vt:lpstr>Miért jó a számlázó XML?</vt:lpstr>
      <vt:lpstr>Ki használhatja a számla XML-t?</vt:lpstr>
      <vt:lpstr>A számla XML tartalma – I.</vt:lpstr>
      <vt:lpstr>A számla XML tartalma – II. </vt:lpstr>
      <vt:lpstr>A számla XML tartalma – III. </vt:lpstr>
      <vt:lpstr>A számla XML tartalma – IV. </vt:lpstr>
      <vt:lpstr>A számla XML tartalma – V. </vt:lpstr>
      <vt:lpstr>A számla XML tartalma – VI. </vt:lpstr>
      <vt:lpstr>A számla XML tartalma – VII. </vt:lpstr>
      <vt:lpstr>A számla XML tartalma – VIII. </vt:lpstr>
      <vt:lpstr>A számla XML tartalma – IX. </vt:lpstr>
      <vt:lpstr>A számla XML tartalma – X. </vt:lpstr>
      <vt:lpstr>A számla XML tartalma – XI. </vt:lpstr>
      <vt:lpstr>A számla XML tartalma – XII. </vt:lpstr>
      <vt:lpstr>Az adatok elemzése</vt:lpstr>
      <vt:lpstr>Adat-elemzési lehetőségek – I. </vt:lpstr>
      <vt:lpstr>Adat-elemzési lehetőségek – II. </vt:lpstr>
      <vt:lpstr>Adat-elemzési lehetőségek – III. </vt:lpstr>
      <vt:lpstr>Adat-elemzési lehetőségek – IV. </vt:lpstr>
      <vt:lpstr>Adat-elemzési lehetőségek – V. </vt:lpstr>
      <vt:lpstr>Adat-elemzési lehetőségek – VI. </vt:lpstr>
      <vt:lpstr>Adat-elemzési lehetőségek – VII. </vt:lpstr>
      <vt:lpstr>Adat-elemzési lehetőségek – VIII. </vt:lpstr>
      <vt:lpstr>Adat-elemzési lehetőségek – IX. </vt:lpstr>
      <vt:lpstr>Adat-elemzési lehetőségek – X. </vt:lpstr>
      <vt:lpstr>Adat-elemzési lehetőségek – XI. </vt:lpstr>
      <vt:lpstr>Problémák előfordulása – felkészülés </vt:lpstr>
      <vt:lpstr>Éves adatok összevetése az adatbázisokban</vt:lpstr>
      <vt:lpstr>Online számlázás</vt:lpstr>
      <vt:lpstr>Adatszolgáltatás előzménye</vt:lpstr>
      <vt:lpstr>Adatszolgáltatás – kimenő számlák </vt:lpstr>
      <vt:lpstr>Adatszolgáltatás – bejövő számlák</vt:lpstr>
      <vt:lpstr>Ügyfélkapun lekérdezhető</vt:lpstr>
      <vt:lpstr>Adatszolgáltatás – speciális esetek </vt:lpstr>
      <vt:lpstr>Adatszolgáltatás – kötelezett</vt:lpstr>
      <vt:lpstr>Adatszolgáltatás  struktúrája  </vt:lpstr>
      <vt:lpstr>Számlázó programok – technikai feltételek</vt:lpstr>
      <vt:lpstr>Adatcsomag</vt:lpstr>
      <vt:lpstr>Bevezetés</vt:lpstr>
      <vt:lpstr>Technikai információk:</vt:lpstr>
      <vt:lpstr>Számlázó programok – xml </vt:lpstr>
      <vt:lpstr>Online számlázás célja</vt:lpstr>
      <vt:lpstr>Online számlázás előnye</vt:lpstr>
      <vt:lpstr>Könyvelő-könyvvizsgáló barát  számlázó program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Márti</dc:creator>
  <cp:lastModifiedBy>Tusnádi Márta</cp:lastModifiedBy>
  <cp:revision>269</cp:revision>
  <cp:lastPrinted>2017-11-02T01:06:11Z</cp:lastPrinted>
  <dcterms:created xsi:type="dcterms:W3CDTF">2014-09-14T12:51:16Z</dcterms:created>
  <dcterms:modified xsi:type="dcterms:W3CDTF">2018-01-18T12:56:01Z</dcterms:modified>
</cp:coreProperties>
</file>