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handoutMasterIdLst>
    <p:handoutMasterId r:id="rId34"/>
  </p:handoutMasterIdLst>
  <p:sldIdLst>
    <p:sldId id="347" r:id="rId2"/>
    <p:sldId id="457" r:id="rId3"/>
    <p:sldId id="404" r:id="rId4"/>
    <p:sldId id="422" r:id="rId5"/>
    <p:sldId id="453" r:id="rId6"/>
    <p:sldId id="423" r:id="rId7"/>
    <p:sldId id="425" r:id="rId8"/>
    <p:sldId id="458" r:id="rId9"/>
    <p:sldId id="415" r:id="rId10"/>
    <p:sldId id="435" r:id="rId11"/>
    <p:sldId id="433" r:id="rId12"/>
    <p:sldId id="440" r:id="rId13"/>
    <p:sldId id="441" r:id="rId14"/>
    <p:sldId id="442" r:id="rId15"/>
    <p:sldId id="437" r:id="rId16"/>
    <p:sldId id="452" r:id="rId17"/>
    <p:sldId id="438" r:id="rId18"/>
    <p:sldId id="455" r:id="rId19"/>
    <p:sldId id="454" r:id="rId20"/>
    <p:sldId id="439" r:id="rId21"/>
    <p:sldId id="416" r:id="rId22"/>
    <p:sldId id="451" r:id="rId23"/>
    <p:sldId id="444" r:id="rId24"/>
    <p:sldId id="419" r:id="rId25"/>
    <p:sldId id="421" r:id="rId26"/>
    <p:sldId id="450" r:id="rId27"/>
    <p:sldId id="445" r:id="rId28"/>
    <p:sldId id="447" r:id="rId29"/>
    <p:sldId id="446" r:id="rId30"/>
    <p:sldId id="443" r:id="rId31"/>
    <p:sldId id="413" r:id="rId32"/>
  </p:sldIdLst>
  <p:sldSz cx="9144000" cy="6858000" type="screen4x3"/>
  <p:notesSz cx="6805613" cy="9944100"/>
  <p:embeddedFontLst>
    <p:embeddedFont>
      <p:font typeface="KPMG Extralight" panose="020B0303030202040204" pitchFamily="34" charset="-18"/>
      <p:regular r:id="rId35"/>
      <p:italic r:id="rId36"/>
    </p:embeddedFont>
    <p:embeddedFont>
      <p:font typeface="Univers 45 Light" pitchFamily="2" charset="0"/>
      <p:regular r:id="rId37"/>
      <p:bold r:id="rId38"/>
      <p:italic r:id="rId39"/>
      <p:boldItalic r:id="rId40"/>
    </p:embeddedFont>
    <p:embeddedFont>
      <p:font typeface="Univers for KPMG Light" panose="020B0403020202020204" pitchFamily="34" charset="0"/>
      <p:regular r:id="rId41"/>
      <p:italic r:id="rId42"/>
    </p:embeddedFont>
    <p:embeddedFont>
      <p:font typeface="Univers for KPMG Cond" panose="020B0606020202020204" pitchFamily="34" charset="0"/>
      <p:regular r:id="rId43"/>
    </p:embeddedFont>
    <p:embeddedFont>
      <p:font typeface="Univers for KPMG" panose="020B0603020202020204" pitchFamily="34" charset="0"/>
      <p:regular r:id="rId44"/>
      <p:bold r:id="rId45"/>
      <p:italic r:id="rId46"/>
      <p:boldItalic r:id="rId47"/>
    </p:embeddedFont>
  </p:embeddedFontLst>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68" userDrawn="1">
          <p15:clr>
            <a:srgbClr val="A4A3A4"/>
          </p15:clr>
        </p15:guide>
        <p15:guide id="2" pos="476" userDrawn="1">
          <p15:clr>
            <a:srgbClr val="A4A3A4"/>
          </p15:clr>
        </p15:guide>
        <p15:guide id="3" pos="5236" userDrawn="1">
          <p15:clr>
            <a:srgbClr val="A4A3A4"/>
          </p15:clr>
        </p15:guide>
        <p15:guide id="5" orient="horz" pos="635" userDrawn="1">
          <p15:clr>
            <a:srgbClr val="A4A3A4"/>
          </p15:clr>
        </p15:guide>
        <p15:guide id="6" orient="horz" pos="480" userDrawn="1">
          <p15:clr>
            <a:srgbClr val="A4A3A4"/>
          </p15:clr>
        </p15:guide>
        <p15:guide id="7" orient="horz" pos="4104" userDrawn="1">
          <p15:clr>
            <a:srgbClr val="A4A3A4"/>
          </p15:clr>
        </p15:guide>
        <p15:guide id="8" orient="horz" pos="1230" userDrawn="1">
          <p15:clr>
            <a:srgbClr val="A4A3A4"/>
          </p15:clr>
        </p15:guide>
        <p15:guide id="9" orient="horz" pos="552" userDrawn="1">
          <p15:clr>
            <a:srgbClr val="A4A3A4"/>
          </p15:clr>
        </p15:guide>
        <p15:guide id="10" orient="horz" pos="845" userDrawn="1">
          <p15:clr>
            <a:srgbClr val="A4A3A4"/>
          </p15:clr>
        </p15:guide>
        <p15:guide id="11" pos="2779" userDrawn="1">
          <p15:clr>
            <a:srgbClr val="A4A3A4"/>
          </p15:clr>
        </p15:guide>
        <p15:guide id="12" pos="5290" userDrawn="1">
          <p15:clr>
            <a:srgbClr val="A4A3A4"/>
          </p15:clr>
        </p15:guide>
        <p15:guide id="13" pos="1309" userDrawn="1">
          <p15:clr>
            <a:srgbClr val="A4A3A4"/>
          </p15:clr>
        </p15:guide>
        <p15:guide id="14" pos="2981" userDrawn="1">
          <p15:clr>
            <a:srgbClr val="A4A3A4"/>
          </p15:clr>
        </p15:guide>
        <p15:guide id="15" pos="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PMG" initials="KPMG" lastIdx="1" clrIdx="0">
    <p:extLst>
      <p:ext uri="{19B8F6BF-5375-455C-9EA6-DF929625EA0E}">
        <p15:presenceInfo xmlns:p15="http://schemas.microsoft.com/office/powerpoint/2012/main" userId="KPM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4E00"/>
    <a:srgbClr val="F6AC72"/>
    <a:srgbClr val="F4964C"/>
    <a:srgbClr val="009A44"/>
    <a:srgbClr val="009AA8"/>
    <a:srgbClr val="43B08E"/>
    <a:srgbClr val="0091DA"/>
    <a:srgbClr val="C6007E"/>
    <a:srgbClr val="483698"/>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80987" autoAdjust="0"/>
  </p:normalViewPr>
  <p:slideViewPr>
    <p:cSldViewPr snapToGrid="0">
      <p:cViewPr varScale="1">
        <p:scale>
          <a:sx n="75" d="100"/>
          <a:sy n="75" d="100"/>
        </p:scale>
        <p:origin x="1854" y="54"/>
      </p:cViewPr>
      <p:guideLst>
        <p:guide orient="horz" pos="3768"/>
        <p:guide pos="476"/>
        <p:guide pos="5236"/>
        <p:guide orient="horz" pos="635"/>
        <p:guide orient="horz" pos="480"/>
        <p:guide orient="horz" pos="4104"/>
        <p:guide orient="horz" pos="1230"/>
        <p:guide orient="horz" pos="552"/>
        <p:guide orient="horz" pos="845"/>
        <p:guide pos="2779"/>
        <p:guide pos="5290"/>
        <p:guide pos="1309"/>
        <p:guide pos="2981"/>
        <p:guide pos="478"/>
      </p:guideLst>
    </p:cSldViewPr>
  </p:slideViewPr>
  <p:outlineViewPr>
    <p:cViewPr>
      <p:scale>
        <a:sx n="33" d="100"/>
        <a:sy n="33" d="100"/>
      </p:scale>
      <p:origin x="0" y="-36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29" cy="497612"/>
          </a:xfrm>
          <a:prstGeom prst="rect">
            <a:avLst/>
          </a:prstGeom>
        </p:spPr>
        <p:txBody>
          <a:bodyPr vert="horz" lIns="85890" tIns="42945" rIns="85890" bIns="42945" rtlCol="0"/>
          <a:lstStyle>
            <a:lvl1pPr algn="l">
              <a:defRPr sz="1100"/>
            </a:lvl1pPr>
          </a:lstStyle>
          <a:p>
            <a:endParaRPr lang="en-US"/>
          </a:p>
        </p:txBody>
      </p:sp>
      <p:sp>
        <p:nvSpPr>
          <p:cNvPr id="3" name="Date Placeholder 2"/>
          <p:cNvSpPr>
            <a:spLocks noGrp="1"/>
          </p:cNvSpPr>
          <p:nvPr>
            <p:ph type="dt" sz="quarter" idx="1"/>
          </p:nvPr>
        </p:nvSpPr>
        <p:spPr>
          <a:xfrm>
            <a:off x="3855011" y="0"/>
            <a:ext cx="2949529" cy="497612"/>
          </a:xfrm>
          <a:prstGeom prst="rect">
            <a:avLst/>
          </a:prstGeom>
        </p:spPr>
        <p:txBody>
          <a:bodyPr vert="horz" lIns="85890" tIns="42945" rIns="85890" bIns="42945" rtlCol="0"/>
          <a:lstStyle>
            <a:lvl1pPr algn="r">
              <a:defRPr sz="1100"/>
            </a:lvl1pPr>
          </a:lstStyle>
          <a:p>
            <a:fld id="{05DEF64C-6444-C54F-9BF0-613CB0CFD382}" type="datetimeFigureOut">
              <a:rPr lang="en-US" smtClean="0"/>
              <a:t>11/14/2016</a:t>
            </a:fld>
            <a:endParaRPr lang="en-US"/>
          </a:p>
        </p:txBody>
      </p:sp>
      <p:sp>
        <p:nvSpPr>
          <p:cNvPr id="4" name="Footer Placeholder 3"/>
          <p:cNvSpPr>
            <a:spLocks noGrp="1"/>
          </p:cNvSpPr>
          <p:nvPr>
            <p:ph type="ftr" sz="quarter" idx="2"/>
          </p:nvPr>
        </p:nvSpPr>
        <p:spPr>
          <a:xfrm>
            <a:off x="0" y="9444457"/>
            <a:ext cx="2949529" cy="497612"/>
          </a:xfrm>
          <a:prstGeom prst="rect">
            <a:avLst/>
          </a:prstGeom>
        </p:spPr>
        <p:txBody>
          <a:bodyPr vert="horz" lIns="85890" tIns="42945" rIns="85890" bIns="42945" rtlCol="0" anchor="b"/>
          <a:lstStyle>
            <a:lvl1pPr algn="l">
              <a:defRPr sz="1100"/>
            </a:lvl1pPr>
          </a:lstStyle>
          <a:p>
            <a:endParaRPr lang="en-US"/>
          </a:p>
        </p:txBody>
      </p:sp>
      <p:sp>
        <p:nvSpPr>
          <p:cNvPr id="5" name="Slide Number Placeholder 4"/>
          <p:cNvSpPr>
            <a:spLocks noGrp="1"/>
          </p:cNvSpPr>
          <p:nvPr>
            <p:ph type="sldNum" sz="quarter" idx="3"/>
          </p:nvPr>
        </p:nvSpPr>
        <p:spPr>
          <a:xfrm>
            <a:off x="3855011" y="9444457"/>
            <a:ext cx="2949529" cy="497612"/>
          </a:xfrm>
          <a:prstGeom prst="rect">
            <a:avLst/>
          </a:prstGeom>
        </p:spPr>
        <p:txBody>
          <a:bodyPr vert="horz" lIns="85890" tIns="42945" rIns="85890" bIns="42945" rtlCol="0" anchor="b"/>
          <a:lstStyle>
            <a:lvl1pPr algn="r">
              <a:defRPr sz="1100"/>
            </a:lvl1pPr>
          </a:lstStyle>
          <a:p>
            <a:fld id="{29418882-9918-3B42-897A-C192067F29E7}" type="slidenum">
              <a:rPr lang="en-US" smtClean="0"/>
              <a:t>‹#›</a:t>
            </a:fld>
            <a:endParaRPr lang="en-US"/>
          </a:p>
        </p:txBody>
      </p:sp>
    </p:spTree>
    <p:extLst>
      <p:ext uri="{BB962C8B-B14F-4D97-AF65-F5344CB8AC3E}">
        <p14:creationId xmlns:p14="http://schemas.microsoft.com/office/powerpoint/2010/main" val="2420119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29" cy="497612"/>
          </a:xfrm>
          <a:prstGeom prst="rect">
            <a:avLst/>
          </a:prstGeom>
        </p:spPr>
        <p:txBody>
          <a:bodyPr vert="horz" lIns="85890" tIns="42945" rIns="85890" bIns="42945" rtlCol="0"/>
          <a:lstStyle>
            <a:lvl1pPr algn="l">
              <a:defRPr sz="1100"/>
            </a:lvl1pPr>
          </a:lstStyle>
          <a:p>
            <a:endParaRPr lang="en-US"/>
          </a:p>
        </p:txBody>
      </p:sp>
      <p:sp>
        <p:nvSpPr>
          <p:cNvPr id="3" name="Date Placeholder 2"/>
          <p:cNvSpPr>
            <a:spLocks noGrp="1"/>
          </p:cNvSpPr>
          <p:nvPr>
            <p:ph type="dt" idx="1"/>
          </p:nvPr>
        </p:nvSpPr>
        <p:spPr>
          <a:xfrm>
            <a:off x="3855011" y="0"/>
            <a:ext cx="2949529" cy="497612"/>
          </a:xfrm>
          <a:prstGeom prst="rect">
            <a:avLst/>
          </a:prstGeom>
        </p:spPr>
        <p:txBody>
          <a:bodyPr vert="horz" lIns="85890" tIns="42945" rIns="85890" bIns="42945" rtlCol="0"/>
          <a:lstStyle>
            <a:lvl1pPr algn="r">
              <a:defRPr sz="1100"/>
            </a:lvl1pPr>
          </a:lstStyle>
          <a:p>
            <a:fld id="{A9B7456A-CD06-0D40-B083-11158BE207ED}" type="datetimeFigureOut">
              <a:rPr lang="en-US" smtClean="0"/>
              <a:t>11/14/2016</a:t>
            </a:fld>
            <a:endParaRPr lang="en-US"/>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85890" tIns="42945" rIns="85890" bIns="42945" rtlCol="0" anchor="ctr"/>
          <a:lstStyle/>
          <a:p>
            <a:endParaRPr lang="en-US"/>
          </a:p>
        </p:txBody>
      </p:sp>
      <p:sp>
        <p:nvSpPr>
          <p:cNvPr id="5" name="Notes Placeholder 4"/>
          <p:cNvSpPr>
            <a:spLocks noGrp="1"/>
          </p:cNvSpPr>
          <p:nvPr>
            <p:ph type="body" sz="quarter" idx="3"/>
          </p:nvPr>
        </p:nvSpPr>
        <p:spPr>
          <a:xfrm>
            <a:off x="680992" y="4785192"/>
            <a:ext cx="5443631" cy="3915896"/>
          </a:xfrm>
          <a:prstGeom prst="rect">
            <a:avLst/>
          </a:prstGeom>
        </p:spPr>
        <p:txBody>
          <a:bodyPr vert="horz" lIns="85890" tIns="42945" rIns="85890" bIns="429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491"/>
            <a:ext cx="2949529" cy="497610"/>
          </a:xfrm>
          <a:prstGeom prst="rect">
            <a:avLst/>
          </a:prstGeom>
        </p:spPr>
        <p:txBody>
          <a:bodyPr vert="horz" lIns="85890" tIns="42945" rIns="85890" bIns="42945" rtlCol="0" anchor="b"/>
          <a:lstStyle>
            <a:lvl1pPr algn="l">
              <a:defRPr sz="1100"/>
            </a:lvl1pPr>
          </a:lstStyle>
          <a:p>
            <a:endParaRPr lang="en-US"/>
          </a:p>
        </p:txBody>
      </p:sp>
      <p:sp>
        <p:nvSpPr>
          <p:cNvPr id="7" name="Slide Number Placeholder 6"/>
          <p:cNvSpPr>
            <a:spLocks noGrp="1"/>
          </p:cNvSpPr>
          <p:nvPr>
            <p:ph type="sldNum" sz="quarter" idx="5"/>
          </p:nvPr>
        </p:nvSpPr>
        <p:spPr>
          <a:xfrm>
            <a:off x="3855011" y="9446491"/>
            <a:ext cx="2949529" cy="497610"/>
          </a:xfrm>
          <a:prstGeom prst="rect">
            <a:avLst/>
          </a:prstGeom>
        </p:spPr>
        <p:txBody>
          <a:bodyPr vert="horz" lIns="85890" tIns="42945" rIns="85890" bIns="42945" rtlCol="0" anchor="b"/>
          <a:lstStyle>
            <a:lvl1pPr algn="r">
              <a:defRPr sz="1100"/>
            </a:lvl1pPr>
          </a:lstStyle>
          <a:p>
            <a:fld id="{E2FEE106-D861-6343-96FF-5BF90692C3C7}" type="slidenum">
              <a:rPr lang="en-US" smtClean="0"/>
              <a:t>‹#›</a:t>
            </a:fld>
            <a:endParaRPr lang="en-US"/>
          </a:p>
        </p:txBody>
      </p:sp>
    </p:spTree>
    <p:extLst>
      <p:ext uri="{BB962C8B-B14F-4D97-AF65-F5344CB8AC3E}">
        <p14:creationId xmlns:p14="http://schemas.microsoft.com/office/powerpoint/2010/main" val="159144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is.org/bcbs/publ/d346.htm" TargetMode="External"/><Relationship Id="rId7" Type="http://schemas.openxmlformats.org/officeDocument/2006/relationships/hyperlink" Target="http://www.bis.org/bcbs/publ/d306.htm"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bis.org/publ/bcbs219.htm" TargetMode="External"/><Relationship Id="rId5" Type="http://schemas.openxmlformats.org/officeDocument/2006/relationships/hyperlink" Target="http://www.bis.org/publ/bcbs265.htm" TargetMode="External"/><Relationship Id="rId4" Type="http://schemas.openxmlformats.org/officeDocument/2006/relationships/hyperlink" Target="http://www.bis.org/bcbs/publ/d305.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B63DF-7256-434B-8ADD-C8CABD0D3B70}" type="slidenum">
              <a:rPr lang="hu-HU"/>
              <a:pPr/>
              <a:t>4</a:t>
            </a:fld>
            <a:endParaRPr lang="hu-HU"/>
          </a:p>
        </p:txBody>
      </p:sp>
      <p:sp>
        <p:nvSpPr>
          <p:cNvPr id="1155074" name="Rectangle 2"/>
          <p:cNvSpPr>
            <a:spLocks noGrp="1" noRot="1" noChangeAspect="1" noChangeArrowheads="1" noTextEdit="1"/>
          </p:cNvSpPr>
          <p:nvPr>
            <p:ph type="sldImg"/>
          </p:nvPr>
        </p:nvSpPr>
        <p:spPr>
          <a:xfrm>
            <a:off x="-1225550" y="295275"/>
            <a:ext cx="7126288" cy="5346700"/>
          </a:xfrm>
          <a:ln/>
        </p:spPr>
      </p:sp>
      <p:sp>
        <p:nvSpPr>
          <p:cNvPr id="1155075" name="Rectangle 3"/>
          <p:cNvSpPr>
            <a:spLocks noGrp="1" noChangeArrowheads="1"/>
          </p:cNvSpPr>
          <p:nvPr>
            <p:ph type="body" idx="1"/>
          </p:nvPr>
        </p:nvSpPr>
        <p:spPr>
          <a:xfrm>
            <a:off x="461553" y="6707024"/>
            <a:ext cx="3744044" cy="420968"/>
          </a:xfrm>
        </p:spPr>
        <p:txBody>
          <a:bodyPr/>
          <a:lstStyle/>
          <a:p>
            <a:endParaRPr lang="de-DE"/>
          </a:p>
        </p:txBody>
      </p:sp>
      <p:sp>
        <p:nvSpPr>
          <p:cNvPr id="5" name="Date Placeholder 4"/>
          <p:cNvSpPr>
            <a:spLocks noGrp="1"/>
          </p:cNvSpPr>
          <p:nvPr>
            <p:ph type="dt" idx="10"/>
          </p:nvPr>
        </p:nvSpPr>
        <p:spPr/>
        <p:txBody>
          <a:bodyPr/>
          <a:lstStyle/>
          <a:p>
            <a:r>
              <a:rPr lang="en-GB" smtClean="0"/>
              <a:t>20/02/2013</a:t>
            </a:r>
            <a:endParaRPr lang="en-GB" dirty="0"/>
          </a:p>
        </p:txBody>
      </p:sp>
    </p:spTree>
    <p:extLst>
      <p:ext uri="{BB962C8B-B14F-4D97-AF65-F5344CB8AC3E}">
        <p14:creationId xmlns:p14="http://schemas.microsoft.com/office/powerpoint/2010/main" val="306858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1BE600F-90A3-46B3-84F3-88BC7AACFBC8}" type="slidenum">
              <a:rPr lang="hu-HU" smtClean="0"/>
              <a:pPr/>
              <a:t>6</a:t>
            </a:fld>
            <a:endParaRPr lang="hu-HU" smtClean="0"/>
          </a:p>
        </p:txBody>
      </p:sp>
      <p:sp>
        <p:nvSpPr>
          <p:cNvPr id="17410" name="Rectangle 2"/>
          <p:cNvSpPr>
            <a:spLocks noGrp="1" noRot="1" noChangeAspect="1" noChangeArrowheads="1" noTextEdit="1"/>
          </p:cNvSpPr>
          <p:nvPr>
            <p:ph type="sldImg"/>
          </p:nvPr>
        </p:nvSpPr>
        <p:spPr>
          <a:xfrm>
            <a:off x="-877888" y="954088"/>
            <a:ext cx="6362701" cy="4772025"/>
          </a:xfrm>
          <a:ln/>
        </p:spPr>
      </p:sp>
      <p:sp>
        <p:nvSpPr>
          <p:cNvPr id="17411" name="Rectangle 3"/>
          <p:cNvSpPr>
            <a:spLocks noGrp="1" noChangeArrowheads="1"/>
          </p:cNvSpPr>
          <p:nvPr>
            <p:ph type="body" idx="1"/>
          </p:nvPr>
        </p:nvSpPr>
        <p:spPr>
          <a:xfrm>
            <a:off x="612158" y="6043235"/>
            <a:ext cx="3380435" cy="5727349"/>
          </a:xfrm>
          <a:noFill/>
          <a:ln/>
        </p:spPr>
        <p:txBody>
          <a:bodyPr/>
          <a:lstStyle/>
          <a:p>
            <a:pPr algn="just"/>
            <a:r>
              <a:rPr lang="hu-HU" sz="1200" kern="0" dirty="0" smtClean="0">
                <a:solidFill>
                  <a:schemeClr val="tx2"/>
                </a:solidFill>
                <a:latin typeface="Univers for KPMG Light" panose="020B0403020202020204" pitchFamily="34" charset="0"/>
              </a:rPr>
              <a:t>A piaci kockázatok az I. Bázeli tőkeegyezményben eredetileg még nem szerepel, azonban 1993-ban a bankok kereskedési könyveiben szereplő tételek esetén is meghatározásra került a 8 %-os </a:t>
            </a:r>
            <a:r>
              <a:rPr lang="hu-HU" sz="1200" kern="0" dirty="0" err="1" smtClean="0">
                <a:solidFill>
                  <a:schemeClr val="tx2"/>
                </a:solidFill>
                <a:latin typeface="Univers for KPMG Light" panose="020B0403020202020204" pitchFamily="34" charset="0"/>
              </a:rPr>
              <a:t>tőkemegfelelési</a:t>
            </a:r>
            <a:r>
              <a:rPr lang="hu-HU" sz="1200" kern="0" dirty="0" smtClean="0">
                <a:solidFill>
                  <a:schemeClr val="tx2"/>
                </a:solidFill>
                <a:latin typeface="Univers for KPMG Light" panose="020B0403020202020204" pitchFamily="34" charset="0"/>
              </a:rPr>
              <a:t> mutató alkalmazása. Az egyezmény több kritikát és kapott, míg végül 1996-ban ez a szabályozás kibővítésre került, és lehetőség nyílt a bankok által alkalmazott belső modellek alapul vételére a tőkekövetelmény meghatározása során.</a:t>
            </a:r>
          </a:p>
          <a:p>
            <a:r>
              <a:rPr lang="hu-HU" sz="1200" kern="0" dirty="0" smtClean="0">
                <a:solidFill>
                  <a:schemeClr val="tx2"/>
                </a:solidFill>
                <a:latin typeface="Univers for KPMG Light" panose="020B0403020202020204" pitchFamily="34" charset="0"/>
              </a:rPr>
              <a:t>2004-ben a Bázeli Bizottság létrehozta a II. Bázeli</a:t>
            </a:r>
          </a:p>
          <a:p>
            <a:pPr eaLnBrk="1" hangingPunct="1"/>
            <a:endParaRPr lang="de-DE" dirty="0" smtClean="0"/>
          </a:p>
        </p:txBody>
      </p:sp>
      <p:sp>
        <p:nvSpPr>
          <p:cNvPr id="5" name="Date Placeholder 4"/>
          <p:cNvSpPr>
            <a:spLocks noGrp="1"/>
          </p:cNvSpPr>
          <p:nvPr>
            <p:ph type="dt" idx="10"/>
          </p:nvPr>
        </p:nvSpPr>
        <p:spPr/>
        <p:txBody>
          <a:bodyPr/>
          <a:lstStyle/>
          <a:p>
            <a:r>
              <a:rPr lang="en-GB" smtClean="0"/>
              <a:t>20/02/2013</a:t>
            </a:r>
            <a:endParaRPr lang="en-GB" dirty="0"/>
          </a:p>
        </p:txBody>
      </p:sp>
    </p:spTree>
    <p:extLst>
      <p:ext uri="{BB962C8B-B14F-4D97-AF65-F5344CB8AC3E}">
        <p14:creationId xmlns:p14="http://schemas.microsoft.com/office/powerpoint/2010/main" val="204314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E2FEE106-D861-6343-96FF-5BF90692C3C7}" type="slidenum">
              <a:rPr lang="en-US" smtClean="0"/>
              <a:t>9</a:t>
            </a:fld>
            <a:endParaRPr lang="en-US"/>
          </a:p>
        </p:txBody>
      </p:sp>
    </p:spTree>
    <p:extLst>
      <p:ext uri="{BB962C8B-B14F-4D97-AF65-F5344CB8AC3E}">
        <p14:creationId xmlns:p14="http://schemas.microsoft.com/office/powerpoint/2010/main" val="83667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E2FEE106-D861-6343-96FF-5BF90692C3C7}" type="slidenum">
              <a:rPr lang="en-US" smtClean="0"/>
              <a:t>11</a:t>
            </a:fld>
            <a:endParaRPr lang="en-US"/>
          </a:p>
        </p:txBody>
      </p:sp>
    </p:spTree>
    <p:extLst>
      <p:ext uri="{BB962C8B-B14F-4D97-AF65-F5344CB8AC3E}">
        <p14:creationId xmlns:p14="http://schemas.microsoft.com/office/powerpoint/2010/main" val="208960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P: </a:t>
            </a:r>
            <a:r>
              <a:rPr lang="hu-HU" sz="1100" dirty="0"/>
              <a:t>instrumentum piaci ára</a:t>
            </a:r>
            <a:endParaRPr lang="hu-HU" dirty="0" smtClean="0"/>
          </a:p>
          <a:p>
            <a:r>
              <a:rPr lang="hu-HU" dirty="0" smtClean="0"/>
              <a:t>D: </a:t>
            </a:r>
            <a:r>
              <a:rPr lang="hu-HU" sz="1100" dirty="0"/>
              <a:t>átlagos hátralévő futamidő</a:t>
            </a:r>
            <a:endParaRPr lang="hu-HU" dirty="0" smtClean="0"/>
          </a:p>
          <a:p>
            <a:r>
              <a:rPr lang="hu-HU" dirty="0" smtClean="0"/>
              <a:t>Dr: </a:t>
            </a:r>
            <a:r>
              <a:rPr lang="hu-HU" sz="1100" dirty="0"/>
              <a:t>becsült kamatlábváltozással</a:t>
            </a:r>
            <a:endParaRPr lang="hu-HU" dirty="0" smtClean="0"/>
          </a:p>
          <a:p>
            <a:endParaRPr lang="hu-HU" dirty="0"/>
          </a:p>
        </p:txBody>
      </p:sp>
      <p:sp>
        <p:nvSpPr>
          <p:cNvPr id="4" name="Slide Number Placeholder 3"/>
          <p:cNvSpPr>
            <a:spLocks noGrp="1"/>
          </p:cNvSpPr>
          <p:nvPr>
            <p:ph type="sldNum" sz="quarter" idx="10"/>
          </p:nvPr>
        </p:nvSpPr>
        <p:spPr/>
        <p:txBody>
          <a:bodyPr/>
          <a:lstStyle/>
          <a:p>
            <a:fld id="{E2FEE106-D861-6343-96FF-5BF90692C3C7}" type="slidenum">
              <a:rPr lang="en-US" smtClean="0"/>
              <a:t>13</a:t>
            </a:fld>
            <a:endParaRPr lang="en-US"/>
          </a:p>
        </p:txBody>
      </p:sp>
    </p:spTree>
    <p:extLst>
      <p:ext uri="{BB962C8B-B14F-4D97-AF65-F5344CB8AC3E}">
        <p14:creationId xmlns:p14="http://schemas.microsoft.com/office/powerpoint/2010/main" val="429077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100" dirty="0" err="1"/>
              <a:t>telkockázat-mérséklés</a:t>
            </a:r>
            <a:r>
              <a:rPr lang="hu-HU" sz="1100" dirty="0"/>
              <a:t> hatásnak a 399–403. cikkel összhangban történő figyelembe </a:t>
            </a:r>
            <a:r>
              <a:rPr lang="hu-HU" sz="1100" dirty="0" err="1"/>
              <a:t>vételélével</a:t>
            </a:r>
            <a:r>
              <a:rPr lang="hu-HU" sz="1100" dirty="0"/>
              <a:t> számított kitettség értékeinek összege, nem haladhatja meg a </a:t>
            </a:r>
            <a:r>
              <a:rPr lang="hu-HU" sz="1100" dirty="0" err="1"/>
              <a:t>szavatolótőkéjének</a:t>
            </a:r>
            <a:r>
              <a:rPr lang="hu-HU" sz="1100" dirty="0"/>
              <a:t> 25 %- át. Amennyiben az ügyfél intézmény, vagy amennyiben az </a:t>
            </a:r>
            <a:r>
              <a:rPr lang="hu-HU" sz="1100" dirty="0" err="1"/>
              <a:t>ügyfécsoport</a:t>
            </a:r>
            <a:r>
              <a:rPr lang="hu-HU" sz="1100" dirty="0"/>
              <a:t> egy vagy több intézményt is tartalmaz, ez az érték nem haladhatja meg az intézményszavatoló tőkéjének 25 %-a és 150 millió EUR közül a nagyobb értéket, feltéve, hogy </a:t>
            </a:r>
            <a:r>
              <a:rPr lang="hu-HU" sz="1100" dirty="0" err="1"/>
              <a:t>azügyfélcsoportba</a:t>
            </a:r>
            <a:r>
              <a:rPr lang="hu-HU" sz="1100" dirty="0"/>
              <a:t> tartozó nem intézményi ügyfelekkel szembeni </a:t>
            </a:r>
            <a:r>
              <a:rPr lang="hu-HU" sz="1100" dirty="0" err="1"/>
              <a:t>kitettségértékek</a:t>
            </a:r>
            <a:r>
              <a:rPr lang="hu-HU" sz="1100" dirty="0"/>
              <a:t> összege – hitelkockázat-mérséklés hatásának a 399–403. cikkel összhangban </a:t>
            </a:r>
            <a:r>
              <a:rPr lang="hu-HU" sz="1100" dirty="0" err="1"/>
              <a:t>történőfigyelembevételével</a:t>
            </a:r>
            <a:r>
              <a:rPr lang="hu-HU" sz="1100" dirty="0"/>
              <a:t> – nem haladja meg az intézmény szavatoló tőkéjének 25 %-át.</a:t>
            </a:r>
          </a:p>
          <a:p>
            <a:endParaRPr lang="hu-HU" sz="1100" dirty="0"/>
          </a:p>
          <a:p>
            <a:r>
              <a:rPr lang="hu-HU" sz="1100" dirty="0"/>
              <a:t>Az e cikkben meghatározott limitek túlléphetők a kereskedési könyvben felmerülő kitettségek esetében, ha teljesülnek az alábbi feltételek:</a:t>
            </a:r>
          </a:p>
          <a:p>
            <a:r>
              <a:rPr lang="hu-HU" sz="1100" dirty="0"/>
              <a:t>a) az adott ügyféllel vagy ügyfélcsoporttal szembeni, nem a kereskedési könyvben szereplő kitettségek nem haladják meg az (1) bekezdésben megállapított limitet, amely limitet a szavatoló tőkéhez viszonyítva számítanak ki oly módon, hogy a többlet teljes mértékben a kereskedési könyvben jelenik meg;</a:t>
            </a:r>
          </a:p>
          <a:p>
            <a:r>
              <a:rPr lang="hu-HU" sz="1100" dirty="0"/>
              <a:t>b) az intézmény teljesít egy további, az (1) bekezdésben meghatározott limit túllépéséhez kapcsolódó és a 397. és 398. cikkek szerint kiszámított pótlólagos tőkekövetelményt;</a:t>
            </a:r>
          </a:p>
          <a:p>
            <a:r>
              <a:rPr lang="hu-HU" sz="1100" dirty="0"/>
              <a:t>c) ha a túllépés felmerülése óta 10 vagy annál kevesebb nap telt el, az adott ügyféllel vagy egymással kapcsolatban álló ügyfelek adott csoportjával szemben vállalt, kereskedési könyvben szereplő kitettség nem haladhatja meg az intézmény szavatoló tőkéjének 500 %-át;</a:t>
            </a:r>
          </a:p>
          <a:p>
            <a:r>
              <a:rPr lang="hu-HU" sz="1100" dirty="0"/>
              <a:t>d) a10 napnál hosszabb ideje fennálló túllépések összesített értéke nem haladhatja meg az intézmény szavatoló tőkéjének 600 %-át.</a:t>
            </a:r>
            <a:endParaRPr lang="hu-HU" dirty="0" smtClean="0"/>
          </a:p>
          <a:p>
            <a:endParaRPr lang="hu-HU" dirty="0"/>
          </a:p>
        </p:txBody>
      </p:sp>
      <p:sp>
        <p:nvSpPr>
          <p:cNvPr id="4" name="Slide Number Placeholder 3"/>
          <p:cNvSpPr>
            <a:spLocks noGrp="1"/>
          </p:cNvSpPr>
          <p:nvPr>
            <p:ph type="sldNum" sz="quarter" idx="10"/>
          </p:nvPr>
        </p:nvSpPr>
        <p:spPr/>
        <p:txBody>
          <a:bodyPr/>
          <a:lstStyle/>
          <a:p>
            <a:fld id="{E2FEE106-D861-6343-96FF-5BF90692C3C7}" type="slidenum">
              <a:rPr lang="en-US" smtClean="0"/>
              <a:t>17</a:t>
            </a:fld>
            <a:endParaRPr lang="en-US"/>
          </a:p>
        </p:txBody>
      </p:sp>
    </p:spTree>
    <p:extLst>
      <p:ext uri="{BB962C8B-B14F-4D97-AF65-F5344CB8AC3E}">
        <p14:creationId xmlns:p14="http://schemas.microsoft.com/office/powerpoint/2010/main" val="219243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E2FEE106-D861-6343-96FF-5BF90692C3C7}" type="slidenum">
              <a:rPr lang="en-US" smtClean="0"/>
              <a:t>19</a:t>
            </a:fld>
            <a:endParaRPr lang="en-US"/>
          </a:p>
        </p:txBody>
      </p:sp>
    </p:spTree>
    <p:extLst>
      <p:ext uri="{BB962C8B-B14F-4D97-AF65-F5344CB8AC3E}">
        <p14:creationId xmlns:p14="http://schemas.microsoft.com/office/powerpoint/2010/main" val="317997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100" dirty="0"/>
              <a:t>(1) Az e fejezet céljából alkalmazott minden belső modellnek koncepcionálisan megalapozottnak kell lennie és azt következetesen alkalmazni kell, különösen pedig teljesítenie kell az alábbi minőségi követelményeket:</a:t>
            </a:r>
          </a:p>
          <a:p>
            <a:pPr marL="214724" indent="-214724">
              <a:buAutoNum type="alphaLcParenR"/>
            </a:pPr>
            <a:r>
              <a:rPr lang="hu-HU" sz="1100" dirty="0"/>
              <a:t>a pozíciókockázathoz, a devizaárfolyam-kockázathoz, ill. az árukockázathoz kapcsolódó tőkekövetelmény számításához használt minden belső modellnek szorosan illeszkednie kell az intézmény napi kockázatkezelési folyamatába, és alapul kell szolgálnia a kockázati kitettségeknek az intézmény felső vezetése felé történő jelentéséhez;</a:t>
            </a:r>
          </a:p>
          <a:p>
            <a:pPr marL="214724" indent="-214724">
              <a:buAutoNum type="alphaLcParenR"/>
            </a:pPr>
            <a:r>
              <a:rPr lang="hu-HU" sz="1100" dirty="0"/>
              <a:t>az intézménynek az üzleti kereskedelmi részlegétől független kockázatellenőrzési részleggel kell rendelkeznie, amely közvetlenül a felső vezetésnek számol be. Ez a részleg felelős az e fejezet céljából alkalmazott valamennyi belső modell kialakításáért és bevezetéséért. A teljes kockázatkezelési rendszer felelőseként ennek a részlegnek kell elvégeznie az e fejezet céljára alkalmazott valamennyi belső modell kezdeti és folyamatos </a:t>
            </a:r>
            <a:r>
              <a:rPr lang="hu-HU" sz="1100" dirty="0" err="1"/>
              <a:t>validálását</a:t>
            </a:r>
            <a:r>
              <a:rPr lang="hu-HU" sz="1100" dirty="0"/>
              <a:t>. A részlegnek napi jelentéseket kell készítenie a pozíciókockázathoz, a devizaárfolyam-kockázathoz, ill. az árukockázathoz kapcsolódó tőkekövetelmény számításához használt valamennyi belső modell teljesítményéről, továbbá a kereskedési korlátok tekintetében meghozandó megfelelő intézkedésekről, és elemeznie kell e jelentéseket;</a:t>
            </a:r>
          </a:p>
          <a:p>
            <a:pPr marL="214724" indent="-214724">
              <a:buAutoNum type="alphaLcParenR"/>
            </a:pPr>
            <a:r>
              <a:rPr lang="hu-HU" sz="1100" dirty="0"/>
              <a:t>az intézmény vezető testületének és felső vezetésének aktívan részt kell vennie a kockázatellenőrzési folyamatban, és a kockázatellenőrző részleg által készített napi jelentéseket olyan szintet képviselő vezetésnek kell megvizsgálnia, amely megfelelő hatáskörrel rendelkezik az egyes üzletkötők által vállalt pozíciók, valamint az intézmény teljes kockázati kitettsége csökkentésének végrehajtását illetően;</a:t>
            </a:r>
          </a:p>
          <a:p>
            <a:pPr marL="214724" indent="-214724">
              <a:buAutoNum type="alphaLcParenR"/>
            </a:pPr>
            <a:r>
              <a:rPr lang="hu-HU" sz="1100" dirty="0"/>
              <a:t>az intézménynek megfelelő létszámú, a kifinomult belső modellek (ideértve az e fejezet céljából alkalmazott modelleket is) használatában jártas alkalmazottal kell rendelkeznie a forgalmazás, a kockázatellenőrzés, az auditálás és a back- </a:t>
            </a:r>
            <a:r>
              <a:rPr lang="hu-HU" sz="1100" dirty="0" err="1"/>
              <a:t>office</a:t>
            </a:r>
            <a:r>
              <a:rPr lang="hu-HU" sz="1100" dirty="0"/>
              <a:t> területeken;</a:t>
            </a:r>
          </a:p>
          <a:p>
            <a:pPr marL="214724" indent="-214724">
              <a:buAutoNum type="alphaLcParenR"/>
            </a:pPr>
            <a:r>
              <a:rPr lang="hu-HU" sz="1100" dirty="0"/>
              <a:t>az intézménynek bevált eljárásokkal kell rendelkeznie a belső modelljei (ideértve az e fejezet céljából alkalmazott modelleket is) általános működésére vonatkozó, belső szabályoknak és dokumentált kontrolloknak való megfelelés monitorozására és biztosítására;</a:t>
            </a:r>
          </a:p>
          <a:p>
            <a:pPr marL="214724" indent="-214724">
              <a:buAutoNum type="alphaLcParenR"/>
            </a:pPr>
            <a:r>
              <a:rPr lang="hu-HU" sz="1100" dirty="0"/>
              <a:t>alkalmazott belső modellek mindegyikének bizonyítottan jó, ésszerűen pontos múltbeli teljesítménnyel kell rendelkeznie a kockázatmérés terén;</a:t>
            </a:r>
          </a:p>
          <a:p>
            <a:pPr marL="214724" indent="-214724">
              <a:buAutoNum type="alphaLcParenR"/>
            </a:pPr>
            <a:r>
              <a:rPr lang="hu-HU" sz="1100" dirty="0"/>
              <a:t>az intézménynek rendszeresen szigorú stressz-tesztelési programokat, többek között fordított stressz-teszteket kell végeznie, amelyek kiterjednek minden, e fejezet céljából alkalmazott belső modellre; a tesztek eredményeit a felső vezetésnek felül kell vizsgálnia, és be kell építenie az általa megállapított intézkedésekbe és limitekbe. Ez az eljárás különösen alkalmas a piacok feszült piaci körülmények közötti </a:t>
            </a:r>
            <a:r>
              <a:rPr lang="hu-HU" sz="1100" dirty="0" err="1"/>
              <a:t>illikviditásának</a:t>
            </a:r>
            <a:r>
              <a:rPr lang="hu-HU" sz="1100" dirty="0"/>
              <a:t>, a koncentrációs kockázatnak, az egyirányú piacnak, a váratlan </a:t>
            </a:r>
            <a:r>
              <a:rPr lang="hu-HU" sz="1100" dirty="0" err="1"/>
              <a:t>nemteljesítésnek</a:t>
            </a:r>
            <a:r>
              <a:rPr lang="hu-HU" sz="1100" dirty="0"/>
              <a:t>, az áruk </a:t>
            </a:r>
            <a:r>
              <a:rPr lang="hu-HU" sz="1100" dirty="0" err="1"/>
              <a:t>nemlinearitásának</a:t>
            </a:r>
            <a:r>
              <a:rPr lang="hu-HU" sz="1100" dirty="0"/>
              <a:t>, a súlyos pénzhiánnyal jellemzett pozícióknak, a jelentős áringadozásnak kitett pozícióknak és más olyan kockázatoknak a kezelésére, amelyet a belső modell esetleg nem kezel megfelelően. Az alkalmazott módszerek a portfólió természetétől és attól függenek, hogy súlyos piaci körülmények között mennyi idő szükséges a kockázat fedezéséhez és kezeléséhez;</a:t>
            </a:r>
          </a:p>
          <a:p>
            <a:pPr marL="214724" indent="-214724">
              <a:buAutoNum type="alphaLcParenR"/>
            </a:pPr>
            <a:r>
              <a:rPr lang="hu-HU" sz="1100" dirty="0"/>
              <a:t>az intézménynek a rendes belső auditálási folyamata részeként el kell végeznie a belső modelljeinek független felülvizsgálatát, ideértve az e fejezet céljából alkalmazott belső modellek felülvizsgálatát is.</a:t>
            </a:r>
          </a:p>
          <a:p>
            <a:pPr marL="214724" indent="-214724">
              <a:buAutoNum type="alphaLcParenR"/>
            </a:pPr>
            <a:endParaRPr lang="hu-HU" sz="1100" dirty="0"/>
          </a:p>
          <a:p>
            <a:pPr marL="214724" indent="-214724">
              <a:buAutoNum type="alphaLcParenR"/>
            </a:pPr>
            <a:endParaRPr lang="hu-HU" sz="1100" dirty="0"/>
          </a:p>
          <a:p>
            <a:pPr marL="214724" indent="-214724">
              <a:buAutoNum type="alphaLcParenR"/>
            </a:pPr>
            <a:r>
              <a:rPr lang="hu-HU" sz="1100" dirty="0"/>
              <a:t>218. o.</a:t>
            </a:r>
          </a:p>
          <a:p>
            <a:pPr marL="214724" indent="-214724">
              <a:buAutoNum type="alphaLcParenR"/>
            </a:pPr>
            <a:endParaRPr lang="hu-HU" dirty="0"/>
          </a:p>
        </p:txBody>
      </p:sp>
      <p:sp>
        <p:nvSpPr>
          <p:cNvPr id="4" name="Slide Number Placeholder 3"/>
          <p:cNvSpPr>
            <a:spLocks noGrp="1"/>
          </p:cNvSpPr>
          <p:nvPr>
            <p:ph type="sldNum" sz="quarter" idx="10"/>
          </p:nvPr>
        </p:nvSpPr>
        <p:spPr/>
        <p:txBody>
          <a:bodyPr/>
          <a:lstStyle/>
          <a:p>
            <a:fld id="{E2FEE106-D861-6343-96FF-5BF90692C3C7}" type="slidenum">
              <a:rPr lang="en-US" smtClean="0"/>
              <a:t>20</a:t>
            </a:fld>
            <a:endParaRPr lang="en-US"/>
          </a:p>
        </p:txBody>
      </p:sp>
    </p:spTree>
    <p:extLst>
      <p:ext uri="{BB962C8B-B14F-4D97-AF65-F5344CB8AC3E}">
        <p14:creationId xmlns:p14="http://schemas.microsoft.com/office/powerpoint/2010/main" val="230901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r>
              <a:rPr lang="hu-HU" dirty="0" smtClean="0"/>
              <a:t>IRB külön cikkely – </a:t>
            </a:r>
            <a:r>
              <a:rPr lang="hu-HU" dirty="0" err="1" smtClean="0"/>
              <a:t>suverén</a:t>
            </a:r>
            <a:r>
              <a:rPr lang="hu-HU" dirty="0" smtClean="0"/>
              <a:t> helyére</a:t>
            </a:r>
          </a:p>
          <a:p>
            <a:endParaRPr lang="hu-HU" dirty="0" smtClean="0"/>
          </a:p>
          <a:p>
            <a:r>
              <a:rPr lang="hu-HU" sz="1100" dirty="0"/>
              <a:t> </a:t>
            </a:r>
          </a:p>
          <a:p>
            <a:r>
              <a:rPr lang="hu-HU" sz="1100" b="1" u="sng" dirty="0"/>
              <a:t>Market </a:t>
            </a:r>
            <a:r>
              <a:rPr lang="hu-HU" sz="1100" b="1" u="sng" dirty="0" err="1"/>
              <a:t>risk</a:t>
            </a:r>
            <a:endParaRPr lang="hu-HU" sz="1100" dirty="0"/>
          </a:p>
          <a:p>
            <a:r>
              <a:rPr lang="hu-HU" sz="1100" dirty="0"/>
              <a:t>Minimum </a:t>
            </a:r>
            <a:r>
              <a:rPr lang="hu-HU" sz="1100" dirty="0" err="1"/>
              <a:t>capital</a:t>
            </a:r>
            <a:r>
              <a:rPr lang="hu-HU" sz="1100" dirty="0"/>
              <a:t> </a:t>
            </a:r>
            <a:r>
              <a:rPr lang="hu-HU" sz="1100" dirty="0" err="1"/>
              <a:t>requirements</a:t>
            </a:r>
            <a:r>
              <a:rPr lang="hu-HU" sz="1100" dirty="0"/>
              <a:t> </a:t>
            </a:r>
            <a:r>
              <a:rPr lang="hu-HU" sz="1100" dirty="0" err="1"/>
              <a:t>for</a:t>
            </a:r>
            <a:r>
              <a:rPr lang="hu-HU" sz="1100" dirty="0"/>
              <a:t> market </a:t>
            </a:r>
            <a:r>
              <a:rPr lang="hu-HU" sz="1100" dirty="0" err="1"/>
              <a:t>risk</a:t>
            </a:r>
            <a:r>
              <a:rPr lang="hu-HU" sz="1100" dirty="0"/>
              <a:t> (Jan 2016)</a:t>
            </a:r>
          </a:p>
          <a:p>
            <a:r>
              <a:rPr lang="hu-HU" sz="1100" dirty="0" err="1">
                <a:hlinkClick r:id="rId3"/>
              </a:rPr>
              <a:t>Fundamental</a:t>
            </a:r>
            <a:r>
              <a:rPr lang="hu-HU" sz="1100" dirty="0">
                <a:hlinkClick r:id="rId3"/>
              </a:rPr>
              <a:t> </a:t>
            </a:r>
            <a:r>
              <a:rPr lang="hu-HU" sz="1100" dirty="0" err="1">
                <a:hlinkClick r:id="rId3"/>
              </a:rPr>
              <a:t>review</a:t>
            </a:r>
            <a:r>
              <a:rPr lang="hu-HU" sz="1100" dirty="0">
                <a:hlinkClick r:id="rId3"/>
              </a:rPr>
              <a:t> of </a:t>
            </a:r>
            <a:r>
              <a:rPr lang="hu-HU" sz="1100" dirty="0" err="1">
                <a:hlinkClick r:id="rId3"/>
              </a:rPr>
              <a:t>the</a:t>
            </a:r>
            <a:r>
              <a:rPr lang="hu-HU" sz="1100" dirty="0">
                <a:hlinkClick r:id="rId3"/>
              </a:rPr>
              <a:t> </a:t>
            </a:r>
            <a:r>
              <a:rPr lang="hu-HU" sz="1100" dirty="0" err="1">
                <a:hlinkClick r:id="rId3"/>
              </a:rPr>
              <a:t>trading</a:t>
            </a:r>
            <a:r>
              <a:rPr lang="hu-HU" sz="1100" dirty="0">
                <a:hlinkClick r:id="rId3"/>
              </a:rPr>
              <a:t> </a:t>
            </a:r>
            <a:r>
              <a:rPr lang="hu-HU" sz="1100" dirty="0" err="1">
                <a:hlinkClick r:id="rId3"/>
              </a:rPr>
              <a:t>book</a:t>
            </a:r>
            <a:r>
              <a:rPr lang="hu-HU" sz="1100" dirty="0">
                <a:hlinkClick r:id="rId3"/>
              </a:rPr>
              <a:t> - </a:t>
            </a:r>
            <a:r>
              <a:rPr lang="hu-HU" sz="1100" dirty="0" err="1">
                <a:hlinkClick r:id="rId3"/>
              </a:rPr>
              <a:t>interim</a:t>
            </a:r>
            <a:r>
              <a:rPr lang="hu-HU" sz="1100" dirty="0">
                <a:hlinkClick r:id="rId3"/>
              </a:rPr>
              <a:t> </a:t>
            </a:r>
            <a:r>
              <a:rPr lang="hu-HU" sz="1100" dirty="0" err="1">
                <a:hlinkClick r:id="rId3"/>
              </a:rPr>
              <a:t>impact</a:t>
            </a:r>
            <a:r>
              <a:rPr lang="hu-HU" sz="1100" dirty="0">
                <a:hlinkClick r:id="rId3"/>
              </a:rPr>
              <a:t> </a:t>
            </a:r>
            <a:r>
              <a:rPr lang="hu-HU" sz="1100" dirty="0" err="1">
                <a:hlinkClick r:id="rId3"/>
              </a:rPr>
              <a:t>analysis</a:t>
            </a:r>
            <a:r>
              <a:rPr lang="hu-HU" sz="1100" dirty="0">
                <a:hlinkClick r:id="rId3"/>
              </a:rPr>
              <a:t> (November 2015)</a:t>
            </a:r>
            <a:endParaRPr lang="hu-HU" sz="1100" dirty="0"/>
          </a:p>
          <a:p>
            <a:r>
              <a:rPr lang="hu-HU" sz="1100" dirty="0" err="1">
                <a:hlinkClick r:id="rId4"/>
              </a:rPr>
              <a:t>Fundamental</a:t>
            </a:r>
            <a:r>
              <a:rPr lang="hu-HU" sz="1100" dirty="0">
                <a:hlinkClick r:id="rId4"/>
              </a:rPr>
              <a:t> </a:t>
            </a:r>
            <a:r>
              <a:rPr lang="hu-HU" sz="1100" dirty="0" err="1">
                <a:hlinkClick r:id="rId4"/>
              </a:rPr>
              <a:t>review</a:t>
            </a:r>
            <a:r>
              <a:rPr lang="hu-HU" sz="1100" dirty="0">
                <a:hlinkClick r:id="rId4"/>
              </a:rPr>
              <a:t> of </a:t>
            </a:r>
            <a:r>
              <a:rPr lang="hu-HU" sz="1100" dirty="0" err="1">
                <a:hlinkClick r:id="rId4"/>
              </a:rPr>
              <a:t>the</a:t>
            </a:r>
            <a:r>
              <a:rPr lang="hu-HU" sz="1100" dirty="0">
                <a:hlinkClick r:id="rId4"/>
              </a:rPr>
              <a:t> </a:t>
            </a:r>
            <a:r>
              <a:rPr lang="hu-HU" sz="1100" dirty="0" err="1">
                <a:hlinkClick r:id="rId4"/>
              </a:rPr>
              <a:t>trading</a:t>
            </a:r>
            <a:r>
              <a:rPr lang="hu-HU" sz="1100" dirty="0">
                <a:hlinkClick r:id="rId4"/>
              </a:rPr>
              <a:t> </a:t>
            </a:r>
            <a:r>
              <a:rPr lang="hu-HU" sz="1100" dirty="0" err="1">
                <a:hlinkClick r:id="rId4"/>
              </a:rPr>
              <a:t>book</a:t>
            </a:r>
            <a:r>
              <a:rPr lang="hu-HU" sz="1100" dirty="0">
                <a:hlinkClick r:id="rId4"/>
              </a:rPr>
              <a:t>: </a:t>
            </a:r>
            <a:r>
              <a:rPr lang="hu-HU" sz="1100" dirty="0" err="1">
                <a:hlinkClick r:id="rId4"/>
              </a:rPr>
              <a:t>Outstanding</a:t>
            </a:r>
            <a:r>
              <a:rPr lang="hu-HU" sz="1100" dirty="0">
                <a:hlinkClick r:id="rId4"/>
              </a:rPr>
              <a:t> </a:t>
            </a:r>
            <a:r>
              <a:rPr lang="hu-HU" sz="1100" dirty="0" err="1">
                <a:hlinkClick r:id="rId4"/>
              </a:rPr>
              <a:t>issues</a:t>
            </a:r>
            <a:r>
              <a:rPr lang="hu-HU" sz="1100" dirty="0">
                <a:hlinkClick r:id="rId4"/>
              </a:rPr>
              <a:t> - </a:t>
            </a:r>
            <a:r>
              <a:rPr lang="hu-HU" sz="1100" dirty="0" err="1">
                <a:hlinkClick r:id="rId4"/>
              </a:rPr>
              <a:t>consultative</a:t>
            </a:r>
            <a:r>
              <a:rPr lang="hu-HU" sz="1100" dirty="0">
                <a:hlinkClick r:id="rId4"/>
              </a:rPr>
              <a:t> </a:t>
            </a:r>
            <a:r>
              <a:rPr lang="hu-HU" sz="1100" dirty="0" err="1">
                <a:hlinkClick r:id="rId4"/>
              </a:rPr>
              <a:t>document</a:t>
            </a:r>
            <a:r>
              <a:rPr lang="hu-HU" sz="1100" dirty="0">
                <a:hlinkClick r:id="rId4"/>
              </a:rPr>
              <a:t> (December 2014)</a:t>
            </a:r>
            <a:endParaRPr lang="hu-HU" sz="1100" dirty="0"/>
          </a:p>
          <a:p>
            <a:r>
              <a:rPr lang="hu-HU" sz="1100" dirty="0" err="1">
                <a:hlinkClick r:id="rId5"/>
              </a:rPr>
              <a:t>Fundamental</a:t>
            </a:r>
            <a:r>
              <a:rPr lang="hu-HU" sz="1100" dirty="0">
                <a:hlinkClick r:id="rId5"/>
              </a:rPr>
              <a:t> </a:t>
            </a:r>
            <a:r>
              <a:rPr lang="hu-HU" sz="1100" dirty="0" err="1">
                <a:hlinkClick r:id="rId5"/>
              </a:rPr>
              <a:t>review</a:t>
            </a:r>
            <a:r>
              <a:rPr lang="hu-HU" sz="1100" dirty="0">
                <a:hlinkClick r:id="rId5"/>
              </a:rPr>
              <a:t> of </a:t>
            </a:r>
            <a:r>
              <a:rPr lang="hu-HU" sz="1100" dirty="0" err="1">
                <a:hlinkClick r:id="rId5"/>
              </a:rPr>
              <a:t>the</a:t>
            </a:r>
            <a:r>
              <a:rPr lang="hu-HU" sz="1100" dirty="0">
                <a:hlinkClick r:id="rId5"/>
              </a:rPr>
              <a:t> </a:t>
            </a:r>
            <a:r>
              <a:rPr lang="hu-HU" sz="1100" dirty="0" err="1">
                <a:hlinkClick r:id="rId5"/>
              </a:rPr>
              <a:t>trading</a:t>
            </a:r>
            <a:r>
              <a:rPr lang="hu-HU" sz="1100" dirty="0">
                <a:hlinkClick r:id="rId5"/>
              </a:rPr>
              <a:t> </a:t>
            </a:r>
            <a:r>
              <a:rPr lang="hu-HU" sz="1100" dirty="0" err="1">
                <a:hlinkClick r:id="rId5"/>
              </a:rPr>
              <a:t>book</a:t>
            </a:r>
            <a:r>
              <a:rPr lang="hu-HU" sz="1100" dirty="0">
                <a:hlinkClick r:id="rId5"/>
              </a:rPr>
              <a:t> - </a:t>
            </a:r>
            <a:r>
              <a:rPr lang="hu-HU" sz="1100" dirty="0" err="1">
                <a:hlinkClick r:id="rId5"/>
              </a:rPr>
              <a:t>second</a:t>
            </a:r>
            <a:r>
              <a:rPr lang="hu-HU" sz="1100" dirty="0">
                <a:hlinkClick r:id="rId5"/>
              </a:rPr>
              <a:t> </a:t>
            </a:r>
            <a:r>
              <a:rPr lang="hu-HU" sz="1100" dirty="0" err="1">
                <a:hlinkClick r:id="rId5"/>
              </a:rPr>
              <a:t>consultative</a:t>
            </a:r>
            <a:r>
              <a:rPr lang="hu-HU" sz="1100" dirty="0">
                <a:hlinkClick r:id="rId5"/>
              </a:rPr>
              <a:t> </a:t>
            </a:r>
            <a:r>
              <a:rPr lang="hu-HU" sz="1100" dirty="0" err="1">
                <a:hlinkClick r:id="rId5"/>
              </a:rPr>
              <a:t>document</a:t>
            </a:r>
            <a:r>
              <a:rPr lang="hu-HU" sz="1100" dirty="0">
                <a:hlinkClick r:id="rId5"/>
              </a:rPr>
              <a:t> (</a:t>
            </a:r>
            <a:r>
              <a:rPr lang="hu-HU" sz="1100" dirty="0" err="1">
                <a:hlinkClick r:id="rId5"/>
              </a:rPr>
              <a:t>October</a:t>
            </a:r>
            <a:r>
              <a:rPr lang="hu-HU" sz="1100" dirty="0">
                <a:hlinkClick r:id="rId5"/>
              </a:rPr>
              <a:t> 2013)</a:t>
            </a:r>
            <a:endParaRPr lang="hu-HU" sz="1100" dirty="0"/>
          </a:p>
          <a:p>
            <a:r>
              <a:rPr lang="hu-HU" sz="1100" dirty="0" err="1">
                <a:hlinkClick r:id="rId6"/>
              </a:rPr>
              <a:t>Fundamental</a:t>
            </a:r>
            <a:r>
              <a:rPr lang="hu-HU" sz="1100" dirty="0">
                <a:hlinkClick r:id="rId6"/>
              </a:rPr>
              <a:t> </a:t>
            </a:r>
            <a:r>
              <a:rPr lang="hu-HU" sz="1100" dirty="0" err="1">
                <a:hlinkClick r:id="rId6"/>
              </a:rPr>
              <a:t>review</a:t>
            </a:r>
            <a:r>
              <a:rPr lang="hu-HU" sz="1100" dirty="0">
                <a:hlinkClick r:id="rId6"/>
              </a:rPr>
              <a:t> of </a:t>
            </a:r>
            <a:r>
              <a:rPr lang="hu-HU" sz="1100" dirty="0" err="1">
                <a:hlinkClick r:id="rId6"/>
              </a:rPr>
              <a:t>the</a:t>
            </a:r>
            <a:r>
              <a:rPr lang="hu-HU" sz="1100" dirty="0">
                <a:hlinkClick r:id="rId6"/>
              </a:rPr>
              <a:t> </a:t>
            </a:r>
            <a:r>
              <a:rPr lang="hu-HU" sz="1100" dirty="0" err="1">
                <a:hlinkClick r:id="rId6"/>
              </a:rPr>
              <a:t>trading</a:t>
            </a:r>
            <a:r>
              <a:rPr lang="hu-HU" sz="1100" dirty="0">
                <a:hlinkClick r:id="rId6"/>
              </a:rPr>
              <a:t> </a:t>
            </a:r>
            <a:r>
              <a:rPr lang="hu-HU" sz="1100" dirty="0" err="1">
                <a:hlinkClick r:id="rId6"/>
              </a:rPr>
              <a:t>book</a:t>
            </a:r>
            <a:r>
              <a:rPr lang="hu-HU" sz="1100" dirty="0">
                <a:hlinkClick r:id="rId6"/>
              </a:rPr>
              <a:t> - </a:t>
            </a:r>
            <a:r>
              <a:rPr lang="hu-HU" sz="1100" dirty="0" err="1">
                <a:hlinkClick r:id="rId6"/>
              </a:rPr>
              <a:t>consultative</a:t>
            </a:r>
            <a:r>
              <a:rPr lang="hu-HU" sz="1100" dirty="0">
                <a:hlinkClick r:id="rId6"/>
              </a:rPr>
              <a:t> </a:t>
            </a:r>
            <a:r>
              <a:rPr lang="hu-HU" sz="1100" dirty="0" err="1">
                <a:hlinkClick r:id="rId6"/>
              </a:rPr>
              <a:t>document</a:t>
            </a:r>
            <a:r>
              <a:rPr lang="hu-HU" sz="1100" dirty="0">
                <a:hlinkClick r:id="rId6"/>
              </a:rPr>
              <a:t> (May 2012)</a:t>
            </a:r>
            <a:endParaRPr lang="hu-HU" sz="1100" dirty="0"/>
          </a:p>
          <a:p>
            <a:r>
              <a:rPr lang="hu-HU" sz="1100" dirty="0"/>
              <a:t> </a:t>
            </a:r>
          </a:p>
          <a:p>
            <a:r>
              <a:rPr lang="hu-HU" sz="1100" b="1" u="sng" dirty="0"/>
              <a:t>Credit </a:t>
            </a:r>
            <a:r>
              <a:rPr lang="hu-HU" sz="1100" b="1" u="sng" dirty="0" err="1"/>
              <a:t>risk</a:t>
            </a:r>
            <a:r>
              <a:rPr lang="hu-HU" sz="1100" b="1" u="sng" dirty="0"/>
              <a:t>:</a:t>
            </a:r>
            <a:endParaRPr lang="hu-HU" sz="1100" dirty="0"/>
          </a:p>
          <a:p>
            <a:r>
              <a:rPr lang="hu-HU" sz="1100" dirty="0" err="1"/>
              <a:t>Revisions</a:t>
            </a:r>
            <a:r>
              <a:rPr lang="hu-HU" sz="1100" dirty="0"/>
              <a:t> </a:t>
            </a:r>
            <a:r>
              <a:rPr lang="hu-HU" sz="1100" dirty="0" err="1"/>
              <a:t>to</a:t>
            </a:r>
            <a:r>
              <a:rPr lang="hu-HU" sz="1100" dirty="0"/>
              <a:t> </a:t>
            </a:r>
            <a:r>
              <a:rPr lang="hu-HU" sz="1100" dirty="0" err="1"/>
              <a:t>the</a:t>
            </a:r>
            <a:r>
              <a:rPr lang="hu-HU" sz="1100" dirty="0"/>
              <a:t> </a:t>
            </a:r>
            <a:r>
              <a:rPr lang="hu-HU" sz="1100" dirty="0" err="1"/>
              <a:t>Standardised</a:t>
            </a:r>
            <a:r>
              <a:rPr lang="hu-HU" sz="1100" dirty="0"/>
              <a:t> </a:t>
            </a:r>
            <a:r>
              <a:rPr lang="hu-HU" sz="1100" dirty="0" err="1"/>
              <a:t>Approach</a:t>
            </a:r>
            <a:r>
              <a:rPr lang="hu-HU" sz="1100" dirty="0"/>
              <a:t> </a:t>
            </a:r>
            <a:r>
              <a:rPr lang="hu-HU" sz="1100" dirty="0" err="1"/>
              <a:t>for</a:t>
            </a:r>
            <a:r>
              <a:rPr lang="hu-HU" sz="1100" dirty="0"/>
              <a:t> credit </a:t>
            </a:r>
            <a:r>
              <a:rPr lang="hu-HU" sz="1100" dirty="0" err="1"/>
              <a:t>risk</a:t>
            </a:r>
            <a:r>
              <a:rPr lang="hu-HU" sz="1100" dirty="0"/>
              <a:t> - </a:t>
            </a:r>
            <a:r>
              <a:rPr lang="hu-HU" sz="1100" dirty="0" err="1"/>
              <a:t>second</a:t>
            </a:r>
            <a:r>
              <a:rPr lang="hu-HU" sz="1100" dirty="0"/>
              <a:t> </a:t>
            </a:r>
            <a:r>
              <a:rPr lang="hu-HU" sz="1100" dirty="0" err="1"/>
              <a:t>consultative</a:t>
            </a:r>
            <a:r>
              <a:rPr lang="hu-HU" sz="1100" dirty="0"/>
              <a:t> </a:t>
            </a:r>
            <a:r>
              <a:rPr lang="hu-HU" sz="1100" dirty="0" err="1"/>
              <a:t>document</a:t>
            </a:r>
            <a:r>
              <a:rPr lang="hu-HU" sz="1100" dirty="0"/>
              <a:t> (</a:t>
            </a:r>
            <a:r>
              <a:rPr lang="hu-HU" sz="1100" dirty="0" err="1"/>
              <a:t>dec</a:t>
            </a:r>
            <a:r>
              <a:rPr lang="hu-HU" sz="1100" dirty="0"/>
              <a:t> 2015)</a:t>
            </a:r>
          </a:p>
          <a:p>
            <a:r>
              <a:rPr lang="hu-HU" sz="1100" dirty="0" err="1"/>
              <a:t>Revisions</a:t>
            </a:r>
            <a:r>
              <a:rPr lang="hu-HU" sz="1100" dirty="0"/>
              <a:t> </a:t>
            </a:r>
            <a:r>
              <a:rPr lang="hu-HU" sz="1100" dirty="0" err="1"/>
              <a:t>to</a:t>
            </a:r>
            <a:r>
              <a:rPr lang="hu-HU" sz="1100" dirty="0"/>
              <a:t> </a:t>
            </a:r>
            <a:r>
              <a:rPr lang="hu-HU" sz="1100" dirty="0" err="1"/>
              <a:t>the</a:t>
            </a:r>
            <a:r>
              <a:rPr lang="hu-HU" sz="1100" dirty="0"/>
              <a:t> </a:t>
            </a:r>
            <a:r>
              <a:rPr lang="hu-HU" sz="1100" dirty="0" err="1"/>
              <a:t>standardised</a:t>
            </a:r>
            <a:r>
              <a:rPr lang="hu-HU" sz="1100" dirty="0"/>
              <a:t> </a:t>
            </a:r>
            <a:r>
              <a:rPr lang="hu-HU" sz="1100" dirty="0" err="1"/>
              <a:t>approach</a:t>
            </a:r>
            <a:r>
              <a:rPr lang="hu-HU" sz="1100" dirty="0"/>
              <a:t> </a:t>
            </a:r>
            <a:r>
              <a:rPr lang="hu-HU" sz="1100" dirty="0" err="1"/>
              <a:t>for</a:t>
            </a:r>
            <a:r>
              <a:rPr lang="hu-HU" sz="1100" dirty="0"/>
              <a:t> credit </a:t>
            </a:r>
            <a:r>
              <a:rPr lang="hu-HU" sz="1100" dirty="0" err="1"/>
              <a:t>risk</a:t>
            </a:r>
            <a:r>
              <a:rPr lang="hu-HU" sz="1100" dirty="0"/>
              <a:t> - </a:t>
            </a:r>
            <a:r>
              <a:rPr lang="hu-HU" sz="1100" dirty="0" err="1"/>
              <a:t>consultative</a:t>
            </a:r>
            <a:r>
              <a:rPr lang="hu-HU" sz="1100" dirty="0"/>
              <a:t> </a:t>
            </a:r>
            <a:r>
              <a:rPr lang="hu-HU" sz="1100" dirty="0" err="1"/>
              <a:t>document</a:t>
            </a:r>
            <a:r>
              <a:rPr lang="hu-HU" sz="1100" dirty="0"/>
              <a:t> (December 2014)</a:t>
            </a:r>
          </a:p>
          <a:p>
            <a:r>
              <a:rPr lang="hu-HU" sz="1100" dirty="0"/>
              <a:t> </a:t>
            </a:r>
          </a:p>
          <a:p>
            <a:r>
              <a:rPr lang="en-US" sz="1100" b="1" u="sng" dirty="0"/>
              <a:t>Reducing variation in credit-risk-weighted assets</a:t>
            </a:r>
            <a:endParaRPr lang="hu-HU" sz="1100" dirty="0"/>
          </a:p>
          <a:p>
            <a:r>
              <a:rPr lang="hu-HU" sz="1100" dirty="0" err="1"/>
              <a:t>Reducing</a:t>
            </a:r>
            <a:r>
              <a:rPr lang="hu-HU" sz="1100" dirty="0"/>
              <a:t> </a:t>
            </a:r>
            <a:r>
              <a:rPr lang="hu-HU" sz="1100" dirty="0" err="1"/>
              <a:t>variation</a:t>
            </a:r>
            <a:r>
              <a:rPr lang="hu-HU" sz="1100" dirty="0"/>
              <a:t> </a:t>
            </a:r>
            <a:r>
              <a:rPr lang="hu-HU" sz="1100" dirty="0" err="1"/>
              <a:t>in</a:t>
            </a:r>
            <a:r>
              <a:rPr lang="hu-HU" sz="1100" dirty="0"/>
              <a:t> credit </a:t>
            </a:r>
            <a:r>
              <a:rPr lang="hu-HU" sz="1100" dirty="0" err="1"/>
              <a:t>risk-weighted</a:t>
            </a:r>
            <a:r>
              <a:rPr lang="hu-HU" sz="1100" dirty="0"/>
              <a:t> </a:t>
            </a:r>
            <a:r>
              <a:rPr lang="hu-HU" sz="1100" dirty="0" err="1"/>
              <a:t>assets</a:t>
            </a:r>
            <a:r>
              <a:rPr lang="hu-HU" sz="1100" dirty="0"/>
              <a:t> - </a:t>
            </a:r>
            <a:r>
              <a:rPr lang="hu-HU" sz="1100" dirty="0" err="1"/>
              <a:t>constraints</a:t>
            </a:r>
            <a:r>
              <a:rPr lang="hu-HU" sz="1100" dirty="0"/>
              <a:t> </a:t>
            </a:r>
            <a:r>
              <a:rPr lang="hu-HU" sz="1100" dirty="0" err="1"/>
              <a:t>on</a:t>
            </a:r>
            <a:r>
              <a:rPr lang="hu-HU" sz="1100" dirty="0"/>
              <a:t> </a:t>
            </a:r>
            <a:r>
              <a:rPr lang="hu-HU" sz="1100" dirty="0" err="1"/>
              <a:t>the</a:t>
            </a:r>
            <a:r>
              <a:rPr lang="hu-HU" sz="1100" dirty="0"/>
              <a:t> </a:t>
            </a:r>
            <a:r>
              <a:rPr lang="hu-HU" sz="1100" dirty="0" err="1"/>
              <a:t>use</a:t>
            </a:r>
            <a:r>
              <a:rPr lang="hu-HU" sz="1100" dirty="0"/>
              <a:t> of </a:t>
            </a:r>
            <a:r>
              <a:rPr lang="hu-HU" sz="1100" dirty="0" err="1"/>
              <a:t>internal</a:t>
            </a:r>
            <a:r>
              <a:rPr lang="hu-HU" sz="1100" dirty="0"/>
              <a:t> </a:t>
            </a:r>
            <a:r>
              <a:rPr lang="hu-HU" sz="1100" dirty="0" err="1"/>
              <a:t>model</a:t>
            </a:r>
            <a:r>
              <a:rPr lang="hu-HU" sz="1100" dirty="0"/>
              <a:t> </a:t>
            </a:r>
            <a:r>
              <a:rPr lang="hu-HU" sz="1100" dirty="0" err="1"/>
              <a:t>approaches</a:t>
            </a:r>
            <a:r>
              <a:rPr lang="hu-HU" sz="1100" dirty="0"/>
              <a:t> - </a:t>
            </a:r>
            <a:r>
              <a:rPr lang="hu-HU" sz="1100" dirty="0" err="1"/>
              <a:t>consultative</a:t>
            </a:r>
            <a:r>
              <a:rPr lang="hu-HU" sz="1100" dirty="0"/>
              <a:t> </a:t>
            </a:r>
            <a:r>
              <a:rPr lang="hu-HU" sz="1100" dirty="0" err="1"/>
              <a:t>document</a:t>
            </a:r>
            <a:r>
              <a:rPr lang="hu-HU" sz="1100" dirty="0"/>
              <a:t> (</a:t>
            </a:r>
            <a:r>
              <a:rPr lang="hu-HU" sz="1100" dirty="0" err="1"/>
              <a:t>march</a:t>
            </a:r>
            <a:r>
              <a:rPr lang="hu-HU" sz="1100" dirty="0"/>
              <a:t> 2016)</a:t>
            </a:r>
          </a:p>
          <a:p>
            <a:r>
              <a:rPr lang="hu-HU" sz="1100" dirty="0"/>
              <a:t> </a:t>
            </a:r>
          </a:p>
          <a:p>
            <a:r>
              <a:rPr lang="en-US" sz="1100" b="1" u="sng" dirty="0"/>
              <a:t>Capital floors</a:t>
            </a:r>
            <a:endParaRPr lang="hu-HU" sz="1100" dirty="0"/>
          </a:p>
          <a:p>
            <a:r>
              <a:rPr lang="hu-HU" sz="1100" dirty="0">
                <a:hlinkClick r:id="rId7"/>
              </a:rPr>
              <a:t>Capital </a:t>
            </a:r>
            <a:r>
              <a:rPr lang="hu-HU" sz="1100" dirty="0" err="1">
                <a:hlinkClick r:id="rId7"/>
              </a:rPr>
              <a:t>floors</a:t>
            </a:r>
            <a:r>
              <a:rPr lang="hu-HU" sz="1100" dirty="0">
                <a:hlinkClick r:id="rId7"/>
              </a:rPr>
              <a:t>: </a:t>
            </a:r>
            <a:r>
              <a:rPr lang="hu-HU" sz="1100" dirty="0" err="1">
                <a:hlinkClick r:id="rId7"/>
              </a:rPr>
              <a:t>the</a:t>
            </a:r>
            <a:r>
              <a:rPr lang="hu-HU" sz="1100" dirty="0">
                <a:hlinkClick r:id="rId7"/>
              </a:rPr>
              <a:t> design of a </a:t>
            </a:r>
            <a:r>
              <a:rPr lang="hu-HU" sz="1100" dirty="0" err="1">
                <a:hlinkClick r:id="rId7"/>
              </a:rPr>
              <a:t>framework</a:t>
            </a:r>
            <a:r>
              <a:rPr lang="hu-HU" sz="1100" dirty="0">
                <a:hlinkClick r:id="rId7"/>
              </a:rPr>
              <a:t> </a:t>
            </a:r>
            <a:r>
              <a:rPr lang="hu-HU" sz="1100" dirty="0" err="1">
                <a:hlinkClick r:id="rId7"/>
              </a:rPr>
              <a:t>based</a:t>
            </a:r>
            <a:r>
              <a:rPr lang="hu-HU" sz="1100" dirty="0">
                <a:hlinkClick r:id="rId7"/>
              </a:rPr>
              <a:t> </a:t>
            </a:r>
            <a:r>
              <a:rPr lang="hu-HU" sz="1100" dirty="0" err="1">
                <a:hlinkClick r:id="rId7"/>
              </a:rPr>
              <a:t>on</a:t>
            </a:r>
            <a:r>
              <a:rPr lang="hu-HU" sz="1100" dirty="0">
                <a:hlinkClick r:id="rId7"/>
              </a:rPr>
              <a:t> </a:t>
            </a:r>
            <a:r>
              <a:rPr lang="hu-HU" sz="1100" dirty="0" err="1">
                <a:hlinkClick r:id="rId7"/>
              </a:rPr>
              <a:t>standardised</a:t>
            </a:r>
            <a:r>
              <a:rPr lang="hu-HU" sz="1100" dirty="0">
                <a:hlinkClick r:id="rId7"/>
              </a:rPr>
              <a:t> </a:t>
            </a:r>
            <a:r>
              <a:rPr lang="hu-HU" sz="1100" dirty="0" err="1">
                <a:hlinkClick r:id="rId7"/>
              </a:rPr>
              <a:t>approaches</a:t>
            </a:r>
            <a:r>
              <a:rPr lang="hu-HU" sz="1100" dirty="0">
                <a:hlinkClick r:id="rId7"/>
              </a:rPr>
              <a:t> - </a:t>
            </a:r>
            <a:r>
              <a:rPr lang="hu-HU" sz="1100" dirty="0" err="1">
                <a:hlinkClick r:id="rId7"/>
              </a:rPr>
              <a:t>consultative</a:t>
            </a:r>
            <a:r>
              <a:rPr lang="hu-HU" sz="1100" dirty="0">
                <a:hlinkClick r:id="rId7"/>
              </a:rPr>
              <a:t> </a:t>
            </a:r>
            <a:r>
              <a:rPr lang="hu-HU" sz="1100" dirty="0" err="1">
                <a:hlinkClick r:id="rId7"/>
              </a:rPr>
              <a:t>document</a:t>
            </a:r>
            <a:r>
              <a:rPr lang="hu-HU" sz="1100" dirty="0">
                <a:hlinkClick r:id="rId7"/>
              </a:rPr>
              <a:t> (December 2014)</a:t>
            </a:r>
            <a:endParaRPr lang="hu-HU" sz="1100" dirty="0"/>
          </a:p>
          <a:p>
            <a:r>
              <a:rPr lang="hu-HU" sz="1100" dirty="0"/>
              <a:t> </a:t>
            </a:r>
          </a:p>
          <a:p>
            <a:r>
              <a:rPr lang="hu-HU" sz="1100" b="1" u="sng" dirty="0"/>
              <a:t>IRBBB</a:t>
            </a:r>
            <a:endParaRPr lang="hu-HU" sz="1100" dirty="0"/>
          </a:p>
          <a:p>
            <a:r>
              <a:rPr lang="hu-HU" sz="1100" dirty="0"/>
              <a:t>Interest </a:t>
            </a:r>
            <a:r>
              <a:rPr lang="hu-HU" sz="1100" dirty="0" err="1"/>
              <a:t>rate</a:t>
            </a:r>
            <a:r>
              <a:rPr lang="hu-HU" sz="1100" dirty="0"/>
              <a:t> </a:t>
            </a:r>
            <a:r>
              <a:rPr lang="hu-HU" sz="1100" dirty="0" err="1"/>
              <a:t>risk</a:t>
            </a:r>
            <a:r>
              <a:rPr lang="hu-HU" sz="1100" dirty="0"/>
              <a:t> </a:t>
            </a:r>
            <a:r>
              <a:rPr lang="hu-HU" sz="1100" dirty="0" err="1"/>
              <a:t>in</a:t>
            </a:r>
            <a:r>
              <a:rPr lang="hu-HU" sz="1100" dirty="0"/>
              <a:t> </a:t>
            </a:r>
            <a:r>
              <a:rPr lang="hu-HU" sz="1100" dirty="0" err="1"/>
              <a:t>the</a:t>
            </a:r>
            <a:r>
              <a:rPr lang="hu-HU" sz="1100" dirty="0"/>
              <a:t> banking </a:t>
            </a:r>
            <a:r>
              <a:rPr lang="hu-HU" sz="1100" dirty="0" err="1"/>
              <a:t>book</a:t>
            </a:r>
            <a:r>
              <a:rPr lang="hu-HU" sz="1100" dirty="0"/>
              <a:t> (</a:t>
            </a:r>
            <a:r>
              <a:rPr lang="hu-HU" sz="1100" dirty="0" err="1"/>
              <a:t>April</a:t>
            </a:r>
            <a:r>
              <a:rPr lang="hu-HU" sz="1100" dirty="0"/>
              <a:t> 2016)</a:t>
            </a:r>
          </a:p>
          <a:p>
            <a:r>
              <a:rPr lang="hu-HU" sz="1100" dirty="0"/>
              <a:t>Interest </a:t>
            </a:r>
            <a:r>
              <a:rPr lang="hu-HU" sz="1100" dirty="0" err="1"/>
              <a:t>rate</a:t>
            </a:r>
            <a:r>
              <a:rPr lang="hu-HU" sz="1100" dirty="0"/>
              <a:t> </a:t>
            </a:r>
            <a:r>
              <a:rPr lang="hu-HU" sz="1100" dirty="0" err="1"/>
              <a:t>risk</a:t>
            </a:r>
            <a:r>
              <a:rPr lang="hu-HU" sz="1100" dirty="0"/>
              <a:t> </a:t>
            </a:r>
            <a:r>
              <a:rPr lang="hu-HU" sz="1100" dirty="0" err="1"/>
              <a:t>in</a:t>
            </a:r>
            <a:r>
              <a:rPr lang="hu-HU" sz="1100" dirty="0"/>
              <a:t> </a:t>
            </a:r>
            <a:r>
              <a:rPr lang="hu-HU" sz="1100" dirty="0" err="1"/>
              <a:t>the</a:t>
            </a:r>
            <a:r>
              <a:rPr lang="hu-HU" sz="1100" dirty="0"/>
              <a:t> banking </a:t>
            </a:r>
            <a:r>
              <a:rPr lang="hu-HU" sz="1100" dirty="0" err="1"/>
              <a:t>book</a:t>
            </a:r>
            <a:r>
              <a:rPr lang="hu-HU" sz="1100" dirty="0"/>
              <a:t> - </a:t>
            </a:r>
            <a:r>
              <a:rPr lang="hu-HU" sz="1100" dirty="0" err="1"/>
              <a:t>consultative</a:t>
            </a:r>
            <a:r>
              <a:rPr lang="hu-HU" sz="1100" dirty="0"/>
              <a:t> </a:t>
            </a:r>
            <a:r>
              <a:rPr lang="hu-HU" sz="1100" dirty="0" err="1"/>
              <a:t>document</a:t>
            </a:r>
            <a:r>
              <a:rPr lang="hu-HU" sz="1100" dirty="0"/>
              <a:t> (</a:t>
            </a:r>
            <a:r>
              <a:rPr lang="hu-HU" sz="1100" dirty="0" err="1"/>
              <a:t>June</a:t>
            </a:r>
            <a:r>
              <a:rPr lang="hu-HU" sz="1100" dirty="0"/>
              <a:t> 2015)</a:t>
            </a:r>
          </a:p>
          <a:p>
            <a:r>
              <a:rPr lang="hu-HU" sz="1100" dirty="0"/>
              <a:t> </a:t>
            </a:r>
          </a:p>
          <a:p>
            <a:r>
              <a:rPr lang="hu-HU" sz="1100" b="1" u="sng" dirty="0" err="1"/>
              <a:t>Orp</a:t>
            </a:r>
            <a:r>
              <a:rPr lang="hu-HU" sz="1100" b="1" u="sng" dirty="0"/>
              <a:t> </a:t>
            </a:r>
            <a:r>
              <a:rPr lang="hu-HU" sz="1100" b="1" u="sng" dirty="0" err="1"/>
              <a:t>risk</a:t>
            </a:r>
            <a:r>
              <a:rPr lang="hu-HU" sz="1100" b="1" u="sng" dirty="0"/>
              <a:t>:</a:t>
            </a:r>
            <a:endParaRPr lang="hu-HU" sz="1100" dirty="0"/>
          </a:p>
          <a:p>
            <a:r>
              <a:rPr lang="hu-HU" sz="1100" dirty="0" err="1"/>
              <a:t>Standardised</a:t>
            </a:r>
            <a:r>
              <a:rPr lang="hu-HU" sz="1100" dirty="0"/>
              <a:t> </a:t>
            </a:r>
            <a:r>
              <a:rPr lang="hu-HU" sz="1100" dirty="0" err="1"/>
              <a:t>Measurement</a:t>
            </a:r>
            <a:r>
              <a:rPr lang="hu-HU" sz="1100" dirty="0"/>
              <a:t> </a:t>
            </a:r>
            <a:r>
              <a:rPr lang="hu-HU" sz="1100" dirty="0" err="1"/>
              <a:t>Approach</a:t>
            </a:r>
            <a:r>
              <a:rPr lang="hu-HU" sz="1100" dirty="0"/>
              <a:t> </a:t>
            </a:r>
            <a:r>
              <a:rPr lang="hu-HU" sz="1100" dirty="0" err="1"/>
              <a:t>for</a:t>
            </a:r>
            <a:r>
              <a:rPr lang="hu-HU" sz="1100" dirty="0"/>
              <a:t> </a:t>
            </a:r>
            <a:r>
              <a:rPr lang="hu-HU" sz="1100" dirty="0" err="1"/>
              <a:t>operational</a:t>
            </a:r>
            <a:r>
              <a:rPr lang="hu-HU" sz="1100" dirty="0"/>
              <a:t> </a:t>
            </a:r>
            <a:r>
              <a:rPr lang="hu-HU" sz="1100" dirty="0" err="1"/>
              <a:t>risk</a:t>
            </a:r>
            <a:r>
              <a:rPr lang="hu-HU" sz="1100" dirty="0"/>
              <a:t> - </a:t>
            </a:r>
            <a:r>
              <a:rPr lang="hu-HU" sz="1100" dirty="0" err="1"/>
              <a:t>consultative</a:t>
            </a:r>
            <a:r>
              <a:rPr lang="hu-HU" sz="1100" dirty="0"/>
              <a:t> </a:t>
            </a:r>
            <a:r>
              <a:rPr lang="hu-HU" sz="1100" dirty="0" err="1"/>
              <a:t>document</a:t>
            </a:r>
            <a:r>
              <a:rPr lang="hu-HU" sz="1100" dirty="0"/>
              <a:t> (</a:t>
            </a:r>
            <a:r>
              <a:rPr lang="hu-HU" sz="1100" dirty="0" err="1"/>
              <a:t>March</a:t>
            </a:r>
            <a:r>
              <a:rPr lang="hu-HU" sz="1100" dirty="0"/>
              <a:t> 2016)</a:t>
            </a:r>
          </a:p>
          <a:p>
            <a:r>
              <a:rPr lang="hu-HU" sz="1100" dirty="0" err="1"/>
              <a:t>Operational</a:t>
            </a:r>
            <a:r>
              <a:rPr lang="hu-HU" sz="1100" dirty="0"/>
              <a:t> </a:t>
            </a:r>
            <a:r>
              <a:rPr lang="hu-HU" sz="1100" dirty="0" err="1"/>
              <a:t>risk</a:t>
            </a:r>
            <a:r>
              <a:rPr lang="hu-HU" sz="1100" dirty="0"/>
              <a:t> - </a:t>
            </a:r>
            <a:r>
              <a:rPr lang="hu-HU" sz="1100" dirty="0" err="1"/>
              <a:t>Revisions</a:t>
            </a:r>
            <a:r>
              <a:rPr lang="hu-HU" sz="1100" dirty="0"/>
              <a:t> </a:t>
            </a:r>
            <a:r>
              <a:rPr lang="hu-HU" sz="1100" dirty="0" err="1"/>
              <a:t>to</a:t>
            </a:r>
            <a:r>
              <a:rPr lang="hu-HU" sz="1100" dirty="0"/>
              <a:t> </a:t>
            </a:r>
            <a:r>
              <a:rPr lang="hu-HU" sz="1100" dirty="0" err="1"/>
              <a:t>the</a:t>
            </a:r>
            <a:r>
              <a:rPr lang="hu-HU" sz="1100" dirty="0"/>
              <a:t> </a:t>
            </a:r>
            <a:r>
              <a:rPr lang="hu-HU" sz="1100" dirty="0" err="1"/>
              <a:t>simpler</a:t>
            </a:r>
            <a:r>
              <a:rPr lang="hu-HU" sz="1100" dirty="0"/>
              <a:t> </a:t>
            </a:r>
            <a:r>
              <a:rPr lang="hu-HU" sz="1100" dirty="0" err="1"/>
              <a:t>approaches</a:t>
            </a:r>
            <a:r>
              <a:rPr lang="hu-HU" sz="1100" dirty="0"/>
              <a:t> - </a:t>
            </a:r>
            <a:r>
              <a:rPr lang="hu-HU" sz="1100" dirty="0" err="1"/>
              <a:t>consultative</a:t>
            </a:r>
            <a:r>
              <a:rPr lang="hu-HU" sz="1100" dirty="0"/>
              <a:t> </a:t>
            </a:r>
            <a:r>
              <a:rPr lang="hu-HU" sz="1100" dirty="0" err="1"/>
              <a:t>document</a:t>
            </a:r>
            <a:r>
              <a:rPr lang="hu-HU" sz="1100" dirty="0"/>
              <a:t> (</a:t>
            </a:r>
            <a:r>
              <a:rPr lang="hu-HU" sz="1100" dirty="0" err="1"/>
              <a:t>oct</a:t>
            </a:r>
            <a:r>
              <a:rPr lang="hu-HU" sz="1100" dirty="0"/>
              <a:t> 2014)</a:t>
            </a:r>
          </a:p>
          <a:p>
            <a:r>
              <a:rPr lang="hu-HU" sz="1100" b="1" dirty="0"/>
              <a:t> </a:t>
            </a:r>
            <a:endParaRPr lang="hu-HU" sz="1100" dirty="0"/>
          </a:p>
          <a:p>
            <a:r>
              <a:rPr lang="hu-HU" sz="1100" b="1" u="sng" dirty="0"/>
              <a:t>CVA:</a:t>
            </a:r>
            <a:endParaRPr lang="hu-HU" sz="1100" dirty="0"/>
          </a:p>
          <a:p>
            <a:r>
              <a:rPr lang="hu-HU" sz="1100" dirty="0" err="1"/>
              <a:t>Review</a:t>
            </a:r>
            <a:r>
              <a:rPr lang="hu-HU" sz="1100" dirty="0"/>
              <a:t> of </a:t>
            </a:r>
            <a:r>
              <a:rPr lang="hu-HU" sz="1100" dirty="0" err="1"/>
              <a:t>the</a:t>
            </a:r>
            <a:r>
              <a:rPr lang="hu-HU" sz="1100" dirty="0"/>
              <a:t> Credit </a:t>
            </a:r>
            <a:r>
              <a:rPr lang="hu-HU" sz="1100" dirty="0" err="1"/>
              <a:t>Valuation</a:t>
            </a:r>
            <a:r>
              <a:rPr lang="hu-HU" sz="1100" dirty="0"/>
              <a:t> </a:t>
            </a:r>
            <a:r>
              <a:rPr lang="hu-HU" sz="1100" dirty="0" err="1"/>
              <a:t>Adjustment</a:t>
            </a:r>
            <a:r>
              <a:rPr lang="hu-HU" sz="1100" dirty="0"/>
              <a:t> (CVA) </a:t>
            </a:r>
            <a:r>
              <a:rPr lang="hu-HU" sz="1100" dirty="0" err="1"/>
              <a:t>risk</a:t>
            </a:r>
            <a:r>
              <a:rPr lang="hu-HU" sz="1100" dirty="0"/>
              <a:t> </a:t>
            </a:r>
            <a:r>
              <a:rPr lang="hu-HU" sz="1100" dirty="0" err="1"/>
              <a:t>framework</a:t>
            </a:r>
            <a:r>
              <a:rPr lang="hu-HU" sz="1100" dirty="0"/>
              <a:t> - </a:t>
            </a:r>
            <a:r>
              <a:rPr lang="hu-HU" sz="1100" dirty="0" err="1"/>
              <a:t>consultative</a:t>
            </a:r>
            <a:r>
              <a:rPr lang="hu-HU" sz="1100" dirty="0"/>
              <a:t> </a:t>
            </a:r>
            <a:r>
              <a:rPr lang="hu-HU" sz="1100" dirty="0" err="1"/>
              <a:t>document</a:t>
            </a:r>
            <a:r>
              <a:rPr lang="hu-HU" sz="1100" dirty="0"/>
              <a:t> (</a:t>
            </a:r>
            <a:r>
              <a:rPr lang="hu-HU" sz="1100" dirty="0" err="1"/>
              <a:t>july</a:t>
            </a:r>
            <a:r>
              <a:rPr lang="hu-HU" sz="1100" dirty="0"/>
              <a:t> 2015) The </a:t>
            </a:r>
            <a:r>
              <a:rPr lang="hu-HU" sz="1100" dirty="0" err="1"/>
              <a:t>consultation</a:t>
            </a:r>
            <a:r>
              <a:rPr lang="hu-HU" sz="1100" dirty="0"/>
              <a:t> </a:t>
            </a:r>
            <a:r>
              <a:rPr lang="hu-HU" sz="1100" dirty="0" err="1"/>
              <a:t>period</a:t>
            </a:r>
            <a:r>
              <a:rPr lang="hu-HU" sz="1100" dirty="0"/>
              <a:t> ended </a:t>
            </a:r>
            <a:r>
              <a:rPr lang="hu-HU" sz="1100" dirty="0" err="1"/>
              <a:t>on</a:t>
            </a:r>
            <a:r>
              <a:rPr lang="hu-HU" sz="1100" dirty="0"/>
              <a:t> </a:t>
            </a:r>
            <a:r>
              <a:rPr lang="hu-HU" sz="1100" dirty="0" err="1"/>
              <a:t>October</a:t>
            </a:r>
            <a:r>
              <a:rPr lang="hu-HU" sz="1100" dirty="0"/>
              <a:t> 1</a:t>
            </a:r>
            <a:r>
              <a:rPr lang="hu-HU" sz="1100" baseline="30000" dirty="0"/>
              <a:t>st</a:t>
            </a:r>
            <a:endParaRPr lang="hu-HU" sz="1100" dirty="0"/>
          </a:p>
          <a:p>
            <a:endParaRPr dirty="0"/>
          </a:p>
        </p:txBody>
      </p:sp>
    </p:spTree>
    <p:extLst>
      <p:ext uri="{BB962C8B-B14F-4D97-AF65-F5344CB8AC3E}">
        <p14:creationId xmlns:p14="http://schemas.microsoft.com/office/powerpoint/2010/main" val="2026016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kpmgbrandcentral.brandwizard.net/app/asset/asset_search.aspx?catid=757&amp;libid=2"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hyperlink" Target="https://kpmgbrandcentral.brandwizard.net/app/asset/asset_search.aspx?catid=757&amp;libid=2"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kpmgbrandcentral.brandwizard.net/app/asset/asset_search.aspx?catid=757&amp;libid=2"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kpmg.hu/linkedin" TargetMode="External"/><Relationship Id="rId12" Type="http://schemas.openxmlformats.org/officeDocument/2006/relationships/image" Target="../media/image11.png"/><Relationship Id="rId2" Type="http://schemas.openxmlformats.org/officeDocument/2006/relationships/hyperlink" Target="http://kpmg.com/socialmedia" TargetMode="External"/><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kpmg.hu/youtube" TargetMode="External"/><Relationship Id="rId5" Type="http://schemas.openxmlformats.org/officeDocument/2006/relationships/hyperlink" Target="http://kpmg.hu/blog" TargetMode="External"/><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hyperlink" Target="http://kpmg.hu/facebook"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kpmgbrandcentral.brandwizard.net/app/asset/asset_search.aspx?catid=757&amp;libid=2"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kpmgbrandcentral.brandwizard.net/app/asset/asset_search.aspx?catid=757&amp;libid=2"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kpmgbrandcentral.brandwizard.net/app/asset/asset_search.aspx?catid=756&amp;libid=2"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26128" b="25637"/>
          <a:stretch/>
        </p:blipFill>
        <p:spPr>
          <a:xfrm>
            <a:off x="637614" y="728447"/>
            <a:ext cx="1154846" cy="411480"/>
          </a:xfrm>
          <a:prstGeom prst="rect">
            <a:avLst/>
          </a:prstGeom>
        </p:spPr>
      </p:pic>
      <p:sp>
        <p:nvSpPr>
          <p:cNvPr id="2" name="Title 1"/>
          <p:cNvSpPr>
            <a:spLocks noGrp="1"/>
          </p:cNvSpPr>
          <p:nvPr>
            <p:ph type="title"/>
          </p:nvPr>
        </p:nvSpPr>
        <p:spPr>
          <a:xfrm>
            <a:off x="762000" y="1337703"/>
            <a:ext cx="6192982" cy="3703320"/>
          </a:xfrm>
        </p:spPr>
        <p:txBody>
          <a:bodyPr anchor="t" anchorCtr="0"/>
          <a:lstStyle>
            <a:lvl1pPr>
              <a:lnSpc>
                <a:spcPct val="70000"/>
              </a:lnSpc>
              <a:defRPr sz="11000" b="0" i="0">
                <a:solidFill>
                  <a:schemeClr val="tx2"/>
                </a:solidFill>
                <a:latin typeface="KPMG Extralight"/>
                <a:cs typeface="KPMG Extralight"/>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760512" y="5041023"/>
            <a:ext cx="6165273" cy="197776"/>
          </a:xfrm>
          <a:prstGeom prst="rect">
            <a:avLst/>
          </a:prstGeom>
        </p:spPr>
        <p:txBody>
          <a:bodyPr vert="horz"/>
          <a:lstStyle>
            <a:lvl1pPr>
              <a:spcBef>
                <a:spcPts val="280"/>
              </a:spcBef>
              <a:spcAft>
                <a:spcPts val="0"/>
              </a:spcAft>
              <a:defRPr sz="1100">
                <a:solidFill>
                  <a:schemeClr val="tx2"/>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6" name="Rectangle 5">
            <a:hlinkClick r:id="rId3"/>
          </p:cNvPr>
          <p:cNvSpPr/>
          <p:nvPr userDrawn="1"/>
        </p:nvSpPr>
        <p:spPr>
          <a:xfrm>
            <a:off x="6643151" y="5284514"/>
            <a:ext cx="2500849" cy="298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Tree>
    <p:extLst>
      <p:ext uri="{BB962C8B-B14F-4D97-AF65-F5344CB8AC3E}">
        <p14:creationId xmlns:p14="http://schemas.microsoft.com/office/powerpoint/2010/main" val="3984542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object 3"/>
          <p:cNvSpPr/>
          <p:nvPr userDrawn="1"/>
        </p:nvSpPr>
        <p:spPr>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a:p>
        </p:txBody>
      </p:sp>
      <p:sp>
        <p:nvSpPr>
          <p:cNvPr id="2" name="Title 1"/>
          <p:cNvSpPr>
            <a:spLocks noGrp="1"/>
          </p:cNvSpPr>
          <p:nvPr>
            <p:ph type="title"/>
          </p:nvPr>
        </p:nvSpPr>
        <p:spPr>
          <a:xfrm>
            <a:off x="2044931" y="1347395"/>
            <a:ext cx="6192982" cy="3703320"/>
          </a:xfrm>
        </p:spPr>
        <p:txBody>
          <a:bodyPr anchor="t" anchorCtr="0"/>
          <a:lstStyle>
            <a:lvl1pPr>
              <a:lnSpc>
                <a:spcPct val="70000"/>
              </a:lnSpc>
              <a:defRPr sz="11000" b="0" i="0">
                <a:solidFill>
                  <a:srgbClr val="FFFFFF"/>
                </a:solidFill>
                <a:latin typeface="KPMG Extralight"/>
                <a:cs typeface="KPMG Extralight"/>
              </a:defRPr>
            </a:lvl1pPr>
          </a:lstStyle>
          <a:p>
            <a:r>
              <a:rPr lang="en-US" smtClean="0"/>
              <a:t>Click to edit Master title style</a:t>
            </a:r>
            <a:endParaRPr lang="en-US" dirty="0"/>
          </a:p>
        </p:txBody>
      </p:sp>
      <p:sp>
        <p:nvSpPr>
          <p:cNvPr id="3"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800"/>
          </a:p>
        </p:txBody>
      </p:sp>
      <p:sp>
        <p:nvSpPr>
          <p:cNvPr id="6" name="Text Placeholder 6"/>
          <p:cNvSpPr>
            <a:spLocks noGrp="1"/>
          </p:cNvSpPr>
          <p:nvPr>
            <p:ph type="body" sz="quarter" idx="11"/>
          </p:nvPr>
        </p:nvSpPr>
        <p:spPr>
          <a:xfrm>
            <a:off x="2041718" y="5075769"/>
            <a:ext cx="6196195" cy="227752"/>
          </a:xfrm>
          <a:prstGeom prst="rect">
            <a:avLst/>
          </a:prstGeom>
        </p:spPr>
        <p:txBody>
          <a:bodyPr vert="horz"/>
          <a:lstStyle>
            <a:lvl1pPr>
              <a:spcBef>
                <a:spcPts val="280"/>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317" t="20408" b="21208"/>
          <a:stretch/>
        </p:blipFill>
        <p:spPr>
          <a:xfrm>
            <a:off x="1932626" y="678180"/>
            <a:ext cx="1169781" cy="502920"/>
          </a:xfrm>
          <a:prstGeom prst="rect">
            <a:avLst/>
          </a:prstGeom>
        </p:spPr>
      </p:pic>
    </p:spTree>
    <p:extLst>
      <p:ext uri="{BB962C8B-B14F-4D97-AF65-F5344CB8AC3E}">
        <p14:creationId xmlns:p14="http://schemas.microsoft.com/office/powerpoint/2010/main" val="28760964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object 3"/>
          <p:cNvSpPr/>
          <p:nvPr userDrawn="1"/>
        </p:nvSpPr>
        <p:spPr>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a:p>
        </p:txBody>
      </p:sp>
      <p:sp>
        <p:nvSpPr>
          <p:cNvPr id="2" name="Title 1"/>
          <p:cNvSpPr>
            <a:spLocks noGrp="1"/>
          </p:cNvSpPr>
          <p:nvPr>
            <p:ph type="title"/>
          </p:nvPr>
        </p:nvSpPr>
        <p:spPr>
          <a:xfrm>
            <a:off x="2044931" y="1347395"/>
            <a:ext cx="6192982" cy="3703320"/>
          </a:xfrm>
        </p:spPr>
        <p:txBody>
          <a:bodyPr anchor="t" anchorCtr="0"/>
          <a:lstStyle>
            <a:lvl1pPr>
              <a:lnSpc>
                <a:spcPct val="70000"/>
              </a:lnSpc>
              <a:defRPr sz="11000" b="0" i="0">
                <a:solidFill>
                  <a:srgbClr val="FFFFFF"/>
                </a:solidFill>
                <a:latin typeface="KPMG Extralight"/>
                <a:cs typeface="KPMG Extralight"/>
              </a:defRPr>
            </a:lvl1pPr>
          </a:lstStyle>
          <a:p>
            <a:r>
              <a:rPr lang="en-US" smtClean="0"/>
              <a:t>Click to edit Master title style</a:t>
            </a:r>
            <a:endParaRPr lang="en-US" dirty="0"/>
          </a:p>
        </p:txBody>
      </p:sp>
      <p:sp>
        <p:nvSpPr>
          <p:cNvPr id="3"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800"/>
          </a:p>
        </p:txBody>
      </p:sp>
      <p:sp>
        <p:nvSpPr>
          <p:cNvPr id="6" name="Text Placeholder 6"/>
          <p:cNvSpPr>
            <a:spLocks noGrp="1"/>
          </p:cNvSpPr>
          <p:nvPr>
            <p:ph type="body" sz="quarter" idx="11"/>
          </p:nvPr>
        </p:nvSpPr>
        <p:spPr>
          <a:xfrm>
            <a:off x="2041718" y="5075768"/>
            <a:ext cx="6165273" cy="262586"/>
          </a:xfrm>
          <a:prstGeom prst="rect">
            <a:avLst/>
          </a:prstGeom>
        </p:spPr>
        <p:txBody>
          <a:bodyPr vert="horz"/>
          <a:lstStyle>
            <a:lvl1pPr>
              <a:spcBef>
                <a:spcPts val="280"/>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317" t="20408" b="21208"/>
          <a:stretch/>
        </p:blipFill>
        <p:spPr>
          <a:xfrm>
            <a:off x="1932626" y="678180"/>
            <a:ext cx="1169781" cy="502920"/>
          </a:xfrm>
          <a:prstGeom prst="rect">
            <a:avLst/>
          </a:prstGeom>
        </p:spPr>
      </p:pic>
    </p:spTree>
    <p:extLst>
      <p:ext uri="{BB962C8B-B14F-4D97-AF65-F5344CB8AC3E}">
        <p14:creationId xmlns:p14="http://schemas.microsoft.com/office/powerpoint/2010/main" val="12551174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28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9" y="-687"/>
            <a:ext cx="9144000" cy="689610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317" t="20408" b="21208"/>
          <a:stretch/>
        </p:blipFill>
        <p:spPr>
          <a:xfrm>
            <a:off x="637607" y="6310306"/>
            <a:ext cx="638062" cy="274320"/>
          </a:xfrm>
          <a:prstGeom prst="rect">
            <a:avLst/>
          </a:prstGeom>
        </p:spPr>
      </p:pic>
      <p:sp>
        <p:nvSpPr>
          <p:cNvPr id="9" name="Rectangle 8">
            <a:hlinkClick r:id="rId4"/>
          </p:cNvPr>
          <p:cNvSpPr/>
          <p:nvPr userDrawn="1"/>
        </p:nvSpPr>
        <p:spPr>
          <a:xfrm>
            <a:off x="6638795" y="5294089"/>
            <a:ext cx="2500849" cy="298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5614474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762001" y="432905"/>
            <a:ext cx="7635875" cy="577289"/>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1930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0" name="Text Placeholder 7"/>
          <p:cNvSpPr>
            <a:spLocks noGrp="1"/>
          </p:cNvSpPr>
          <p:nvPr>
            <p:ph type="body" sz="quarter" idx="11"/>
          </p:nvPr>
        </p:nvSpPr>
        <p:spPr>
          <a:xfrm>
            <a:off x="762001" y="1228725"/>
            <a:ext cx="7635875" cy="4572000"/>
          </a:xfrm>
          <a:prstGeom prst="rect">
            <a:avLst/>
          </a:prstGeom>
        </p:spPr>
        <p:txBody>
          <a:bodyPr vert="horz" lIns="0" tIns="0" rIns="0" bIns="0"/>
          <a:lstStyle>
            <a:lvl1pPr>
              <a:defRPr b="1" i="0">
                <a:solidFill>
                  <a:schemeClr val="tx2"/>
                </a:solidFill>
                <a:latin typeface="Univers for KPMG"/>
                <a:cs typeface="Univers for KPMG"/>
              </a:defRPr>
            </a:lvl1pPr>
            <a:lvl2pPr marL="0" indent="0">
              <a:buFontTx/>
              <a:buNone/>
              <a:defRPr>
                <a:solidFill>
                  <a:schemeClr val="tx2"/>
                </a:solidFill>
                <a:latin typeface="Univers for KPMG Light"/>
                <a:cs typeface="Univers for KPMG Light"/>
              </a:defRPr>
            </a:lvl2pPr>
            <a:lvl3pPr marL="285750" indent="-283464">
              <a:buFont typeface="Univers for KPMG Light" panose="020B0403020202020204" pitchFamily="34" charset="0"/>
              <a:buChar char="—"/>
              <a:defRPr>
                <a:solidFill>
                  <a:schemeClr val="tx2"/>
                </a:solidFill>
                <a:latin typeface="Univers for KPMG Light"/>
                <a:cs typeface="Univers for KPMG Light"/>
              </a:defRPr>
            </a:lvl3pPr>
            <a:lvl4pPr marL="576072" indent="-228600">
              <a:buFont typeface="Univers for KPMG Light" panose="020B0403020202020204" pitchFamily="34" charset="0"/>
              <a:buChar char="-"/>
              <a:defRPr>
                <a:solidFill>
                  <a:schemeClr val="tx2"/>
                </a:solidFill>
                <a:latin typeface="Univers for KPMG Light"/>
                <a:cs typeface="Univers for KPMG Light"/>
              </a:defRPr>
            </a:lvl4pPr>
            <a:lvl5pPr>
              <a:defRPr lang="en-US" sz="1500" b="0" i="0" dirty="0" smtClean="0">
                <a:solidFill>
                  <a:schemeClr val="tx2"/>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052044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4" name="Text Placeholder 7"/>
          <p:cNvSpPr>
            <a:spLocks noGrp="1"/>
          </p:cNvSpPr>
          <p:nvPr>
            <p:ph type="body" sz="quarter" idx="11"/>
          </p:nvPr>
        </p:nvSpPr>
        <p:spPr>
          <a:xfrm>
            <a:off x="762000" y="1228163"/>
            <a:ext cx="3714750" cy="4562475"/>
          </a:xfrm>
          <a:prstGeom prst="rect">
            <a:avLst/>
          </a:prstGeom>
        </p:spPr>
        <p:txBody>
          <a:bodyPr vert="horz" lIns="0" tIns="0" rIns="0" bIns="0"/>
          <a:lstStyle>
            <a:lvl1pPr>
              <a:defRPr b="1" i="0">
                <a:solidFill>
                  <a:schemeClr val="tx2"/>
                </a:solidFill>
                <a:latin typeface="Univers for KPMG"/>
                <a:cs typeface="Univers for KPMG"/>
              </a:defRPr>
            </a:lvl1pPr>
            <a:lvl2pPr>
              <a:defRPr>
                <a:solidFill>
                  <a:schemeClr val="tx2"/>
                </a:solidFill>
                <a:latin typeface="Univers for KPMG Light"/>
                <a:cs typeface="Univers for KPMG Light"/>
              </a:defRPr>
            </a:lvl2pPr>
            <a:lvl3pPr>
              <a:defRPr>
                <a:solidFill>
                  <a:schemeClr val="tx2"/>
                </a:solidFill>
                <a:latin typeface="Univers for KPMG Light"/>
                <a:cs typeface="Univers for KPMG Light"/>
              </a:defRPr>
            </a:lvl3pPr>
            <a:lvl4pPr>
              <a:defRPr>
                <a:solidFill>
                  <a:schemeClr val="tx2"/>
                </a:solidFill>
                <a:latin typeface="Univers for KPMG Light"/>
                <a:cs typeface="Univers for KPMG Light"/>
              </a:defRPr>
            </a:lvl4pPr>
            <a:lvl5pPr>
              <a:defRPr lang="en-US" sz="1500" b="0" i="0" dirty="0" smtClean="0">
                <a:solidFill>
                  <a:schemeClr val="tx2"/>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3"/>
          <p:cNvSpPr>
            <a:spLocks noGrp="1"/>
          </p:cNvSpPr>
          <p:nvPr>
            <p:ph sz="quarter" idx="12"/>
          </p:nvPr>
        </p:nvSpPr>
        <p:spPr>
          <a:xfrm>
            <a:off x="4654551" y="1228163"/>
            <a:ext cx="3743325" cy="4580967"/>
          </a:xfrm>
        </p:spPr>
        <p:txBody>
          <a:bodyPr/>
          <a:lstStyle/>
          <a:p>
            <a:pPr lvl="0"/>
            <a:endParaRPr lang="hu-HU" dirty="0"/>
          </a:p>
        </p:txBody>
      </p:sp>
    </p:spTree>
    <p:extLst>
      <p:ext uri="{BB962C8B-B14F-4D97-AF65-F5344CB8AC3E}">
        <p14:creationId xmlns:p14="http://schemas.microsoft.com/office/powerpoint/2010/main" val="296961476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1" name="Text Placeholder 7"/>
          <p:cNvSpPr>
            <a:spLocks noGrp="1"/>
          </p:cNvSpPr>
          <p:nvPr>
            <p:ph type="body" sz="quarter" idx="11"/>
          </p:nvPr>
        </p:nvSpPr>
        <p:spPr>
          <a:xfrm>
            <a:off x="762000" y="1210796"/>
            <a:ext cx="3733800" cy="4598333"/>
          </a:xfrm>
          <a:prstGeom prst="rect">
            <a:avLst/>
          </a:prstGeom>
        </p:spPr>
        <p:txBody>
          <a:bodyPr vert="horz" lIns="0" tIns="0" rIns="0" bIns="0"/>
          <a:lstStyle>
            <a:lvl1pPr>
              <a:defRPr b="1" i="0">
                <a:solidFill>
                  <a:schemeClr val="tx2"/>
                </a:solidFill>
                <a:latin typeface="Univers for KPMG"/>
                <a:cs typeface="Univers for KPMG"/>
              </a:defRPr>
            </a:lvl1pPr>
            <a:lvl2pPr marL="0" indent="0">
              <a:buFont typeface="Univers for KPMG" charset="0"/>
              <a:buNone/>
              <a:defRPr>
                <a:solidFill>
                  <a:schemeClr val="tx2"/>
                </a:solidFill>
                <a:latin typeface="Univers for KPMG Light"/>
                <a:cs typeface="Univers for KPMG Light"/>
              </a:defRPr>
            </a:lvl2pPr>
            <a:lvl3pPr marL="285750" indent="-309600">
              <a:buFont typeface="Univers for KPMG Light" panose="020B0403020202020204" pitchFamily="34" charset="0"/>
              <a:buChar char="—"/>
              <a:defRPr>
                <a:solidFill>
                  <a:schemeClr val="tx2"/>
                </a:solidFill>
                <a:latin typeface="Univers for KPMG Light"/>
                <a:cs typeface="Univers for KPMG Light"/>
              </a:defRPr>
            </a:lvl3pPr>
            <a:lvl4pPr marL="571500" indent="-248400">
              <a:buFont typeface="Univers for KPMG Light" panose="020B0403020202020204" pitchFamily="34" charset="0"/>
              <a:buChar char="-"/>
              <a:defRPr>
                <a:solidFill>
                  <a:schemeClr val="tx2"/>
                </a:solidFill>
                <a:latin typeface="Univers for KPMG Light"/>
                <a:cs typeface="Univers for KPMG Light"/>
              </a:defRPr>
            </a:lvl4pPr>
            <a:lvl5pPr marL="896938" indent="-309600">
              <a:buFont typeface="Univers for KPMG Light" panose="020B0403020202020204" pitchFamily="34" charset="0"/>
              <a:buChar char="—"/>
              <a:defRPr lang="en-US" sz="1500" b="0" i="0" dirty="0" smtClean="0">
                <a:solidFill>
                  <a:schemeClr val="tx2"/>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3"/>
          <p:cNvSpPr>
            <a:spLocks noGrp="1"/>
          </p:cNvSpPr>
          <p:nvPr>
            <p:ph sz="quarter" idx="12"/>
          </p:nvPr>
        </p:nvSpPr>
        <p:spPr>
          <a:xfrm>
            <a:off x="4654551" y="1210796"/>
            <a:ext cx="3743325" cy="4589463"/>
          </a:xfrm>
        </p:spPr>
        <p:txBody>
          <a:bodyPr/>
          <a:lstStyle/>
          <a:p>
            <a:pPr lvl="0"/>
            <a:endParaRPr lang="hu-HU" dirty="0"/>
          </a:p>
        </p:txBody>
      </p:sp>
    </p:spTree>
    <p:extLst>
      <p:ext uri="{BB962C8B-B14F-4D97-AF65-F5344CB8AC3E}">
        <p14:creationId xmlns:p14="http://schemas.microsoft.com/office/powerpoint/2010/main" val="35827737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635" userDrawn="1">
          <p15:clr>
            <a:srgbClr val="FBAE40"/>
          </p15:clr>
        </p15:guide>
        <p15:guide id="4" orient="horz" pos="381" userDrawn="1">
          <p15:clr>
            <a:srgbClr val="FBAE40"/>
          </p15:clr>
        </p15:guide>
        <p15:guide id="5" orient="horz" pos="847" userDrawn="1">
          <p15:clr>
            <a:srgbClr val="FBAE40"/>
          </p15:clr>
        </p15:guide>
        <p15:guide id="6" orient="horz" pos="3769" userDrawn="1">
          <p15:clr>
            <a:srgbClr val="FBAE40"/>
          </p15:clr>
        </p15:guide>
        <p15:guide id="7" pos="480" userDrawn="1">
          <p15:clr>
            <a:srgbClr val="FBAE40"/>
          </p15:clr>
        </p15:guide>
        <p15:guide id="8" pos="52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7" name="Text Placeholder 7"/>
          <p:cNvSpPr>
            <a:spLocks noGrp="1"/>
          </p:cNvSpPr>
          <p:nvPr>
            <p:ph type="body" sz="quarter" idx="11"/>
          </p:nvPr>
        </p:nvSpPr>
        <p:spPr>
          <a:xfrm>
            <a:off x="761999" y="1218640"/>
            <a:ext cx="3743325" cy="4590490"/>
          </a:xfrm>
          <a:prstGeom prst="rect">
            <a:avLst/>
          </a:prstGeom>
        </p:spPr>
        <p:txBody>
          <a:bodyPr vert="horz" lIns="0" tIns="0" rIns="0" bIns="0"/>
          <a:lstStyle>
            <a:lvl1pPr>
              <a:spcBef>
                <a:spcPts val="0"/>
              </a:spcBef>
              <a:defRPr b="1" i="0">
                <a:solidFill>
                  <a:schemeClr val="tx2"/>
                </a:solidFill>
                <a:latin typeface="Univers for KPMG"/>
                <a:cs typeface="Univers for KPMG"/>
              </a:defRPr>
            </a:lvl1pPr>
            <a:lvl2pPr>
              <a:spcBef>
                <a:spcPts val="0"/>
              </a:spcBef>
              <a:defRPr b="0" i="0">
                <a:solidFill>
                  <a:schemeClr val="tx2"/>
                </a:solidFill>
                <a:latin typeface="Univers for KPMG Light"/>
                <a:cs typeface="Univers for KPMG Light"/>
              </a:defRPr>
            </a:lvl2pPr>
            <a:lvl3pPr>
              <a:spcBef>
                <a:spcPts val="0"/>
              </a:spcBef>
              <a:defRPr b="0" i="0">
                <a:solidFill>
                  <a:schemeClr val="tx2"/>
                </a:solidFill>
                <a:latin typeface="Univers for KPMG Light"/>
                <a:cs typeface="Univers for KPMG Light"/>
              </a:defRPr>
            </a:lvl3pPr>
            <a:lvl4pPr>
              <a:spcBef>
                <a:spcPts val="0"/>
              </a:spcBef>
              <a:defRPr b="0" i="0">
                <a:solidFill>
                  <a:schemeClr val="tx2"/>
                </a:solidFill>
                <a:latin typeface="Univers for KPMG Light"/>
                <a:cs typeface="Univers for KPMG Light"/>
              </a:defRPr>
            </a:lvl4pPr>
            <a:lvl5pPr>
              <a:spcBef>
                <a:spcPts val="0"/>
              </a:spcBef>
              <a:defRPr lang="en-US" sz="1500" b="0" i="0" dirty="0" smtClean="0">
                <a:solidFill>
                  <a:schemeClr val="tx2"/>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2"/>
          </p:nvPr>
        </p:nvSpPr>
        <p:spPr>
          <a:xfrm>
            <a:off x="4654551" y="1219667"/>
            <a:ext cx="3743325" cy="4589463"/>
          </a:xfrm>
        </p:spPr>
        <p:txBody>
          <a:bodyPr/>
          <a:lstStyle/>
          <a:p>
            <a:pPr lvl="0"/>
            <a:endParaRPr lang="hu-HU" dirty="0"/>
          </a:p>
        </p:txBody>
      </p:sp>
    </p:spTree>
    <p:extLst>
      <p:ext uri="{BB962C8B-B14F-4D97-AF65-F5344CB8AC3E}">
        <p14:creationId xmlns:p14="http://schemas.microsoft.com/office/powerpoint/2010/main" val="30905176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5" name="Chart Placeholder 4"/>
          <p:cNvSpPr>
            <a:spLocks noGrp="1"/>
          </p:cNvSpPr>
          <p:nvPr>
            <p:ph type="chart" sz="quarter" idx="12"/>
          </p:nvPr>
        </p:nvSpPr>
        <p:spPr>
          <a:xfrm>
            <a:off x="762001" y="1219763"/>
            <a:ext cx="7635875" cy="2186826"/>
          </a:xfrm>
          <a:prstGeom prst="rect">
            <a:avLst/>
          </a:prstGeom>
        </p:spPr>
        <p:txBody>
          <a:bodyPr anchor="ctr" anchorCtr="1"/>
          <a:lstStyle>
            <a:lvl1pPr>
              <a:defRPr>
                <a:latin typeface="Univers for KPMG Light"/>
                <a:cs typeface="Univers for KPMG Light"/>
              </a:defRPr>
            </a:lvl1pPr>
          </a:lstStyle>
          <a:p>
            <a:r>
              <a:rPr lang="en-US" smtClean="0"/>
              <a:t>Click icon to add chart</a:t>
            </a:r>
            <a:endParaRPr lang="en-US" dirty="0"/>
          </a:p>
        </p:txBody>
      </p:sp>
      <p:sp>
        <p:nvSpPr>
          <p:cNvPr id="7" name="Text Placeholder 7"/>
          <p:cNvSpPr>
            <a:spLocks noGrp="1"/>
          </p:cNvSpPr>
          <p:nvPr>
            <p:ph type="body" sz="quarter" idx="13"/>
          </p:nvPr>
        </p:nvSpPr>
        <p:spPr>
          <a:xfrm>
            <a:off x="762001" y="3619501"/>
            <a:ext cx="7635875" cy="2171700"/>
          </a:xfrm>
          <a:prstGeom prst="rect">
            <a:avLst/>
          </a:prstGeom>
        </p:spPr>
        <p:txBody>
          <a:bodyPr vert="horz" lIns="0" tIns="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945273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7"/>
          <p:cNvSpPr>
            <a:spLocks noGrp="1"/>
          </p:cNvSpPr>
          <p:nvPr>
            <p:ph type="body" sz="quarter" idx="15"/>
          </p:nvPr>
        </p:nvSpPr>
        <p:spPr>
          <a:xfrm>
            <a:off x="762000" y="3624702"/>
            <a:ext cx="2355273" cy="2193392"/>
          </a:xfrm>
          <a:prstGeom prst="rect">
            <a:avLst/>
          </a:prstGeom>
        </p:spPr>
        <p:txBody>
          <a:bodyPr vert="horz" lIns="0" tIns="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6"/>
          </p:nvPr>
        </p:nvSpPr>
        <p:spPr>
          <a:xfrm>
            <a:off x="3403687" y="3624702"/>
            <a:ext cx="2352502" cy="2193392"/>
          </a:xfrm>
          <a:prstGeom prst="rect">
            <a:avLst/>
          </a:prstGeom>
        </p:spPr>
        <p:txBody>
          <a:bodyPr vert="horz" lIns="0" tIns="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7"/>
          <p:cNvSpPr>
            <a:spLocks noGrp="1"/>
          </p:cNvSpPr>
          <p:nvPr>
            <p:ph type="body" sz="quarter" idx="17"/>
          </p:nvPr>
        </p:nvSpPr>
        <p:spPr>
          <a:xfrm>
            <a:off x="6042603" y="3624701"/>
            <a:ext cx="2355273" cy="2193393"/>
          </a:xfrm>
          <a:prstGeom prst="rect">
            <a:avLst/>
          </a:prstGeom>
        </p:spPr>
        <p:txBody>
          <a:bodyPr vert="horz" lIns="0" tIns="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4"/>
          <p:cNvSpPr>
            <a:spLocks noGrp="1"/>
          </p:cNvSpPr>
          <p:nvPr>
            <p:ph sz="quarter" idx="18"/>
          </p:nvPr>
        </p:nvSpPr>
        <p:spPr>
          <a:xfrm>
            <a:off x="762000" y="1220788"/>
            <a:ext cx="2355850" cy="2185987"/>
          </a:xfrm>
        </p:spPr>
        <p:txBody>
          <a:bodyPr/>
          <a:lstStyle/>
          <a:p>
            <a:pPr lvl="0"/>
            <a:endParaRPr lang="hu-HU" dirty="0"/>
          </a:p>
        </p:txBody>
      </p:sp>
      <p:sp>
        <p:nvSpPr>
          <p:cNvPr id="13" name="Content Placeholder 4"/>
          <p:cNvSpPr>
            <a:spLocks noGrp="1"/>
          </p:cNvSpPr>
          <p:nvPr>
            <p:ph sz="quarter" idx="19"/>
          </p:nvPr>
        </p:nvSpPr>
        <p:spPr>
          <a:xfrm>
            <a:off x="3402301" y="1220788"/>
            <a:ext cx="2355850" cy="2185987"/>
          </a:xfrm>
        </p:spPr>
        <p:txBody>
          <a:bodyPr/>
          <a:lstStyle/>
          <a:p>
            <a:pPr lvl="0"/>
            <a:endParaRPr lang="hu-HU" dirty="0"/>
          </a:p>
        </p:txBody>
      </p:sp>
      <p:sp>
        <p:nvSpPr>
          <p:cNvPr id="14" name="Content Placeholder 4"/>
          <p:cNvSpPr>
            <a:spLocks noGrp="1"/>
          </p:cNvSpPr>
          <p:nvPr>
            <p:ph sz="quarter" idx="20"/>
          </p:nvPr>
        </p:nvSpPr>
        <p:spPr>
          <a:xfrm>
            <a:off x="6042026" y="1220788"/>
            <a:ext cx="2355850" cy="2185987"/>
          </a:xfrm>
        </p:spPr>
        <p:txBody>
          <a:bodyPr/>
          <a:lstStyle/>
          <a:p>
            <a:pPr lvl="0"/>
            <a:endParaRPr lang="hu-HU" dirty="0"/>
          </a:p>
        </p:txBody>
      </p:sp>
    </p:spTree>
    <p:extLst>
      <p:ext uri="{BB962C8B-B14F-4D97-AF65-F5344CB8AC3E}">
        <p14:creationId xmlns:p14="http://schemas.microsoft.com/office/powerpoint/2010/main" val="4093900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 Right dark vertical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317" t="20408" b="21208"/>
          <a:stretch/>
        </p:blipFill>
        <p:spPr>
          <a:xfrm>
            <a:off x="635450" y="678180"/>
            <a:ext cx="1169781" cy="502920"/>
          </a:xfrm>
          <a:prstGeom prst="rect">
            <a:avLst/>
          </a:prstGeom>
        </p:spPr>
      </p:pic>
      <p:sp>
        <p:nvSpPr>
          <p:cNvPr id="2" name="Title 1"/>
          <p:cNvSpPr>
            <a:spLocks noGrp="1"/>
          </p:cNvSpPr>
          <p:nvPr>
            <p:ph type="title"/>
          </p:nvPr>
        </p:nvSpPr>
        <p:spPr>
          <a:xfrm>
            <a:off x="762000" y="1337703"/>
            <a:ext cx="6192982" cy="3252226"/>
          </a:xfrm>
        </p:spPr>
        <p:txBody>
          <a:bodyPr anchor="t" anchorCtr="0"/>
          <a:lstStyle>
            <a:lvl1pPr>
              <a:lnSpc>
                <a:spcPct val="70000"/>
              </a:lnSpc>
              <a:defRPr sz="11000" b="0" i="0">
                <a:solidFill>
                  <a:schemeClr val="bg1"/>
                </a:solidFill>
                <a:latin typeface="KPMG Extralight"/>
                <a:cs typeface="KPMG Extralight"/>
              </a:defRPr>
            </a:lvl1pPr>
          </a:lstStyle>
          <a:p>
            <a:r>
              <a:rPr lang="en-US" smtClean="0"/>
              <a:t>Click to edit Master title style</a:t>
            </a:r>
            <a:endParaRPr lang="en-US" dirty="0"/>
          </a:p>
        </p:txBody>
      </p:sp>
      <p:sp>
        <p:nvSpPr>
          <p:cNvPr id="8" name="Text Placeholder 6"/>
          <p:cNvSpPr>
            <a:spLocks noGrp="1"/>
          </p:cNvSpPr>
          <p:nvPr>
            <p:ph type="body" sz="quarter" idx="11"/>
          </p:nvPr>
        </p:nvSpPr>
        <p:spPr>
          <a:xfrm>
            <a:off x="762000" y="4589929"/>
            <a:ext cx="6165273" cy="313765"/>
          </a:xfrm>
          <a:prstGeom prst="rect">
            <a:avLst/>
          </a:prstGeom>
        </p:spPr>
        <p:txBody>
          <a:bodyPr vert="horz"/>
          <a:lstStyle>
            <a:lvl1pPr>
              <a:spcBef>
                <a:spcPts val="280"/>
              </a:spcBef>
              <a:spcAft>
                <a:spcPts val="0"/>
              </a:spcAft>
              <a:defRPr sz="1100">
                <a:solidFill>
                  <a:schemeClr val="bg1"/>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9" name="Rectangle 8">
            <a:hlinkClick r:id="rId3"/>
          </p:cNvPr>
          <p:cNvSpPr/>
          <p:nvPr userDrawn="1"/>
        </p:nvSpPr>
        <p:spPr>
          <a:xfrm>
            <a:off x="6638795" y="5294089"/>
            <a:ext cx="2500849" cy="298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40097356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762000" y="1228049"/>
            <a:ext cx="7635875" cy="4579938"/>
          </a:xfrm>
        </p:spPr>
        <p:txBody>
          <a:bodyPr/>
          <a:lstStyle/>
          <a:p>
            <a:pPr lvl="0"/>
            <a:endParaRPr lang="hu-HU" dirty="0"/>
          </a:p>
        </p:txBody>
      </p:sp>
    </p:spTree>
    <p:extLst>
      <p:ext uri="{BB962C8B-B14F-4D97-AF65-F5344CB8AC3E}">
        <p14:creationId xmlns:p14="http://schemas.microsoft.com/office/powerpoint/2010/main" val="14205188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Text Placeholder 20"/>
          <p:cNvSpPr>
            <a:spLocks noGrp="1"/>
          </p:cNvSpPr>
          <p:nvPr>
            <p:ph type="body" sz="quarter" idx="27"/>
          </p:nvPr>
        </p:nvSpPr>
        <p:spPr bwMode="gray">
          <a:xfrm>
            <a:off x="2313866" y="1216957"/>
            <a:ext cx="1413707"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54000" bIns="54000" rtlCol="0" anchor="ctr" anchorCtr="0">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hasCustomPrompt="1"/>
          </p:nvPr>
        </p:nvSpPr>
        <p:spPr bwMode="gray">
          <a:xfrm>
            <a:off x="754836" y="1216957"/>
            <a:ext cx="1415970" cy="589520"/>
          </a:xfrm>
          <a:prstGeom prst="homePlate">
            <a:avLst>
              <a:gd name="adj" fmla="val 3457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ctr" anchorCtr="0">
            <a:noAutofit/>
          </a:bodyPr>
          <a:lstStyle>
            <a:lvl1pPr marL="0" indent="0" algn="l" defTabSz="914400" rtl="0" eaLnBrk="1" latinLnBrk="0" hangingPunct="1">
              <a:spcBef>
                <a:spcPts val="0"/>
              </a:spcBef>
              <a:spcAft>
                <a:spcPts val="0"/>
              </a:spcAft>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a:t>
            </a:r>
            <a:br>
              <a:rPr lang="en-US" dirty="0" smtClean="0"/>
            </a:br>
            <a:r>
              <a:rPr lang="en-US" dirty="0" smtClean="0"/>
              <a:t>Master text </a:t>
            </a:r>
            <a:br>
              <a:rPr lang="en-US" dirty="0" smtClean="0"/>
            </a:br>
            <a:r>
              <a:rPr lang="en-US" dirty="0" smtClean="0"/>
              <a:t>styles</a:t>
            </a:r>
          </a:p>
        </p:txBody>
      </p:sp>
      <p:sp>
        <p:nvSpPr>
          <p:cNvPr id="13" name="Text Placeholder 20"/>
          <p:cNvSpPr>
            <a:spLocks noGrp="1"/>
          </p:cNvSpPr>
          <p:nvPr>
            <p:ph type="body" sz="quarter" idx="28"/>
          </p:nvPr>
        </p:nvSpPr>
        <p:spPr bwMode="gray">
          <a:xfrm>
            <a:off x="3872897" y="1216957"/>
            <a:ext cx="1411445"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000" rIns="54000" bIns="54000" rtlCol="0" anchor="ctr" anchorCtr="0">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5431927" y="1216957"/>
            <a:ext cx="1409183"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30"/>
          </p:nvPr>
        </p:nvSpPr>
        <p:spPr bwMode="gray">
          <a:xfrm>
            <a:off x="6990961" y="1216957"/>
            <a:ext cx="1406916"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0">
            <a:noAutofit/>
          </a:bodyPr>
          <a:lstStyle>
            <a:lvl1pPr marL="0" algn="ctr" defTabSz="914400"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9"/>
          <p:cNvSpPr>
            <a:spLocks noGrp="1"/>
          </p:cNvSpPr>
          <p:nvPr>
            <p:ph type="body" sz="quarter" idx="33"/>
          </p:nvPr>
        </p:nvSpPr>
        <p:spPr bwMode="gray">
          <a:xfrm>
            <a:off x="6989072" y="2045718"/>
            <a:ext cx="1408805" cy="3755007"/>
          </a:xfrm>
          <a:prstGeom prst="rect">
            <a:avLst/>
          </a:prstGeom>
        </p:spPr>
        <p:txBody>
          <a:bodyPr lIns="0" tIns="45720" rIns="0" bIns="0"/>
          <a:lstStyle>
            <a:lvl1pPr>
              <a:spcBef>
                <a:spcPts val="0"/>
              </a:spcBef>
              <a:defRPr sz="1200">
                <a:latin typeface="Univers for KPMG"/>
                <a:cs typeface="Univers for KPMG"/>
              </a:defRPr>
            </a:lvl1pPr>
            <a:lvl2pPr>
              <a:spcBef>
                <a:spcPts val="0"/>
              </a:spcBef>
              <a:defRPr sz="1200">
                <a:latin typeface="Univers for KPMG Light" panose="020B0403020202020204" pitchFamily="34" charset="0"/>
                <a:cs typeface="Univers for KPMG Light" panose="020B0403020202020204" pitchFamily="34" charset="0"/>
              </a:defRPr>
            </a:lvl2pPr>
            <a:lvl3pPr>
              <a:spcBef>
                <a:spcPts val="0"/>
              </a:spcBef>
              <a:defRPr sz="1200">
                <a:latin typeface="Univers for KPMG Light" panose="020B0403020202020204" pitchFamily="34" charset="0"/>
                <a:cs typeface="Univers for KPMG Light" panose="020B0403020202020204" pitchFamily="34" charset="0"/>
              </a:defRPr>
            </a:lvl3pPr>
            <a:lvl4pPr>
              <a:spcBef>
                <a:spcPts val="0"/>
              </a:spcBef>
              <a:defRPr sz="1200">
                <a:latin typeface="Univers for KPMG Light" panose="020B0403020202020204" pitchFamily="34" charset="0"/>
              </a:defRPr>
            </a:lvl4pPr>
            <a:lvl5pPr>
              <a:spcBef>
                <a:spcPts val="0"/>
              </a:spcBef>
              <a:defRPr sz="1200">
                <a:latin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9"/>
          <p:cNvSpPr>
            <a:spLocks noGrp="1"/>
          </p:cNvSpPr>
          <p:nvPr>
            <p:ph type="body" sz="quarter" idx="35"/>
          </p:nvPr>
        </p:nvSpPr>
        <p:spPr bwMode="gray">
          <a:xfrm>
            <a:off x="769305" y="2045718"/>
            <a:ext cx="1408805" cy="3755007"/>
          </a:xfrm>
          <a:prstGeom prst="rect">
            <a:avLst/>
          </a:prstGeom>
        </p:spPr>
        <p:txBody>
          <a:bodyPr lIns="0" tIns="45720" rIns="0" bIns="0"/>
          <a:lstStyle>
            <a:lvl1pPr>
              <a:spcBef>
                <a:spcPts val="0"/>
              </a:spcBef>
              <a:defRPr sz="1200">
                <a:latin typeface="Univers for KPMG"/>
                <a:cs typeface="Univers for KPMG"/>
              </a:defRPr>
            </a:lvl1pPr>
            <a:lvl2pPr>
              <a:spcBef>
                <a:spcPts val="0"/>
              </a:spcBef>
              <a:defRPr sz="1200">
                <a:latin typeface="Univers for KPMG Light" panose="020B0403020202020204" pitchFamily="34" charset="0"/>
                <a:cs typeface="Univers for KPMG Light" panose="020B0403020202020204" pitchFamily="34" charset="0"/>
              </a:defRPr>
            </a:lvl2pPr>
            <a:lvl3pPr>
              <a:spcBef>
                <a:spcPts val="0"/>
              </a:spcBef>
              <a:defRPr sz="1200">
                <a:latin typeface="Univers for KPMG Light" panose="020B0403020202020204" pitchFamily="34" charset="0"/>
                <a:cs typeface="Univers for KPMG Light" panose="020B0403020202020204" pitchFamily="34" charset="0"/>
              </a:defRPr>
            </a:lvl3pPr>
            <a:lvl4pPr>
              <a:spcBef>
                <a:spcPts val="0"/>
              </a:spcBef>
              <a:defRPr sz="1200">
                <a:latin typeface="Univers for KPMG Light" panose="020B0403020202020204" pitchFamily="34" charset="0"/>
              </a:defRPr>
            </a:lvl4pPr>
            <a:lvl5pPr>
              <a:spcBef>
                <a:spcPts val="0"/>
              </a:spcBef>
              <a:defRPr sz="1200">
                <a:latin typeface="Univers for KPMG Light" panose="020B0403020202020204" pitchFamily="34" charset="0"/>
              </a:defRPr>
            </a:lvl5pPr>
            <a:lvl6pPr>
              <a:defRPr sz="12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9"/>
          <p:cNvSpPr>
            <a:spLocks noGrp="1"/>
          </p:cNvSpPr>
          <p:nvPr>
            <p:ph type="body" sz="quarter" idx="36"/>
          </p:nvPr>
        </p:nvSpPr>
        <p:spPr bwMode="gray">
          <a:xfrm>
            <a:off x="2326073" y="2045718"/>
            <a:ext cx="1408805" cy="3755007"/>
          </a:xfrm>
          <a:prstGeom prst="rect">
            <a:avLst/>
          </a:prstGeom>
        </p:spPr>
        <p:txBody>
          <a:bodyPr lIns="0" tIns="45720" rIns="0" bIns="0"/>
          <a:lstStyle>
            <a:lvl1pPr>
              <a:spcBef>
                <a:spcPts val="0"/>
              </a:spcBef>
              <a:defRPr sz="1200">
                <a:latin typeface="Univers for KPMG"/>
                <a:cs typeface="Univers for KPMG"/>
              </a:defRPr>
            </a:lvl1pPr>
            <a:lvl2pPr>
              <a:spcBef>
                <a:spcPts val="0"/>
              </a:spcBef>
              <a:defRPr sz="1200">
                <a:latin typeface="Univers for KPMG Light" panose="020B0403020202020204" pitchFamily="34" charset="0"/>
                <a:cs typeface="Univers for KPMG Light" panose="020B0403020202020204" pitchFamily="34" charset="0"/>
              </a:defRPr>
            </a:lvl2pPr>
            <a:lvl3pPr>
              <a:spcBef>
                <a:spcPts val="0"/>
              </a:spcBef>
              <a:defRPr sz="1200" baseline="0">
                <a:latin typeface="Univers for KPMG Light" panose="020B0403020202020204" pitchFamily="34" charset="0"/>
                <a:cs typeface="Univers for KPMG Light" panose="020B0403020202020204" pitchFamily="34" charset="0"/>
              </a:defRPr>
            </a:lvl3pPr>
            <a:lvl4pPr>
              <a:spcBef>
                <a:spcPts val="0"/>
              </a:spcBef>
              <a:defRPr sz="1200">
                <a:latin typeface="Univers for KPMG Light" panose="020B0403020202020204" pitchFamily="34" charset="0"/>
              </a:defRPr>
            </a:lvl4pPr>
            <a:lvl5pPr>
              <a:spcBef>
                <a:spcPts val="0"/>
              </a:spcBef>
              <a:defRPr sz="1200">
                <a:latin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Text Placeholder 9"/>
          <p:cNvSpPr>
            <a:spLocks noGrp="1"/>
          </p:cNvSpPr>
          <p:nvPr>
            <p:ph type="body" sz="quarter" idx="37"/>
          </p:nvPr>
        </p:nvSpPr>
        <p:spPr bwMode="gray">
          <a:xfrm>
            <a:off x="3872897" y="2045718"/>
            <a:ext cx="1408805" cy="3755007"/>
          </a:xfrm>
          <a:prstGeom prst="rect">
            <a:avLst/>
          </a:prstGeom>
        </p:spPr>
        <p:txBody>
          <a:bodyPr lIns="0" tIns="45720" rIns="0" bIns="0"/>
          <a:lstStyle>
            <a:lvl1pPr>
              <a:spcBef>
                <a:spcPts val="0"/>
              </a:spcBef>
              <a:defRPr sz="1200">
                <a:latin typeface="Univers for KPMG"/>
                <a:cs typeface="Univers for KPMG"/>
              </a:defRPr>
            </a:lvl1pPr>
            <a:lvl2pPr>
              <a:spcBef>
                <a:spcPts val="0"/>
              </a:spcBef>
              <a:defRPr sz="1200">
                <a:latin typeface="Univers for KPMG Light" panose="020B0403020202020204" pitchFamily="34" charset="0"/>
                <a:cs typeface="Univers for KPMG Light" panose="020B0403020202020204" pitchFamily="34" charset="0"/>
              </a:defRPr>
            </a:lvl2pPr>
            <a:lvl3pPr>
              <a:spcBef>
                <a:spcPts val="0"/>
              </a:spcBef>
              <a:defRPr sz="1200" baseline="0">
                <a:latin typeface="Univers for KPMG Light" panose="020B0403020202020204" pitchFamily="34" charset="0"/>
                <a:cs typeface="Univers for KPMG Light" panose="020B0403020202020204" pitchFamily="34" charset="0"/>
              </a:defRPr>
            </a:lvl3pPr>
            <a:lvl4pPr>
              <a:spcBef>
                <a:spcPts val="0"/>
              </a:spcBef>
              <a:defRPr sz="1200">
                <a:latin typeface="Univers for KPMG Light" panose="020B0403020202020204" pitchFamily="34" charset="0"/>
              </a:defRPr>
            </a:lvl4pPr>
            <a:lvl5pPr>
              <a:spcBef>
                <a:spcPts val="0"/>
              </a:spcBef>
              <a:defRPr sz="1200">
                <a:latin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9"/>
          <p:cNvSpPr>
            <a:spLocks noGrp="1"/>
          </p:cNvSpPr>
          <p:nvPr>
            <p:ph type="body" sz="quarter" idx="38"/>
          </p:nvPr>
        </p:nvSpPr>
        <p:spPr bwMode="gray">
          <a:xfrm>
            <a:off x="5432305" y="2045718"/>
            <a:ext cx="1408805" cy="3755007"/>
          </a:xfrm>
          <a:prstGeom prst="rect">
            <a:avLst/>
          </a:prstGeom>
        </p:spPr>
        <p:txBody>
          <a:bodyPr lIns="0" tIns="45720" rIns="0" bIns="0"/>
          <a:lstStyle>
            <a:lvl1pPr>
              <a:spcBef>
                <a:spcPts val="0"/>
              </a:spcBef>
              <a:defRPr sz="1200">
                <a:latin typeface="Univers for KPMG"/>
                <a:cs typeface="Univers for KPMG"/>
              </a:defRPr>
            </a:lvl1pPr>
            <a:lvl2pPr>
              <a:spcBef>
                <a:spcPts val="0"/>
              </a:spcBef>
              <a:defRPr sz="1200">
                <a:latin typeface="Univers for KPMG Light" panose="020B0403020202020204" pitchFamily="34" charset="0"/>
                <a:cs typeface="Univers for KPMG Light" panose="020B0403020202020204" pitchFamily="34" charset="0"/>
              </a:defRPr>
            </a:lvl2pPr>
            <a:lvl3pPr>
              <a:spcBef>
                <a:spcPts val="0"/>
              </a:spcBef>
              <a:defRPr sz="1200">
                <a:latin typeface="Univers for KPMG Light" panose="020B0403020202020204" pitchFamily="34" charset="0"/>
                <a:cs typeface="Univers for KPMG Light" panose="020B0403020202020204" pitchFamily="34" charset="0"/>
              </a:defRPr>
            </a:lvl3pPr>
            <a:lvl4pPr>
              <a:spcBef>
                <a:spcPts val="0"/>
              </a:spcBef>
              <a:defRPr sz="1200" baseline="0">
                <a:latin typeface="Univers for KPMG Light" panose="020B0403020202020204" pitchFamily="34" charset="0"/>
              </a:defRPr>
            </a:lvl4pPr>
            <a:lvl5pPr>
              <a:spcBef>
                <a:spcPts val="0"/>
              </a:spcBef>
              <a:defRPr sz="1200">
                <a:latin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574466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10"/>
          <p:cNvSpPr>
            <a:spLocks noGrp="1"/>
          </p:cNvSpPr>
          <p:nvPr>
            <p:ph type="body" sz="quarter" idx="21"/>
          </p:nvPr>
        </p:nvSpPr>
        <p:spPr bwMode="gray">
          <a:xfrm>
            <a:off x="3949129" y="2752933"/>
            <a:ext cx="1245746" cy="1192053"/>
          </a:xfrm>
          <a:prstGeom prst="ellipse">
            <a:avLst/>
          </a:prstGeom>
          <a:solidFill>
            <a:srgbClr val="00338D"/>
          </a:solidFill>
          <a:ln>
            <a:noFill/>
          </a:ln>
        </p:spPr>
        <p:txBody>
          <a:bodyPr lIns="54000" tIns="54000" rIns="54000" bIns="54000" anchor="ctr" anchorCtr="1"/>
          <a:lstStyle>
            <a:lvl1pPr algn="ctr">
              <a:defRPr sz="1200">
                <a:solidFill>
                  <a:schemeClr val="bg1"/>
                </a:solidFill>
                <a:latin typeface="Univers for KPMG"/>
                <a:cs typeface="Univers for KPMG"/>
              </a:defRPr>
            </a:lvl1pPr>
          </a:lstStyle>
          <a:p>
            <a:pPr lvl="0"/>
            <a:r>
              <a:rPr lang="en-US" smtClean="0"/>
              <a:t>Click to edit Master text styles</a:t>
            </a:r>
          </a:p>
        </p:txBody>
      </p:sp>
      <p:sp>
        <p:nvSpPr>
          <p:cNvPr id="8" name="Text Placeholder 20"/>
          <p:cNvSpPr>
            <a:spLocks noGrp="1"/>
          </p:cNvSpPr>
          <p:nvPr>
            <p:ph type="body" sz="quarter" idx="22"/>
          </p:nvPr>
        </p:nvSpPr>
        <p:spPr bwMode="gray">
          <a:xfrm>
            <a:off x="762001" y="1425766"/>
            <a:ext cx="2885775" cy="1613647"/>
          </a:xfrm>
          <a:prstGeom prst="rect">
            <a:avLst/>
          </a:prstGeom>
          <a:solidFill>
            <a:schemeClr val="bg1"/>
          </a:solidFill>
          <a:ln w="12700">
            <a:solidFill>
              <a:srgbClr val="00338D"/>
            </a:solidFill>
          </a:ln>
        </p:spPr>
        <p:txBody>
          <a:bodyPr lIns="91440" tIns="45720" rIns="91440" bIns="45720">
            <a:noAutofit/>
          </a:bodyPr>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Light" panose="020B0403020202020204" pitchFamily="34" charset="0"/>
                <a:cs typeface="Univers for KPMG Light" panose="020B0403020202020204" pitchFamily="34" charset="0"/>
              </a:defRPr>
            </a:lvl2pPr>
            <a:lvl3pPr>
              <a:spcBef>
                <a:spcPts val="0"/>
              </a:spcBef>
              <a:defRPr sz="1200" baseline="0">
                <a:solidFill>
                  <a:schemeClr val="tx2"/>
                </a:solidFill>
                <a:latin typeface="Univers for KPMG Light" panose="020B0403020202020204" pitchFamily="34" charset="0"/>
                <a:cs typeface="Univers for KPMG Light" panose="020B0403020202020204" pitchFamily="34" charset="0"/>
              </a:defRPr>
            </a:lvl3pPr>
            <a:lvl4pPr>
              <a:spcBef>
                <a:spcPts val="0"/>
              </a:spcBef>
              <a:defRPr sz="1200">
                <a:solidFill>
                  <a:schemeClr val="tx2"/>
                </a:solidFill>
                <a:latin typeface="Univers for KPMG Light" panose="020B0403020202020204" pitchFamily="34" charset="0"/>
              </a:defRPr>
            </a:lvl4pPr>
            <a:lvl5pPr>
              <a:spcBef>
                <a:spcPts val="0"/>
              </a:spcBef>
              <a:defRPr lang="en-US" sz="1200" b="0" i="0" baseline="0" dirty="0" smtClean="0">
                <a:solidFill>
                  <a:schemeClr val="tx2"/>
                </a:solidFill>
                <a:latin typeface="Univers for KPMG Light" panose="020B0403020202020204" pitchFamily="34" charset="0"/>
                <a:cs typeface="Univers for KPMG Light" panose="020B04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20"/>
          <p:cNvSpPr>
            <a:spLocks noGrp="1"/>
          </p:cNvSpPr>
          <p:nvPr>
            <p:ph type="body" sz="quarter" idx="26"/>
          </p:nvPr>
        </p:nvSpPr>
        <p:spPr bwMode="gray">
          <a:xfrm>
            <a:off x="762000" y="1207995"/>
            <a:ext cx="2885771" cy="223650"/>
          </a:xfrm>
          <a:prstGeom prst="rect">
            <a:avLst/>
          </a:prstGeom>
          <a:solidFill>
            <a:schemeClr val="tx2"/>
          </a:solidFill>
          <a:ln w="12700">
            <a:solidFill>
              <a:srgbClr val="00338D"/>
            </a:solidFill>
          </a:ln>
        </p:spPr>
        <p:txBody>
          <a:bodyPr vert="horz" lIns="91440" tIns="0" rIns="0" bIns="0" rtlCol="0" anchor="ctr" anchorCtr="0">
            <a:normAutofit/>
          </a:bodyPr>
          <a:lstStyle>
            <a:lvl1pPr>
              <a:defRPr lang="en-US" sz="1200" b="1"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5" name="AutoShape 20"/>
          <p:cNvSpPr>
            <a:spLocks noChangeArrowheads="1"/>
          </p:cNvSpPr>
          <p:nvPr userDrawn="1"/>
        </p:nvSpPr>
        <p:spPr bwMode="gray">
          <a:xfrm rot="2700000" flipH="1" flipV="1">
            <a:off x="4963484" y="386444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lstStyle/>
          <a:p>
            <a:endParaRPr lang="en-CA" sz="1800" dirty="0">
              <a:solidFill>
                <a:srgbClr val="483698"/>
              </a:solidFill>
              <a:latin typeface="Univers for KPMG" panose="020B0603020202020204" pitchFamily="34" charset="0"/>
            </a:endParaRPr>
          </a:p>
        </p:txBody>
      </p:sp>
      <p:sp>
        <p:nvSpPr>
          <p:cNvPr id="37" name="AutoShape 20"/>
          <p:cNvSpPr>
            <a:spLocks noChangeArrowheads="1"/>
          </p:cNvSpPr>
          <p:nvPr userDrawn="1"/>
        </p:nvSpPr>
        <p:spPr bwMode="gray">
          <a:xfrm rot="18900000" flipV="1">
            <a:off x="3749594" y="386973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lstStyle/>
          <a:p>
            <a:endParaRPr lang="en-CA" sz="1800" dirty="0">
              <a:solidFill>
                <a:srgbClr val="483698"/>
              </a:solidFill>
              <a:latin typeface="Univers for KPMG" panose="020B0603020202020204" pitchFamily="34" charset="0"/>
            </a:endParaRPr>
          </a:p>
        </p:txBody>
      </p:sp>
      <p:sp>
        <p:nvSpPr>
          <p:cNvPr id="42" name="Text Placeholder 20"/>
          <p:cNvSpPr>
            <a:spLocks noGrp="1"/>
          </p:cNvSpPr>
          <p:nvPr>
            <p:ph type="body" sz="quarter" idx="47"/>
          </p:nvPr>
        </p:nvSpPr>
        <p:spPr bwMode="gray">
          <a:xfrm>
            <a:off x="762001" y="4157052"/>
            <a:ext cx="2885775" cy="1611738"/>
          </a:xfrm>
          <a:prstGeom prst="rect">
            <a:avLst/>
          </a:prstGeom>
          <a:solidFill>
            <a:schemeClr val="bg1"/>
          </a:solidFill>
          <a:ln w="12700">
            <a:solidFill>
              <a:srgbClr val="00338D"/>
            </a:solidFill>
          </a:ln>
        </p:spPr>
        <p:txBody>
          <a:bodyPr lIns="91440" tIns="45720" rIns="91440" bIns="45720">
            <a:noAutofit/>
          </a:bodyPr>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Light" panose="020B0403020202020204" pitchFamily="34" charset="0"/>
                <a:cs typeface="Univers for KPMG Light" panose="020B0403020202020204" pitchFamily="34" charset="0"/>
              </a:defRPr>
            </a:lvl2pPr>
            <a:lvl3pPr>
              <a:spcBef>
                <a:spcPts val="0"/>
              </a:spcBef>
              <a:defRPr sz="1200" baseline="0">
                <a:solidFill>
                  <a:schemeClr val="tx2"/>
                </a:solidFill>
                <a:latin typeface="Univers for KPMG Light" panose="020B0403020202020204" pitchFamily="34" charset="0"/>
                <a:cs typeface="Univers for KPMG Light" panose="020B0403020202020204" pitchFamily="34" charset="0"/>
              </a:defRPr>
            </a:lvl3pPr>
            <a:lvl4pPr>
              <a:spcBef>
                <a:spcPts val="0"/>
              </a:spcBef>
              <a:defRPr sz="1200">
                <a:solidFill>
                  <a:schemeClr val="tx2"/>
                </a:solidFill>
                <a:latin typeface="Univers for KPMG Light" panose="020B0403020202020204" pitchFamily="34" charset="0"/>
              </a:defRPr>
            </a:lvl4pPr>
            <a:lvl5pPr>
              <a:spcBef>
                <a:spcPts val="0"/>
              </a:spcBef>
              <a:defRPr lang="en-US" sz="1200" b="0" i="0" baseline="0" dirty="0" smtClean="0">
                <a:solidFill>
                  <a:schemeClr val="tx2"/>
                </a:solidFill>
                <a:latin typeface="Univers for KPMG Light" panose="020B0403020202020204" pitchFamily="34" charset="0"/>
                <a:cs typeface="Univers for KPMG Light" panose="020B04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Text Placeholder 20"/>
          <p:cNvSpPr>
            <a:spLocks noGrp="1"/>
          </p:cNvSpPr>
          <p:nvPr>
            <p:ph type="body" sz="quarter" idx="48"/>
          </p:nvPr>
        </p:nvSpPr>
        <p:spPr bwMode="gray">
          <a:xfrm>
            <a:off x="762000" y="3939283"/>
            <a:ext cx="2885771" cy="223331"/>
          </a:xfrm>
          <a:prstGeom prst="rect">
            <a:avLst/>
          </a:prstGeom>
          <a:solidFill>
            <a:schemeClr val="tx2"/>
          </a:solidFill>
          <a:ln w="12700">
            <a:solidFill>
              <a:srgbClr val="00338D"/>
            </a:solidFill>
          </a:ln>
        </p:spPr>
        <p:txBody>
          <a:bodyPr vert="horz" lIns="91440" tIns="0" rIns="0" bIns="0" rtlCol="0" anchor="ctr" anchorCtr="0">
            <a:normAutofit/>
          </a:bodyPr>
          <a:lstStyle>
            <a:lvl1pPr>
              <a:defRPr lang="en-US" sz="1200" b="1"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44" name="Text Placeholder 20"/>
          <p:cNvSpPr>
            <a:spLocks noGrp="1"/>
          </p:cNvSpPr>
          <p:nvPr>
            <p:ph type="body" sz="quarter" idx="49"/>
          </p:nvPr>
        </p:nvSpPr>
        <p:spPr bwMode="gray">
          <a:xfrm>
            <a:off x="5512102" y="1425766"/>
            <a:ext cx="2885775" cy="1613647"/>
          </a:xfrm>
          <a:prstGeom prst="rect">
            <a:avLst/>
          </a:prstGeom>
          <a:solidFill>
            <a:schemeClr val="bg1"/>
          </a:solidFill>
          <a:ln w="12700">
            <a:solidFill>
              <a:srgbClr val="00338D"/>
            </a:solidFill>
          </a:ln>
        </p:spPr>
        <p:txBody>
          <a:bodyPr lIns="91440" tIns="45720" rIns="91440" bIns="45720">
            <a:noAutofit/>
          </a:bodyPr>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Light" panose="020B0403020202020204" pitchFamily="34" charset="0"/>
                <a:cs typeface="Univers for KPMG Light" panose="020B0403020202020204" pitchFamily="34" charset="0"/>
              </a:defRPr>
            </a:lvl2pPr>
            <a:lvl3pPr>
              <a:spcBef>
                <a:spcPts val="0"/>
              </a:spcBef>
              <a:defRPr sz="1200" baseline="0">
                <a:solidFill>
                  <a:schemeClr val="tx2"/>
                </a:solidFill>
                <a:latin typeface="Univers for KPMG Light" panose="020B0403020202020204" pitchFamily="34" charset="0"/>
                <a:cs typeface="Univers for KPMG Light" panose="020B0403020202020204" pitchFamily="34" charset="0"/>
              </a:defRPr>
            </a:lvl3pPr>
            <a:lvl4pPr>
              <a:spcBef>
                <a:spcPts val="0"/>
              </a:spcBef>
              <a:defRPr sz="1200">
                <a:solidFill>
                  <a:schemeClr val="tx2"/>
                </a:solidFill>
                <a:latin typeface="Univers for KPMG Light" panose="020B0403020202020204" pitchFamily="34" charset="0"/>
              </a:defRPr>
            </a:lvl4pPr>
            <a:lvl5pPr>
              <a:spcBef>
                <a:spcPts val="0"/>
              </a:spcBef>
              <a:defRPr lang="en-US" sz="1200" b="0" i="0" baseline="0" dirty="0" smtClean="0">
                <a:solidFill>
                  <a:schemeClr val="tx2"/>
                </a:solidFill>
                <a:latin typeface="Univers for KPMG Light" panose="020B0403020202020204" pitchFamily="34" charset="0"/>
                <a:cs typeface="Univers for KPMG Light" panose="020B04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5" name="Text Placeholder 20"/>
          <p:cNvSpPr>
            <a:spLocks noGrp="1"/>
          </p:cNvSpPr>
          <p:nvPr>
            <p:ph type="body" sz="quarter" idx="50"/>
          </p:nvPr>
        </p:nvSpPr>
        <p:spPr bwMode="gray">
          <a:xfrm>
            <a:off x="5512101" y="1207995"/>
            <a:ext cx="2885771" cy="208709"/>
          </a:xfrm>
          <a:prstGeom prst="rect">
            <a:avLst/>
          </a:prstGeom>
          <a:solidFill>
            <a:schemeClr val="tx2"/>
          </a:solidFill>
          <a:ln w="12700">
            <a:solidFill>
              <a:srgbClr val="00338D"/>
            </a:solidFill>
          </a:ln>
        </p:spPr>
        <p:txBody>
          <a:bodyPr vert="horz" lIns="91440" tIns="0" rIns="0" bIns="0" rtlCol="0" anchor="ctr" anchorCtr="0">
            <a:normAutofit/>
          </a:bodyPr>
          <a:lstStyle>
            <a:lvl1pPr>
              <a:defRPr lang="en-US" sz="1200" b="1"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46" name="Text Placeholder 20"/>
          <p:cNvSpPr>
            <a:spLocks noGrp="1"/>
          </p:cNvSpPr>
          <p:nvPr>
            <p:ph type="body" sz="quarter" idx="51"/>
          </p:nvPr>
        </p:nvSpPr>
        <p:spPr bwMode="gray">
          <a:xfrm>
            <a:off x="5512102" y="4157052"/>
            <a:ext cx="2885775" cy="1611738"/>
          </a:xfrm>
          <a:prstGeom prst="rect">
            <a:avLst/>
          </a:prstGeom>
          <a:solidFill>
            <a:schemeClr val="bg1"/>
          </a:solidFill>
          <a:ln w="12700">
            <a:solidFill>
              <a:srgbClr val="00338D"/>
            </a:solidFill>
          </a:ln>
        </p:spPr>
        <p:txBody>
          <a:bodyPr lIns="91440" tIns="45720" rIns="91440" bIns="45720">
            <a:noAutofit/>
          </a:bodyPr>
          <a:lstStyle>
            <a:lvl1pPr>
              <a:spcBef>
                <a:spcPts val="0"/>
              </a:spcBef>
              <a:defRPr sz="1200">
                <a:solidFill>
                  <a:schemeClr val="tx2"/>
                </a:solidFill>
                <a:latin typeface="Univers for KPMG"/>
                <a:cs typeface="Univers for KPMG"/>
              </a:defRPr>
            </a:lvl1pPr>
            <a:lvl2pPr>
              <a:spcBef>
                <a:spcPts val="0"/>
              </a:spcBef>
              <a:defRPr sz="1200">
                <a:solidFill>
                  <a:schemeClr val="tx2"/>
                </a:solidFill>
                <a:latin typeface="Univers for KPMG Light" panose="020B0403020202020204" pitchFamily="34" charset="0"/>
                <a:cs typeface="Univers for KPMG Light" panose="020B0403020202020204" pitchFamily="34" charset="0"/>
              </a:defRPr>
            </a:lvl2pPr>
            <a:lvl3pPr>
              <a:spcBef>
                <a:spcPts val="0"/>
              </a:spcBef>
              <a:defRPr sz="1200" baseline="0">
                <a:solidFill>
                  <a:schemeClr val="tx2"/>
                </a:solidFill>
                <a:latin typeface="Univers for KPMG Light" panose="020B0403020202020204" pitchFamily="34" charset="0"/>
                <a:cs typeface="Univers for KPMG Light" panose="020B0403020202020204" pitchFamily="34" charset="0"/>
              </a:defRPr>
            </a:lvl3pPr>
            <a:lvl4pPr>
              <a:spcBef>
                <a:spcPts val="0"/>
              </a:spcBef>
              <a:defRPr sz="1200">
                <a:solidFill>
                  <a:schemeClr val="tx2"/>
                </a:solidFill>
                <a:latin typeface="Univers for KPMG Light" panose="020B0403020202020204" pitchFamily="34" charset="0"/>
              </a:defRPr>
            </a:lvl4pPr>
            <a:lvl5pPr>
              <a:spcBef>
                <a:spcPts val="0"/>
              </a:spcBef>
              <a:defRPr lang="en-US" sz="1200" b="0" i="0" baseline="0" dirty="0" smtClean="0">
                <a:solidFill>
                  <a:schemeClr val="tx2"/>
                </a:solidFill>
                <a:latin typeface="Univers for KPMG Light" panose="020B0403020202020204" pitchFamily="34" charset="0"/>
                <a:cs typeface="Univers for KPMG Light" panose="020B04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7" name="Text Placeholder 20"/>
          <p:cNvSpPr>
            <a:spLocks noGrp="1"/>
          </p:cNvSpPr>
          <p:nvPr>
            <p:ph type="body" sz="quarter" idx="52"/>
          </p:nvPr>
        </p:nvSpPr>
        <p:spPr bwMode="gray">
          <a:xfrm>
            <a:off x="5512101" y="3939282"/>
            <a:ext cx="2885771" cy="208390"/>
          </a:xfrm>
          <a:prstGeom prst="rect">
            <a:avLst/>
          </a:prstGeom>
          <a:solidFill>
            <a:srgbClr val="00338D"/>
          </a:solidFill>
          <a:ln w="12700">
            <a:solidFill>
              <a:srgbClr val="00338D"/>
            </a:solidFill>
          </a:ln>
        </p:spPr>
        <p:txBody>
          <a:bodyPr vert="horz" lIns="91440" tIns="0" rIns="0" bIns="0" rtlCol="0" anchor="ctr" anchorCtr="0">
            <a:normAutofit/>
          </a:bodyPr>
          <a:lstStyle>
            <a:lvl1pPr>
              <a:defRPr lang="en-US" sz="1200" b="1"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5" name="AutoShape 20"/>
          <p:cNvSpPr>
            <a:spLocks noChangeArrowheads="1"/>
          </p:cNvSpPr>
          <p:nvPr userDrawn="1"/>
        </p:nvSpPr>
        <p:spPr bwMode="gray">
          <a:xfrm rot="2700000">
            <a:off x="3762968" y="252306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lstStyle/>
          <a:p>
            <a:endParaRPr lang="en-CA" sz="1800" dirty="0">
              <a:solidFill>
                <a:srgbClr val="483698"/>
              </a:solidFill>
              <a:latin typeface="Univers for KPMG" panose="020B0603020202020204" pitchFamily="34" charset="0"/>
            </a:endParaRPr>
          </a:p>
        </p:txBody>
      </p:sp>
      <p:sp>
        <p:nvSpPr>
          <p:cNvPr id="36" name="AutoShape 20"/>
          <p:cNvSpPr>
            <a:spLocks noChangeArrowheads="1"/>
          </p:cNvSpPr>
          <p:nvPr userDrawn="1"/>
        </p:nvSpPr>
        <p:spPr bwMode="gray">
          <a:xfrm rot="18900000" flipH="1">
            <a:off x="4964093" y="252861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lstStyle/>
          <a:p>
            <a:endParaRPr lang="en-CA" sz="1800" dirty="0">
              <a:solidFill>
                <a:srgbClr val="483698"/>
              </a:solidFill>
              <a:latin typeface="Univers for KPMG" panose="020B0603020202020204" pitchFamily="34" charset="0"/>
            </a:endParaRPr>
          </a:p>
        </p:txBody>
      </p:sp>
    </p:spTree>
    <p:extLst>
      <p:ext uri="{BB962C8B-B14F-4D97-AF65-F5344CB8AC3E}">
        <p14:creationId xmlns:p14="http://schemas.microsoft.com/office/powerpoint/2010/main" val="31701904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UR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0"/>
          <p:cNvSpPr>
            <a:spLocks noGrp="1"/>
          </p:cNvSpPr>
          <p:nvPr>
            <p:ph type="body" sz="quarter" idx="26"/>
          </p:nvPr>
        </p:nvSpPr>
        <p:spPr bwMode="gray">
          <a:xfrm>
            <a:off x="762000" y="1210232"/>
            <a:ext cx="3733801" cy="383731"/>
          </a:xfrm>
          <a:prstGeom prst="rect">
            <a:avLst/>
          </a:prstGeom>
          <a:solidFill>
            <a:schemeClr val="tx2"/>
          </a:solidFill>
          <a:ln w="12700">
            <a:noFill/>
          </a:ln>
        </p:spPr>
        <p:txBody>
          <a:bodyPr vert="horz" lIns="91440" tIns="0" rIns="0" bIns="0" rtlCol="0" anchor="ctr" anchorCtr="0">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ext Placeholder 20"/>
          <p:cNvSpPr>
            <a:spLocks noGrp="1"/>
          </p:cNvSpPr>
          <p:nvPr>
            <p:ph type="body" sz="quarter" idx="27"/>
          </p:nvPr>
        </p:nvSpPr>
        <p:spPr bwMode="gray">
          <a:xfrm>
            <a:off x="4703619" y="1219757"/>
            <a:ext cx="3694257" cy="382861"/>
          </a:xfrm>
          <a:prstGeom prst="rect">
            <a:avLst/>
          </a:prstGeom>
          <a:solidFill>
            <a:schemeClr val="tx2"/>
          </a:solidFill>
          <a:ln w="12700">
            <a:noFill/>
          </a:ln>
        </p:spPr>
        <p:txBody>
          <a:bodyPr vert="horz" lIns="91440" tIns="0" rIns="0" bIns="0" rtlCol="0" anchor="ctr" anchorCtr="0">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8" name="Text Placeholder 7"/>
          <p:cNvSpPr>
            <a:spLocks noGrp="1"/>
          </p:cNvSpPr>
          <p:nvPr>
            <p:ph type="body" sz="quarter" idx="15"/>
          </p:nvPr>
        </p:nvSpPr>
        <p:spPr>
          <a:xfrm>
            <a:off x="762000" y="1598705"/>
            <a:ext cx="3733800" cy="4202577"/>
          </a:xfrm>
          <a:prstGeom prst="rect">
            <a:avLst/>
          </a:prstGeom>
        </p:spPr>
        <p:txBody>
          <a:bodyPr vert="horz" lIns="0" tIns="4572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7"/>
          <p:cNvSpPr>
            <a:spLocks noGrp="1"/>
          </p:cNvSpPr>
          <p:nvPr>
            <p:ph type="body" sz="quarter" idx="28"/>
          </p:nvPr>
        </p:nvSpPr>
        <p:spPr>
          <a:xfrm>
            <a:off x="4703619" y="1608231"/>
            <a:ext cx="3694257" cy="4193052"/>
          </a:xfrm>
          <a:prstGeom prst="rect">
            <a:avLst/>
          </a:prstGeom>
        </p:spPr>
        <p:txBody>
          <a:bodyPr vert="horz" lIns="0" tIns="4572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996496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21" name="Text Placeholder 20"/>
          <p:cNvSpPr>
            <a:spLocks noGrp="1"/>
          </p:cNvSpPr>
          <p:nvPr>
            <p:ph type="body" sz="quarter" idx="26"/>
          </p:nvPr>
        </p:nvSpPr>
        <p:spPr bwMode="gray">
          <a:xfrm>
            <a:off x="762000" y="1210793"/>
            <a:ext cx="3752850" cy="387856"/>
          </a:xfrm>
          <a:prstGeom prst="rect">
            <a:avLst/>
          </a:prstGeom>
          <a:solidFill>
            <a:srgbClr val="00338D"/>
          </a:solidFill>
          <a:ln w="12700">
            <a:noFill/>
          </a:ln>
        </p:spPr>
        <p:txBody>
          <a:bodyPr vert="horz" lIns="91440" tIns="0" rIns="0" bIns="0" rtlCol="0" anchor="ctr" anchorCtr="0">
            <a:normAutofit/>
          </a:bodyPr>
          <a:lstStyle>
            <a:lvl1pPr algn="l">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6" name="Text Placeholder 20"/>
          <p:cNvSpPr>
            <a:spLocks noGrp="1"/>
          </p:cNvSpPr>
          <p:nvPr>
            <p:ph type="body" sz="quarter" idx="28"/>
          </p:nvPr>
        </p:nvSpPr>
        <p:spPr bwMode="gray">
          <a:xfrm>
            <a:off x="762000" y="3616042"/>
            <a:ext cx="3752850" cy="387856"/>
          </a:xfrm>
          <a:prstGeom prst="rect">
            <a:avLst/>
          </a:prstGeom>
          <a:solidFill>
            <a:srgbClr val="00338D"/>
          </a:solidFill>
          <a:ln w="12700">
            <a:noFill/>
          </a:ln>
        </p:spPr>
        <p:txBody>
          <a:bodyPr vert="horz" lIns="91440" tIns="0" rIns="0" bIns="0" rtlCol="0" anchor="ctr" anchorCtr="0">
            <a:normAutofit/>
          </a:bodyPr>
          <a:lstStyle>
            <a:lvl1pPr algn="l">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30"/>
          </p:nvPr>
        </p:nvSpPr>
        <p:spPr bwMode="gray">
          <a:xfrm>
            <a:off x="4694094" y="1210793"/>
            <a:ext cx="3703782" cy="387856"/>
          </a:xfrm>
          <a:prstGeom prst="rect">
            <a:avLst/>
          </a:prstGeom>
          <a:solidFill>
            <a:srgbClr val="00338D"/>
          </a:solidFill>
          <a:ln w="12700">
            <a:noFill/>
          </a:ln>
        </p:spPr>
        <p:txBody>
          <a:bodyPr vert="horz" lIns="91440" tIns="0" rIns="0" bIns="0" rtlCol="0" anchor="ctr" anchorCtr="0">
            <a:normAutofit/>
          </a:bodyPr>
          <a:lstStyle>
            <a:lvl1pPr algn="l">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7"/>
          <p:cNvSpPr>
            <a:spLocks noGrp="1"/>
          </p:cNvSpPr>
          <p:nvPr>
            <p:ph type="body" sz="quarter" idx="32"/>
          </p:nvPr>
        </p:nvSpPr>
        <p:spPr>
          <a:xfrm>
            <a:off x="762000" y="1606736"/>
            <a:ext cx="3752850" cy="1508105"/>
          </a:xfrm>
          <a:prstGeom prst="rect">
            <a:avLst/>
          </a:prstGeom>
        </p:spPr>
        <p:txBody>
          <a:bodyPr vert="horz" lIns="0" tIns="4572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7"/>
          <p:cNvSpPr>
            <a:spLocks noGrp="1"/>
          </p:cNvSpPr>
          <p:nvPr>
            <p:ph type="body" sz="quarter" idx="33"/>
          </p:nvPr>
        </p:nvSpPr>
        <p:spPr>
          <a:xfrm>
            <a:off x="762000" y="4011988"/>
            <a:ext cx="3752850" cy="1780333"/>
          </a:xfrm>
          <a:prstGeom prst="rect">
            <a:avLst/>
          </a:prstGeom>
        </p:spPr>
        <p:txBody>
          <a:bodyPr vert="horz" lIns="0" tIns="45720" rIns="0" bIns="0"/>
          <a:lstStyle>
            <a:lvl1pPr>
              <a:defRPr>
                <a:latin typeface="Univers for KPMG"/>
                <a:cs typeface="Univers for KPMG"/>
              </a:defRPr>
            </a:lvl1pPr>
            <a:lvl2pPr>
              <a:defRPr>
                <a:latin typeface="Univers for KPMG Light" panose="020B0403020202020204" pitchFamily="34" charset="0"/>
                <a:cs typeface="Univers for KPMG Light" panose="020B0403020202020204" pitchFamily="34" charset="0"/>
              </a:defRPr>
            </a:lvl2pPr>
            <a:lvl3pPr>
              <a:defRPr>
                <a:latin typeface="Univers for KPMG Light" panose="020B0403020202020204" pitchFamily="34" charset="0"/>
                <a:cs typeface="Univers for KPMG Light" panose="020B0403020202020204" pitchFamily="34" charset="0"/>
              </a:defRPr>
            </a:lvl3pPr>
            <a:lvl4pPr>
              <a:defRPr>
                <a:latin typeface="Univers for KPMG Light" panose="020B0403020202020204" pitchFamily="34" charset="0"/>
                <a:cs typeface="Univers for KPMG Light" panose="020B0403020202020204" pitchFamily="34" charset="0"/>
              </a:defRPr>
            </a:lvl4pPr>
            <a:lvl5pP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20"/>
          <p:cNvSpPr>
            <a:spLocks noGrp="1"/>
          </p:cNvSpPr>
          <p:nvPr>
            <p:ph type="body" sz="quarter" idx="34"/>
          </p:nvPr>
        </p:nvSpPr>
        <p:spPr bwMode="gray">
          <a:xfrm>
            <a:off x="4732194" y="3616042"/>
            <a:ext cx="3665683" cy="387856"/>
          </a:xfrm>
          <a:prstGeom prst="rect">
            <a:avLst/>
          </a:prstGeom>
          <a:solidFill>
            <a:srgbClr val="00338D"/>
          </a:solidFill>
          <a:ln w="12700">
            <a:noFill/>
          </a:ln>
        </p:spPr>
        <p:txBody>
          <a:bodyPr vert="horz" lIns="91440" tIns="0" rIns="0" bIns="0" rtlCol="0" anchor="ctr" anchorCtr="0">
            <a:normAutofit/>
          </a:bodyPr>
          <a:lstStyle>
            <a:lvl1pPr algn="l">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8" name="Text Placeholder 7"/>
          <p:cNvSpPr>
            <a:spLocks noGrp="1"/>
          </p:cNvSpPr>
          <p:nvPr>
            <p:ph type="body" sz="quarter" idx="35"/>
          </p:nvPr>
        </p:nvSpPr>
        <p:spPr>
          <a:xfrm>
            <a:off x="4703619" y="1606736"/>
            <a:ext cx="3694257" cy="1508105"/>
          </a:xfrm>
          <a:prstGeom prst="rect">
            <a:avLst/>
          </a:prstGeom>
        </p:spPr>
        <p:txBody>
          <a:bodyPr vert="horz" lIns="0" tIns="4572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7"/>
          <p:cNvSpPr>
            <a:spLocks noGrp="1"/>
          </p:cNvSpPr>
          <p:nvPr>
            <p:ph type="body" sz="quarter" idx="36"/>
          </p:nvPr>
        </p:nvSpPr>
        <p:spPr>
          <a:xfrm>
            <a:off x="4703620" y="4011985"/>
            <a:ext cx="3694258" cy="1780333"/>
          </a:xfrm>
          <a:prstGeom prst="rect">
            <a:avLst/>
          </a:prstGeom>
        </p:spPr>
        <p:txBody>
          <a:bodyPr vert="horz" lIns="0" tIns="45720" rIns="0" bIns="0"/>
          <a:lstStyle>
            <a:lvl1pPr>
              <a:defRPr>
                <a:solidFill>
                  <a:schemeClr val="tx2"/>
                </a:solidFill>
                <a:latin typeface="Univers for KPMG"/>
                <a:cs typeface="Univers for KPMG"/>
              </a:defRPr>
            </a:lvl1pPr>
            <a:lvl2pPr>
              <a:defRPr>
                <a:solidFill>
                  <a:schemeClr val="tx2"/>
                </a:solidFill>
                <a:latin typeface="Univers for KPMG Light" panose="020B0403020202020204" pitchFamily="34" charset="0"/>
                <a:cs typeface="Univers for KPMG Light" panose="020B0403020202020204" pitchFamily="34" charset="0"/>
              </a:defRPr>
            </a:lvl2pPr>
            <a:lvl3pPr>
              <a:defRPr>
                <a:solidFill>
                  <a:schemeClr val="tx2"/>
                </a:solidFill>
                <a:latin typeface="Univers for KPMG Light" panose="020B0403020202020204" pitchFamily="34" charset="0"/>
                <a:cs typeface="Univers for KPMG Light" panose="020B0403020202020204" pitchFamily="34" charset="0"/>
              </a:defRPr>
            </a:lvl3pPr>
            <a:lvl4pPr>
              <a:defRPr>
                <a:solidFill>
                  <a:schemeClr val="tx2"/>
                </a:solidFill>
                <a:latin typeface="Univers for KPMG Light" panose="020B0403020202020204" pitchFamily="34" charset="0"/>
                <a:cs typeface="Univers for KPMG Light" panose="020B0403020202020204" pitchFamily="34" charset="0"/>
              </a:defRPr>
            </a:lvl4pPr>
            <a:lvl5pP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043213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PALETT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66845" y="2259015"/>
            <a:ext cx="994760" cy="1125949"/>
          </a:xfrm>
          <a:prstGeom prst="rect">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KPMG Blue</a:t>
            </a:r>
          </a:p>
          <a:p>
            <a:pPr algn="ctr"/>
            <a:r>
              <a:rPr lang="en-US" sz="1000" dirty="0" smtClean="0">
                <a:latin typeface="Univers for KPMG" panose="020B0603020202020204" pitchFamily="34" charset="0"/>
                <a:cs typeface="Univers for KPMG Cond"/>
              </a:rPr>
              <a:t>0 / 51 / 141</a:t>
            </a:r>
            <a:endParaRPr lang="en-US" sz="1000" dirty="0">
              <a:latin typeface="Univers for KPMG" panose="020B0603020202020204" pitchFamily="34" charset="0"/>
              <a:cs typeface="Univers for KPMG Cond"/>
            </a:endParaRPr>
          </a:p>
        </p:txBody>
      </p:sp>
      <p:sp>
        <p:nvSpPr>
          <p:cNvPr id="5" name="Rectangle 4"/>
          <p:cNvSpPr/>
          <p:nvPr userDrawn="1"/>
        </p:nvSpPr>
        <p:spPr>
          <a:xfrm>
            <a:off x="2910820" y="2259015"/>
            <a:ext cx="994760" cy="112594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Medium Blue</a:t>
            </a:r>
          </a:p>
          <a:p>
            <a:pPr algn="ctr"/>
            <a:r>
              <a:rPr lang="en-US" sz="1000" dirty="0" smtClean="0">
                <a:latin typeface="Univers for KPMG" panose="020B0603020202020204" pitchFamily="34" charset="0"/>
                <a:cs typeface="Univers for KPMG Cond"/>
              </a:rPr>
              <a:t>0 / 94 / 184</a:t>
            </a:r>
            <a:endParaRPr lang="en-US" sz="1000" dirty="0">
              <a:latin typeface="Univers for KPMG" panose="020B0603020202020204" pitchFamily="34" charset="0"/>
              <a:cs typeface="Univers for KPMG Cond"/>
            </a:endParaRPr>
          </a:p>
        </p:txBody>
      </p:sp>
      <p:sp>
        <p:nvSpPr>
          <p:cNvPr id="6" name="Rectangle 5"/>
          <p:cNvSpPr/>
          <p:nvPr userDrawn="1"/>
        </p:nvSpPr>
        <p:spPr>
          <a:xfrm>
            <a:off x="4054795" y="2259015"/>
            <a:ext cx="994760" cy="1125949"/>
          </a:xfrm>
          <a:prstGeom prst="rect">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Light Blue</a:t>
            </a:r>
          </a:p>
          <a:p>
            <a:pPr algn="ctr"/>
            <a:r>
              <a:rPr lang="en-US" sz="1000" dirty="0" smtClean="0">
                <a:latin typeface="Univers for KPMG" panose="020B0603020202020204" pitchFamily="34" charset="0"/>
                <a:cs typeface="Univers for KPMG Cond"/>
              </a:rPr>
              <a:t>0 / 145 / 218</a:t>
            </a:r>
            <a:endParaRPr lang="en-US" sz="1000" dirty="0">
              <a:latin typeface="Univers for KPMG" panose="020B0603020202020204" pitchFamily="34" charset="0"/>
              <a:cs typeface="Univers for KPMG Cond"/>
            </a:endParaRPr>
          </a:p>
        </p:txBody>
      </p:sp>
      <p:sp>
        <p:nvSpPr>
          <p:cNvPr id="7" name="Rectangle 6"/>
          <p:cNvSpPr/>
          <p:nvPr userDrawn="1"/>
        </p:nvSpPr>
        <p:spPr>
          <a:xfrm>
            <a:off x="1766845" y="3675833"/>
            <a:ext cx="994760" cy="1125949"/>
          </a:xfrm>
          <a:prstGeom prst="rect">
            <a:avLst/>
          </a:prstGeom>
          <a:solidFill>
            <a:srgbClr val="483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Violet</a:t>
            </a:r>
          </a:p>
          <a:p>
            <a:pPr algn="ctr"/>
            <a:r>
              <a:rPr lang="en-US" sz="1000" dirty="0" smtClean="0">
                <a:latin typeface="Univers for KPMG" panose="020B0603020202020204" pitchFamily="34" charset="0"/>
                <a:cs typeface="Univers for KPMG Cond"/>
              </a:rPr>
              <a:t>72 / 54 / 152</a:t>
            </a:r>
            <a:endParaRPr lang="en-US" sz="1000" dirty="0">
              <a:latin typeface="Univers for KPMG" panose="020B0603020202020204" pitchFamily="34" charset="0"/>
              <a:cs typeface="Univers for KPMG Cond"/>
            </a:endParaRPr>
          </a:p>
        </p:txBody>
      </p:sp>
      <p:sp>
        <p:nvSpPr>
          <p:cNvPr id="8" name="Rectangle 7"/>
          <p:cNvSpPr/>
          <p:nvPr userDrawn="1"/>
        </p:nvSpPr>
        <p:spPr>
          <a:xfrm>
            <a:off x="2910820" y="3675833"/>
            <a:ext cx="994760" cy="1125949"/>
          </a:xfrm>
          <a:prstGeom prst="rect">
            <a:avLst/>
          </a:prstGeom>
          <a:solidFill>
            <a:srgbClr val="470A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Purple</a:t>
            </a:r>
          </a:p>
          <a:p>
            <a:pPr algn="ctr"/>
            <a:r>
              <a:rPr lang="en-US" sz="1000" dirty="0" smtClean="0">
                <a:latin typeface="Univers for KPMG" panose="020B0603020202020204" pitchFamily="34" charset="0"/>
                <a:cs typeface="Univers for KPMG Cond"/>
              </a:rPr>
              <a:t>71 / 10 / 104</a:t>
            </a:r>
            <a:endParaRPr lang="en-US" sz="1000" dirty="0">
              <a:latin typeface="Univers for KPMG" panose="020B0603020202020204" pitchFamily="34" charset="0"/>
              <a:cs typeface="Univers for KPMG Cond"/>
            </a:endParaRPr>
          </a:p>
        </p:txBody>
      </p:sp>
      <p:sp>
        <p:nvSpPr>
          <p:cNvPr id="9" name="Rectangle 8"/>
          <p:cNvSpPr/>
          <p:nvPr userDrawn="1"/>
        </p:nvSpPr>
        <p:spPr>
          <a:xfrm>
            <a:off x="4054795" y="3675833"/>
            <a:ext cx="994760" cy="1125949"/>
          </a:xfrm>
          <a:prstGeom prst="rect">
            <a:avLst/>
          </a:prstGeom>
          <a:solidFill>
            <a:srgbClr val="6D2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Light Purple</a:t>
            </a:r>
          </a:p>
          <a:p>
            <a:pPr algn="ctr"/>
            <a:r>
              <a:rPr lang="en-US" sz="1000" dirty="0" smtClean="0">
                <a:latin typeface="Univers for KPMG" panose="020B0603020202020204" pitchFamily="34" charset="0"/>
                <a:cs typeface="Univers for KPMG Cond"/>
              </a:rPr>
              <a:t>109 / 32 / 119</a:t>
            </a:r>
            <a:endParaRPr lang="en-US" sz="1000" dirty="0">
              <a:latin typeface="Univers for KPMG" panose="020B0603020202020204" pitchFamily="34" charset="0"/>
              <a:cs typeface="Univers for KPMG Cond"/>
            </a:endParaRPr>
          </a:p>
        </p:txBody>
      </p:sp>
      <p:sp>
        <p:nvSpPr>
          <p:cNvPr id="10" name="Rectangle 9"/>
          <p:cNvSpPr/>
          <p:nvPr userDrawn="1"/>
        </p:nvSpPr>
        <p:spPr>
          <a:xfrm>
            <a:off x="5165610" y="3675833"/>
            <a:ext cx="994760" cy="1125949"/>
          </a:xfrm>
          <a:prstGeom prst="rect">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Green</a:t>
            </a:r>
          </a:p>
          <a:p>
            <a:pPr algn="ctr"/>
            <a:r>
              <a:rPr lang="en-US" sz="1000" dirty="0" smtClean="0">
                <a:latin typeface="Univers for KPMG" panose="020B0603020202020204" pitchFamily="34" charset="0"/>
                <a:cs typeface="Univers for KPMG Cond"/>
              </a:rPr>
              <a:t>0 / 163 / 161</a:t>
            </a:r>
            <a:endParaRPr lang="en-US" sz="1000" dirty="0">
              <a:latin typeface="Univers for KPMG" panose="020B0603020202020204" pitchFamily="34" charset="0"/>
              <a:cs typeface="Univers for KPMG Cond"/>
            </a:endParaRPr>
          </a:p>
        </p:txBody>
      </p:sp>
      <p:sp>
        <p:nvSpPr>
          <p:cNvPr id="11" name="Rectangle 10"/>
          <p:cNvSpPr/>
          <p:nvPr userDrawn="1"/>
        </p:nvSpPr>
        <p:spPr>
          <a:xfrm>
            <a:off x="1766845" y="5083271"/>
            <a:ext cx="994760" cy="665013"/>
          </a:xfrm>
          <a:prstGeom prst="rect">
            <a:avLst/>
          </a:prstGeom>
          <a:solidFill>
            <a:srgbClr val="009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Dark</a:t>
            </a:r>
            <a:r>
              <a:rPr lang="en-US" sz="1000" baseline="0" dirty="0" smtClean="0">
                <a:latin typeface="Univers for KPMG" panose="020B0603020202020204" pitchFamily="34" charset="0"/>
                <a:cs typeface="KPMG Extralight"/>
              </a:rPr>
              <a:t> </a:t>
            </a:r>
            <a:r>
              <a:rPr lang="en-US" sz="1000" dirty="0" smtClean="0">
                <a:latin typeface="Univers for KPMG" panose="020B0603020202020204" pitchFamily="34" charset="0"/>
                <a:cs typeface="KPMG Extralight"/>
              </a:rPr>
              <a:t>Green</a:t>
            </a:r>
          </a:p>
          <a:p>
            <a:pPr algn="ctr"/>
            <a:r>
              <a:rPr lang="en-US" sz="1000" dirty="0">
                <a:latin typeface="Univers for KPMG" panose="020B0603020202020204" pitchFamily="34" charset="0"/>
                <a:cs typeface="Univers for KPMG Cond"/>
              </a:rPr>
              <a:t>0</a:t>
            </a:r>
            <a:r>
              <a:rPr lang="en-US" sz="1000" dirty="0" smtClean="0">
                <a:latin typeface="Univers for KPMG" panose="020B0603020202020204" pitchFamily="34" charset="0"/>
                <a:cs typeface="Univers for KPMG Cond"/>
              </a:rPr>
              <a:t> / 154 / 68</a:t>
            </a:r>
            <a:endParaRPr lang="en-US" sz="1000" dirty="0">
              <a:latin typeface="Univers for KPMG" panose="020B0603020202020204" pitchFamily="34" charset="0"/>
              <a:cs typeface="Univers for KPMG Cond"/>
            </a:endParaRPr>
          </a:p>
        </p:txBody>
      </p:sp>
      <p:sp>
        <p:nvSpPr>
          <p:cNvPr id="12" name="Rectangle 11"/>
          <p:cNvSpPr/>
          <p:nvPr userDrawn="1"/>
        </p:nvSpPr>
        <p:spPr>
          <a:xfrm>
            <a:off x="2910820" y="5083271"/>
            <a:ext cx="994760" cy="665013"/>
          </a:xfrm>
          <a:prstGeom prst="rect">
            <a:avLst/>
          </a:prstGeom>
          <a:solidFill>
            <a:srgbClr val="43B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Light Green</a:t>
            </a:r>
          </a:p>
          <a:p>
            <a:pPr algn="ctr"/>
            <a:r>
              <a:rPr lang="en-US" sz="1000" dirty="0" smtClean="0">
                <a:latin typeface="Univers for KPMG" panose="020B0603020202020204" pitchFamily="34" charset="0"/>
                <a:cs typeface="Univers for KPMG Cond"/>
              </a:rPr>
              <a:t>67 / 176 / 42</a:t>
            </a:r>
            <a:endParaRPr lang="en-US" sz="1000" dirty="0">
              <a:latin typeface="Univers for KPMG" panose="020B0603020202020204" pitchFamily="34" charset="0"/>
              <a:cs typeface="Univers for KPMG Cond"/>
            </a:endParaRPr>
          </a:p>
        </p:txBody>
      </p:sp>
      <p:sp>
        <p:nvSpPr>
          <p:cNvPr id="13" name="Rectangle 12"/>
          <p:cNvSpPr/>
          <p:nvPr userDrawn="1"/>
        </p:nvSpPr>
        <p:spPr>
          <a:xfrm>
            <a:off x="4054795" y="5083271"/>
            <a:ext cx="994760" cy="665013"/>
          </a:xfrm>
          <a:prstGeom prst="rect">
            <a:avLst/>
          </a:prstGeom>
          <a:solidFill>
            <a:srgbClr val="EAA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Yellow</a:t>
            </a:r>
          </a:p>
          <a:p>
            <a:pPr algn="ctr"/>
            <a:r>
              <a:rPr lang="en-US" sz="1000" dirty="0" smtClean="0">
                <a:latin typeface="Univers for KPMG" panose="020B0603020202020204" pitchFamily="34" charset="0"/>
                <a:cs typeface="Univers for KPMG Cond"/>
              </a:rPr>
              <a:t>234 / 170 / 0</a:t>
            </a:r>
            <a:endParaRPr lang="en-US" sz="1000" dirty="0">
              <a:latin typeface="Univers for KPMG" panose="020B0603020202020204" pitchFamily="34" charset="0"/>
              <a:cs typeface="Univers for KPMG Cond"/>
            </a:endParaRPr>
          </a:p>
        </p:txBody>
      </p:sp>
      <p:sp>
        <p:nvSpPr>
          <p:cNvPr id="14" name="Rectangle 13"/>
          <p:cNvSpPr/>
          <p:nvPr userDrawn="1"/>
        </p:nvSpPr>
        <p:spPr>
          <a:xfrm>
            <a:off x="5165610" y="5083271"/>
            <a:ext cx="994760" cy="665013"/>
          </a:xfrm>
          <a:prstGeom prst="rect">
            <a:avLst/>
          </a:prstGeom>
          <a:solidFill>
            <a:srgbClr val="F68D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Orange</a:t>
            </a:r>
          </a:p>
          <a:p>
            <a:pPr algn="ctr"/>
            <a:r>
              <a:rPr lang="en-US" sz="1000" dirty="0" smtClean="0">
                <a:latin typeface="Univers for KPMG" panose="020B0603020202020204" pitchFamily="34" charset="0"/>
                <a:cs typeface="Univers for KPMG Cond"/>
              </a:rPr>
              <a:t>246 / 141 / 46</a:t>
            </a:r>
            <a:endParaRPr lang="en-US" sz="1000" dirty="0">
              <a:latin typeface="Univers for KPMG" panose="020B0603020202020204" pitchFamily="34" charset="0"/>
              <a:cs typeface="Univers for KPMG Cond"/>
            </a:endParaRPr>
          </a:p>
        </p:txBody>
      </p:sp>
      <p:sp>
        <p:nvSpPr>
          <p:cNvPr id="15" name="Rectangle 14"/>
          <p:cNvSpPr/>
          <p:nvPr userDrawn="1"/>
        </p:nvSpPr>
        <p:spPr>
          <a:xfrm>
            <a:off x="6276426" y="5083271"/>
            <a:ext cx="994760" cy="665013"/>
          </a:xfrm>
          <a:prstGeom prst="rect">
            <a:avLst/>
          </a:prstGeom>
          <a:solidFill>
            <a:srgbClr val="BC2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Red</a:t>
            </a:r>
          </a:p>
          <a:p>
            <a:pPr algn="ctr"/>
            <a:r>
              <a:rPr lang="en-US" sz="1000" dirty="0" smtClean="0">
                <a:latin typeface="Univers for KPMG" panose="020B0603020202020204" pitchFamily="34" charset="0"/>
                <a:cs typeface="Univers for KPMG Cond"/>
              </a:rPr>
              <a:t>188 / 32 / 75</a:t>
            </a:r>
            <a:endParaRPr lang="en-US" sz="1000" dirty="0">
              <a:latin typeface="Univers for KPMG" panose="020B0603020202020204" pitchFamily="34" charset="0"/>
              <a:cs typeface="Univers for KPMG Cond"/>
            </a:endParaRPr>
          </a:p>
        </p:txBody>
      </p:sp>
      <p:sp>
        <p:nvSpPr>
          <p:cNvPr id="16" name="Rectangle 15"/>
          <p:cNvSpPr/>
          <p:nvPr userDrawn="1"/>
        </p:nvSpPr>
        <p:spPr>
          <a:xfrm>
            <a:off x="7387242" y="5083271"/>
            <a:ext cx="994760" cy="665013"/>
          </a:xfrm>
          <a:prstGeom prst="rect">
            <a:avLst/>
          </a:prstGeom>
          <a:solidFill>
            <a:srgbClr val="C600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Univers for KPMG" panose="020B0603020202020204" pitchFamily="34" charset="0"/>
                <a:cs typeface="KPMG Extralight"/>
              </a:rPr>
              <a:t>Pink</a:t>
            </a:r>
          </a:p>
          <a:p>
            <a:pPr algn="ctr"/>
            <a:r>
              <a:rPr lang="en-US" sz="1000" dirty="0" smtClean="0">
                <a:latin typeface="Univers for KPMG" panose="020B0603020202020204" pitchFamily="34" charset="0"/>
                <a:cs typeface="Univers for KPMG Cond"/>
              </a:rPr>
              <a:t>198 / 0 / 126</a:t>
            </a:r>
            <a:endParaRPr lang="en-US" sz="1000" dirty="0">
              <a:latin typeface="Univers for KPMG" panose="020B0603020202020204" pitchFamily="34" charset="0"/>
              <a:cs typeface="Univers for KPMG Cond"/>
            </a:endParaRPr>
          </a:p>
        </p:txBody>
      </p:sp>
      <p:sp>
        <p:nvSpPr>
          <p:cNvPr id="17" name="Rectangle 16"/>
          <p:cNvSpPr/>
          <p:nvPr userDrawn="1"/>
        </p:nvSpPr>
        <p:spPr>
          <a:xfrm>
            <a:off x="828676" y="2259015"/>
            <a:ext cx="788954" cy="11259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r>
              <a:rPr lang="en-US" sz="1200" dirty="0" smtClean="0">
                <a:solidFill>
                  <a:srgbClr val="003087"/>
                </a:solidFill>
                <a:latin typeface="Univers for KPMG" panose="020B0603020202020204" pitchFamily="34" charset="0"/>
                <a:cs typeface="KPMG Extralight"/>
              </a:rPr>
              <a:t>Primary</a:t>
            </a:r>
            <a:endParaRPr lang="en-US" sz="1200" dirty="0">
              <a:solidFill>
                <a:srgbClr val="003087"/>
              </a:solidFill>
              <a:latin typeface="Univers for KPMG" panose="020B0603020202020204" pitchFamily="34" charset="0"/>
              <a:cs typeface="Univers for KPMG Cond"/>
            </a:endParaRPr>
          </a:p>
        </p:txBody>
      </p:sp>
      <p:sp>
        <p:nvSpPr>
          <p:cNvPr id="18" name="Rectangle 17"/>
          <p:cNvSpPr/>
          <p:nvPr userDrawn="1"/>
        </p:nvSpPr>
        <p:spPr>
          <a:xfrm>
            <a:off x="828676" y="3675833"/>
            <a:ext cx="788954" cy="11259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r>
              <a:rPr lang="en-US" sz="1200" dirty="0" smtClean="0">
                <a:solidFill>
                  <a:srgbClr val="003087"/>
                </a:solidFill>
                <a:latin typeface="Univers for KPMG" panose="020B0603020202020204" pitchFamily="34" charset="0"/>
                <a:cs typeface="KPMG Extralight"/>
              </a:rPr>
              <a:t>Secondary</a:t>
            </a:r>
            <a:endParaRPr lang="en-US" sz="1200" dirty="0">
              <a:solidFill>
                <a:srgbClr val="003087"/>
              </a:solidFill>
              <a:latin typeface="Univers for KPMG" panose="020B0603020202020204" pitchFamily="34" charset="0"/>
              <a:cs typeface="Univers for KPMG Cond"/>
            </a:endParaRPr>
          </a:p>
        </p:txBody>
      </p:sp>
      <p:sp>
        <p:nvSpPr>
          <p:cNvPr id="19" name="Rectangle 18"/>
          <p:cNvSpPr/>
          <p:nvPr userDrawn="1"/>
        </p:nvSpPr>
        <p:spPr>
          <a:xfrm>
            <a:off x="828676" y="5308614"/>
            <a:ext cx="805800" cy="4396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r>
              <a:rPr lang="en-US" sz="1200" dirty="0" smtClean="0">
                <a:solidFill>
                  <a:srgbClr val="003087"/>
                </a:solidFill>
                <a:latin typeface="Univers for KPMG" panose="020B0603020202020204" pitchFamily="34" charset="0"/>
                <a:cs typeface="KPMG Extralight"/>
              </a:rPr>
              <a:t>Tertiary</a:t>
            </a:r>
            <a:endParaRPr lang="en-US" sz="1200" dirty="0">
              <a:solidFill>
                <a:srgbClr val="003087"/>
              </a:solidFill>
              <a:latin typeface="Univers for KPMG" panose="020B0603020202020204" pitchFamily="34" charset="0"/>
              <a:cs typeface="Univers for KPMG Cond"/>
            </a:endParaRPr>
          </a:p>
        </p:txBody>
      </p:sp>
      <p:sp>
        <p:nvSpPr>
          <p:cNvPr id="20" name="Title 1"/>
          <p:cNvSpPr>
            <a:spLocks noGrp="1"/>
          </p:cNvSpPr>
          <p:nvPr userDrawn="1">
            <p:ph type="title" hasCustomPrompt="1"/>
          </p:nvPr>
        </p:nvSpPr>
        <p:spPr>
          <a:xfrm>
            <a:off x="749301" y="378028"/>
            <a:ext cx="7632701" cy="583997"/>
          </a:xfrm>
        </p:spPr>
        <p:txBody>
          <a:bodyPr/>
          <a:lstStyle>
            <a:lvl1pPr>
              <a:lnSpc>
                <a:spcPts val="4400"/>
              </a:lnSpc>
              <a:defRPr/>
            </a:lvl1pPr>
          </a:lstStyle>
          <a:p>
            <a:r>
              <a:rPr lang="en-US" dirty="0" smtClean="0"/>
              <a:t>Colors</a:t>
            </a:r>
          </a:p>
        </p:txBody>
      </p:sp>
    </p:spTree>
    <p:extLst>
      <p:ext uri="{BB962C8B-B14F-4D97-AF65-F5344CB8AC3E}">
        <p14:creationId xmlns:p14="http://schemas.microsoft.com/office/powerpoint/2010/main" val="23214819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FINAL SLIDE">
    <p:spTree>
      <p:nvGrpSpPr>
        <p:cNvPr id="1" name=""/>
        <p:cNvGrpSpPr/>
        <p:nvPr/>
      </p:nvGrpSpPr>
      <p:grpSpPr>
        <a:xfrm>
          <a:off x="0" y="0"/>
          <a:ext cx="0" cy="0"/>
          <a:chOff x="0" y="0"/>
          <a:chExt cx="0" cy="0"/>
        </a:xfrm>
      </p:grpSpPr>
      <p:sp>
        <p:nvSpPr>
          <p:cNvPr id="8"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solidFill>
                <a:srgbClr val="000000"/>
              </a:solidFill>
            </a:endParaRPr>
          </a:p>
        </p:txBody>
      </p:sp>
      <p:sp>
        <p:nvSpPr>
          <p:cNvPr id="9" name="Rectangle 8">
            <a:hlinkClick r:id="rId2"/>
          </p:cNvPr>
          <p:cNvSpPr>
            <a:spLocks noChangeArrowheads="1"/>
          </p:cNvSpPr>
          <p:nvPr userDrawn="1"/>
        </p:nvSpPr>
        <p:spPr bwMode="auto">
          <a:xfrm>
            <a:off x="1570328" y="3459664"/>
            <a:ext cx="1752293" cy="184666"/>
          </a:xfrm>
          <a:prstGeom prst="rect">
            <a:avLst/>
          </a:prstGeom>
          <a:noFill/>
          <a:ln w="9525">
            <a:noFill/>
            <a:miter lim="800000"/>
            <a:headEnd/>
            <a:tailEnd/>
          </a:ln>
          <a:effectLst/>
        </p:spPr>
        <p:txBody>
          <a:bodyPr wrap="square" lIns="0" tIns="0" rIns="0" bIns="0" anchor="ctr">
            <a:spAutoFit/>
          </a:bodyPr>
          <a:lstStyle/>
          <a:p>
            <a:pPr>
              <a:defRPr/>
            </a:pPr>
            <a:r>
              <a:rPr lang="en-GB" sz="1200" b="1" kern="0" dirty="0" err="1" smtClean="0">
                <a:solidFill>
                  <a:srgbClr val="00338D"/>
                </a:solidFill>
                <a:ea typeface="Times New Roman" pitchFamily="18" charset="0"/>
                <a:cs typeface="Univers for KPMG"/>
              </a:rPr>
              <a:t>kpmg</a:t>
            </a:r>
            <a:r>
              <a:rPr lang="en-GB" sz="1200" b="1" kern="0" dirty="0" smtClean="0">
                <a:solidFill>
                  <a:srgbClr val="00338D"/>
                </a:solidFill>
                <a:ea typeface="Times New Roman" pitchFamily="18" charset="0"/>
                <a:cs typeface="Univers for KPMG"/>
              </a:rPr>
              <a:t>.</a:t>
            </a:r>
            <a:r>
              <a:rPr lang="hu-HU" sz="1200" b="1" kern="0" dirty="0" smtClean="0">
                <a:solidFill>
                  <a:srgbClr val="00338D"/>
                </a:solidFill>
                <a:ea typeface="Times New Roman" pitchFamily="18" charset="0"/>
                <a:cs typeface="Univers for KPMG"/>
              </a:rPr>
              <a:t>hu</a:t>
            </a:r>
            <a:endParaRPr lang="en-GB" sz="1200" b="1" kern="0" dirty="0">
              <a:solidFill>
                <a:srgbClr val="00338D"/>
              </a:solidFill>
              <a:cs typeface="Univers for KPMG"/>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86670" y="3755174"/>
            <a:ext cx="898681" cy="286990"/>
          </a:xfrm>
          <a:prstGeom prst="rect">
            <a:avLst/>
          </a:prstGeom>
        </p:spPr>
      </p:pic>
      <p:sp>
        <p:nvSpPr>
          <p:cNvPr id="12" name="Rectangle 11">
            <a:hlinkClick r:id="rId2"/>
          </p:cNvPr>
          <p:cNvSpPr>
            <a:spLocks noChangeArrowheads="1"/>
          </p:cNvSpPr>
          <p:nvPr userDrawn="1"/>
        </p:nvSpPr>
        <p:spPr bwMode="auto">
          <a:xfrm>
            <a:off x="3278661" y="3459664"/>
            <a:ext cx="1143000" cy="184666"/>
          </a:xfrm>
          <a:prstGeom prst="rect">
            <a:avLst/>
          </a:prstGeom>
          <a:noFill/>
          <a:ln w="9525">
            <a:noFill/>
            <a:miter lim="800000"/>
            <a:headEnd/>
            <a:tailEnd/>
          </a:ln>
          <a:effectLst/>
        </p:spPr>
        <p:txBody>
          <a:bodyPr lIns="0" tIns="0" rIns="0" bIns="0" anchor="ctr">
            <a:spAutoFit/>
          </a:bodyPr>
          <a:lstStyle/>
          <a:p>
            <a:pPr>
              <a:defRPr/>
            </a:pPr>
            <a:r>
              <a:rPr lang="en-GB" sz="1200" b="1" kern="0" dirty="0" smtClean="0">
                <a:solidFill>
                  <a:srgbClr val="00338D"/>
                </a:solidFill>
                <a:ea typeface="Times New Roman" pitchFamily="18" charset="0"/>
                <a:cs typeface="Univers for KPMG"/>
              </a:rPr>
              <a:t>kpmg.com/app</a:t>
            </a:r>
            <a:endParaRPr lang="en-GB" sz="1200" b="1" kern="0" dirty="0">
              <a:solidFill>
                <a:srgbClr val="00338D"/>
              </a:solidFill>
              <a:cs typeface="Univers for KPMG"/>
            </a:endParaRPr>
          </a:p>
        </p:txBody>
      </p:sp>
      <p:pic>
        <p:nvPicPr>
          <p:cNvPr id="16" name="Picture 15"/>
          <p:cNvPicPr>
            <a:picLocks noChangeAspect="1"/>
          </p:cNvPicPr>
          <p:nvPr userDrawn="1"/>
        </p:nvPicPr>
        <p:blipFill rotWithShape="1">
          <a:blip r:embed="rId4" cstate="screen">
            <a:extLst>
              <a:ext uri="{28A0092B-C50C-407E-A947-70E740481C1C}">
                <a14:useLocalDpi xmlns:a14="http://schemas.microsoft.com/office/drawing/2010/main"/>
              </a:ext>
            </a:extLst>
          </a:blip>
          <a:srcRect t="26128" b="25637"/>
          <a:stretch/>
        </p:blipFill>
        <p:spPr>
          <a:xfrm>
            <a:off x="1447509" y="577893"/>
            <a:ext cx="1154846" cy="411480"/>
          </a:xfrm>
          <a:prstGeom prst="rect">
            <a:avLst/>
          </a:prstGeom>
        </p:spPr>
      </p:pic>
      <p:pic>
        <p:nvPicPr>
          <p:cNvPr id="2" name="Picture 1" title="KPMG Blo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10816" y="3755174"/>
            <a:ext cx="266737" cy="266737"/>
          </a:xfrm>
          <a:prstGeom prst="rect">
            <a:avLst/>
          </a:prstGeom>
        </p:spPr>
      </p:pic>
      <p:pic>
        <p:nvPicPr>
          <p:cNvPr id="3" name="Picture 2" title="LinkedIn">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70328" y="3757442"/>
            <a:ext cx="266737" cy="266737"/>
          </a:xfrm>
          <a:prstGeom prst="rect">
            <a:avLst/>
          </a:prstGeom>
        </p:spPr>
      </p:pic>
      <p:pic>
        <p:nvPicPr>
          <p:cNvPr id="5" name="Picture 4" title="Facebook">
            <a:hlinkClick r:id="rId9"/>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83824" y="3755174"/>
            <a:ext cx="266737" cy="266737"/>
          </a:xfrm>
          <a:prstGeom prst="rect">
            <a:avLst/>
          </a:prstGeom>
        </p:spPr>
      </p:pic>
      <p:pic>
        <p:nvPicPr>
          <p:cNvPr id="6" name="Picture 5" title="YouTube">
            <a:hlinkClick r:id="rId11"/>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197320" y="3759461"/>
            <a:ext cx="266737" cy="266737"/>
          </a:xfrm>
          <a:prstGeom prst="rect">
            <a:avLst/>
          </a:prstGeom>
        </p:spPr>
      </p:pic>
    </p:spTree>
    <p:extLst>
      <p:ext uri="{BB962C8B-B14F-4D97-AF65-F5344CB8AC3E}">
        <p14:creationId xmlns:p14="http://schemas.microsoft.com/office/powerpoint/2010/main" val="42372345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12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496300" cy="1268413"/>
          </a:xfrm>
        </p:spPr>
        <p:txBody>
          <a:bodyPr/>
          <a:lstStyle/>
          <a:p>
            <a:r>
              <a:rPr lang="en-US" smtClean="0"/>
              <a:t>Click to edit Master title style</a:t>
            </a:r>
            <a:endParaRPr lang="hu-HU"/>
          </a:p>
        </p:txBody>
      </p:sp>
      <p:sp>
        <p:nvSpPr>
          <p:cNvPr id="3" name="Chart Placeholder 2"/>
          <p:cNvSpPr>
            <a:spLocks noGrp="1"/>
          </p:cNvSpPr>
          <p:nvPr>
            <p:ph type="chart" idx="1"/>
          </p:nvPr>
        </p:nvSpPr>
        <p:spPr>
          <a:xfrm>
            <a:off x="323850" y="1557338"/>
            <a:ext cx="8496300" cy="4608512"/>
          </a:xfrm>
        </p:spPr>
        <p:txBody>
          <a:bodyPr/>
          <a:lstStyle/>
          <a:p>
            <a:endParaRPr lang="hu-HU"/>
          </a:p>
        </p:txBody>
      </p:sp>
    </p:spTree>
    <p:extLst>
      <p:ext uri="{BB962C8B-B14F-4D97-AF65-F5344CB8AC3E}">
        <p14:creationId xmlns:p14="http://schemas.microsoft.com/office/powerpoint/2010/main" val="413820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97" b="0" i="0">
                <a:solidFill>
                  <a:srgbClr val="00338E"/>
                </a:solidFill>
                <a:latin typeface="KPMG Extralight"/>
                <a:cs typeface="KPMG Extralight"/>
              </a:defRPr>
            </a:lvl1pPr>
          </a:lstStyle>
          <a:p>
            <a:endParaRPr/>
          </a:p>
        </p:txBody>
      </p:sp>
      <p:sp>
        <p:nvSpPr>
          <p:cNvPr id="3" name="Holder 3"/>
          <p:cNvSpPr>
            <a:spLocks noGrp="1"/>
          </p:cNvSpPr>
          <p:nvPr>
            <p:ph sz="half" idx="2"/>
          </p:nvPr>
        </p:nvSpPr>
        <p:spPr>
          <a:xfrm>
            <a:off x="457200" y="1577340"/>
            <a:ext cx="3977640" cy="2308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308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1542242" y="6017241"/>
            <a:ext cx="6195868" cy="195543"/>
          </a:xfrm>
          <a:prstGeom prst="rect">
            <a:avLst/>
          </a:prstGeom>
        </p:spPr>
        <p:txBody>
          <a:bodyPr lIns="0" tIns="0" rIns="0" bIns="0"/>
          <a:lstStyle>
            <a:lvl1pPr>
              <a:defRPr sz="618" b="0" i="0">
                <a:solidFill>
                  <a:srgbClr val="A6A6A6"/>
                </a:solidFill>
                <a:latin typeface="Arial"/>
                <a:cs typeface="Arial"/>
              </a:defRPr>
            </a:lvl1pPr>
          </a:lstStyle>
          <a:p>
            <a:pPr marL="11206" marR="4483"/>
            <a:r>
              <a:rPr lang="en-US" sz="574" spc="-4" smtClean="0"/>
              <a:t>©</a:t>
            </a:r>
            <a:r>
              <a:rPr lang="en-US" spc="-4" smtClean="0"/>
              <a:t>© 201</a:t>
            </a:r>
            <a:r>
              <a:rPr lang="en-US" smtClean="0"/>
              <a:t>6</a:t>
            </a:r>
            <a:r>
              <a:rPr lang="en-US" spc="-4" smtClean="0"/>
              <a:t> KPM</a:t>
            </a:r>
            <a:r>
              <a:rPr lang="en-US" smtClean="0"/>
              <a:t>G </a:t>
            </a:r>
            <a:r>
              <a:rPr lang="en-US" spc="-4" smtClean="0"/>
              <a:t>A</a:t>
            </a:r>
            <a:r>
              <a:rPr lang="en-US" smtClean="0"/>
              <a:t>s</a:t>
            </a:r>
            <a:r>
              <a:rPr lang="en-US" spc="-4" smtClean="0"/>
              <a:t>e</a:t>
            </a:r>
            <a:r>
              <a:rPr lang="en-US" smtClean="0"/>
              <a:t>s</a:t>
            </a:r>
            <a:r>
              <a:rPr lang="en-US" spc="-4" smtClean="0"/>
              <a:t>ore</a:t>
            </a:r>
            <a:r>
              <a:rPr lang="en-US" smtClean="0"/>
              <a:t>s</a:t>
            </a:r>
            <a:r>
              <a:rPr lang="en-US" spc="-18" smtClean="0"/>
              <a:t> </a:t>
            </a:r>
            <a:r>
              <a:rPr lang="en-US" spc="-4" smtClean="0"/>
              <a:t>S</a:t>
            </a:r>
            <a:r>
              <a:rPr lang="en-US" smtClean="0"/>
              <a:t>.</a:t>
            </a:r>
            <a:r>
              <a:rPr lang="en-US" spc="-4" smtClean="0"/>
              <a:t>L</a:t>
            </a:r>
            <a:r>
              <a:rPr lang="en-US" smtClean="0"/>
              <a:t>.,</a:t>
            </a:r>
            <a:r>
              <a:rPr lang="en-US" spc="4" smtClean="0"/>
              <a:t> </a:t>
            </a:r>
            <a:r>
              <a:rPr lang="en-US" smtClean="0"/>
              <a:t>a </a:t>
            </a:r>
            <a:r>
              <a:rPr lang="en-US" spc="-4" smtClean="0"/>
              <a:t>limi</a:t>
            </a:r>
            <a:r>
              <a:rPr lang="en-US" smtClean="0"/>
              <a:t>t</a:t>
            </a:r>
            <a:r>
              <a:rPr lang="en-US" spc="-4" smtClean="0"/>
              <a:t>e</a:t>
            </a:r>
            <a:r>
              <a:rPr lang="en-US" smtClean="0"/>
              <a:t>d</a:t>
            </a:r>
            <a:r>
              <a:rPr lang="en-US" spc="-9" smtClean="0"/>
              <a:t> </a:t>
            </a:r>
            <a:r>
              <a:rPr lang="en-US" spc="-4" smtClean="0"/>
              <a:t>liabili</a:t>
            </a:r>
            <a:r>
              <a:rPr lang="en-US" smtClean="0"/>
              <a:t>ty</a:t>
            </a:r>
            <a:r>
              <a:rPr lang="en-US" spc="-13" smtClean="0"/>
              <a:t> </a:t>
            </a:r>
            <a:r>
              <a:rPr lang="en-US" smtClean="0"/>
              <a:t>S</a:t>
            </a:r>
            <a:r>
              <a:rPr lang="en-US" spc="-4" smtClean="0"/>
              <a:t>panis</a:t>
            </a:r>
            <a:r>
              <a:rPr lang="en-US" smtClean="0"/>
              <a:t>h</a:t>
            </a:r>
            <a:r>
              <a:rPr lang="en-US" spc="-13" smtClean="0"/>
              <a:t> </a:t>
            </a:r>
            <a:r>
              <a:rPr lang="en-US" smtClean="0"/>
              <a:t>c</a:t>
            </a:r>
            <a:r>
              <a:rPr lang="en-US" spc="-4" smtClean="0"/>
              <a:t>ompan</a:t>
            </a:r>
            <a:r>
              <a:rPr lang="en-US" smtClean="0"/>
              <a:t>y </a:t>
            </a:r>
            <a:r>
              <a:rPr lang="en-US" spc="-4" smtClean="0"/>
              <a:t>an</a:t>
            </a:r>
            <a:r>
              <a:rPr lang="en-US" smtClean="0"/>
              <a:t>d</a:t>
            </a:r>
            <a:r>
              <a:rPr lang="en-US" spc="-4" smtClean="0"/>
              <a:t> </a:t>
            </a:r>
            <a:r>
              <a:rPr lang="en-US" smtClean="0"/>
              <a:t>a </a:t>
            </a:r>
            <a:r>
              <a:rPr lang="en-US" spc="-4" smtClean="0"/>
              <a:t>membe</a:t>
            </a:r>
            <a:r>
              <a:rPr lang="en-US" smtClean="0"/>
              <a:t>r</a:t>
            </a:r>
            <a:r>
              <a:rPr lang="en-US" spc="4" smtClean="0"/>
              <a:t> </a:t>
            </a:r>
            <a:r>
              <a:rPr lang="en-US" smtClean="0"/>
              <a:t>fi</a:t>
            </a:r>
            <a:r>
              <a:rPr lang="en-US" spc="-4" smtClean="0"/>
              <a:t>r</a:t>
            </a:r>
            <a:r>
              <a:rPr lang="en-US" smtClean="0"/>
              <a:t>m</a:t>
            </a:r>
            <a:r>
              <a:rPr lang="en-US" spc="4" smtClean="0"/>
              <a:t> </a:t>
            </a:r>
            <a:r>
              <a:rPr lang="en-US" spc="-4" smtClean="0"/>
              <a:t>o</a:t>
            </a:r>
            <a:r>
              <a:rPr lang="en-US" smtClean="0"/>
              <a:t>f</a:t>
            </a:r>
            <a:r>
              <a:rPr lang="en-US" spc="9" smtClean="0"/>
              <a:t> </a:t>
            </a:r>
            <a:r>
              <a:rPr lang="en-US" smtClean="0"/>
              <a:t>t</a:t>
            </a:r>
            <a:r>
              <a:rPr lang="en-US" spc="-4" smtClean="0"/>
              <a:t>h</a:t>
            </a:r>
            <a:r>
              <a:rPr lang="en-US" smtClean="0"/>
              <a:t>e</a:t>
            </a:r>
            <a:r>
              <a:rPr lang="en-US" spc="-4" smtClean="0"/>
              <a:t> KPM</a:t>
            </a:r>
            <a:r>
              <a:rPr lang="en-US" smtClean="0"/>
              <a:t>G </a:t>
            </a:r>
            <a:r>
              <a:rPr lang="en-US" spc="-4" smtClean="0"/>
              <a:t>ne</a:t>
            </a:r>
            <a:r>
              <a:rPr lang="en-US" smtClean="0"/>
              <a:t>t</a:t>
            </a:r>
            <a:r>
              <a:rPr lang="en-US" spc="-9" smtClean="0"/>
              <a:t>w</a:t>
            </a:r>
            <a:r>
              <a:rPr lang="en-US" spc="-4" smtClean="0"/>
              <a:t>or</a:t>
            </a:r>
            <a:r>
              <a:rPr lang="en-US" smtClean="0"/>
              <a:t>k</a:t>
            </a:r>
            <a:r>
              <a:rPr lang="en-US" spc="4" smtClean="0"/>
              <a:t> </a:t>
            </a:r>
            <a:r>
              <a:rPr lang="en-US" spc="-4" smtClean="0"/>
              <a:t>o</a:t>
            </a:r>
            <a:r>
              <a:rPr lang="en-US" smtClean="0"/>
              <a:t>f</a:t>
            </a:r>
            <a:r>
              <a:rPr lang="en-US" spc="4" smtClean="0"/>
              <a:t> </a:t>
            </a:r>
            <a:r>
              <a:rPr lang="en-US" spc="-4" smtClean="0"/>
              <a:t>independen</a:t>
            </a:r>
            <a:r>
              <a:rPr lang="en-US" smtClean="0"/>
              <a:t>t</a:t>
            </a:r>
            <a:r>
              <a:rPr lang="en-US" spc="-13" smtClean="0"/>
              <a:t> </a:t>
            </a:r>
            <a:r>
              <a:rPr lang="en-US" spc="-4" smtClean="0"/>
              <a:t>membe</a:t>
            </a:r>
            <a:r>
              <a:rPr lang="en-US" smtClean="0"/>
              <a:t>r</a:t>
            </a:r>
            <a:r>
              <a:rPr lang="en-US" spc="9" smtClean="0"/>
              <a:t> </a:t>
            </a:r>
            <a:r>
              <a:rPr lang="en-US" smtClean="0"/>
              <a:t>f</a:t>
            </a:r>
            <a:r>
              <a:rPr lang="en-US" spc="-4" smtClean="0"/>
              <a:t>irm</a:t>
            </a:r>
            <a:r>
              <a:rPr lang="en-US" smtClean="0"/>
              <a:t>s affiliated</a:t>
            </a:r>
            <a:r>
              <a:rPr lang="en-US" spc="-13" smtClean="0"/>
              <a:t> </a:t>
            </a:r>
            <a:r>
              <a:rPr lang="en-US" spc="-9" smtClean="0"/>
              <a:t>w</a:t>
            </a:r>
            <a:r>
              <a:rPr lang="en-US" spc="-4" smtClean="0"/>
              <a:t>i</a:t>
            </a:r>
            <a:r>
              <a:rPr lang="en-US" smtClean="0"/>
              <a:t>th KPMG International </a:t>
            </a:r>
            <a:r>
              <a:rPr lang="en-US" spc="-4" smtClean="0"/>
              <a:t>Cooperati</a:t>
            </a:r>
            <a:r>
              <a:rPr lang="en-US" spc="-9" smtClean="0"/>
              <a:t>v</a:t>
            </a:r>
            <a:r>
              <a:rPr lang="en-US" smtClean="0"/>
              <a:t>e</a:t>
            </a:r>
            <a:r>
              <a:rPr lang="en-US" spc="-9" smtClean="0"/>
              <a:t> </a:t>
            </a:r>
            <a:r>
              <a:rPr lang="en-US" smtClean="0"/>
              <a:t>(“KPMG</a:t>
            </a:r>
            <a:r>
              <a:rPr lang="en-US" spc="13" smtClean="0"/>
              <a:t> </a:t>
            </a:r>
            <a:r>
              <a:rPr lang="en-US" smtClean="0"/>
              <a:t>Internationa</a:t>
            </a:r>
            <a:r>
              <a:rPr lang="en-US" spc="-9" smtClean="0"/>
              <a:t>l</a:t>
            </a:r>
            <a:r>
              <a:rPr lang="en-US" smtClean="0"/>
              <a:t>”),</a:t>
            </a:r>
            <a:r>
              <a:rPr lang="en-US" spc="-4" smtClean="0"/>
              <a:t> </a:t>
            </a:r>
            <a:r>
              <a:rPr lang="en-US" smtClean="0"/>
              <a:t>a</a:t>
            </a:r>
            <a:r>
              <a:rPr lang="en-US" spc="4" smtClean="0"/>
              <a:t> </a:t>
            </a:r>
            <a:r>
              <a:rPr lang="en-US" smtClean="0"/>
              <a:t>S</a:t>
            </a:r>
            <a:r>
              <a:rPr lang="en-US" spc="-9" smtClean="0"/>
              <a:t>w</a:t>
            </a:r>
            <a:r>
              <a:rPr lang="en-US" smtClean="0"/>
              <a:t>iss</a:t>
            </a:r>
            <a:r>
              <a:rPr lang="en-US" spc="-9" smtClean="0"/>
              <a:t> </a:t>
            </a:r>
            <a:r>
              <a:rPr lang="en-US" smtClean="0"/>
              <a:t>entit</a:t>
            </a:r>
            <a:r>
              <a:rPr lang="en-US" spc="-9" smtClean="0"/>
              <a:t>y</a:t>
            </a:r>
            <a:r>
              <a:rPr lang="en-US" smtClean="0"/>
              <a:t>.</a:t>
            </a:r>
            <a:r>
              <a:rPr lang="en-US" spc="4" smtClean="0"/>
              <a:t> </a:t>
            </a:r>
            <a:r>
              <a:rPr lang="en-US" smtClean="0"/>
              <a:t>All</a:t>
            </a:r>
            <a:r>
              <a:rPr lang="en-US" spc="-9" smtClean="0"/>
              <a:t> </a:t>
            </a:r>
            <a:r>
              <a:rPr lang="en-US" smtClean="0"/>
              <a:t>rights</a:t>
            </a:r>
            <a:r>
              <a:rPr lang="en-US" spc="-4" smtClean="0"/>
              <a:t> </a:t>
            </a:r>
            <a:r>
              <a:rPr lang="en-US" smtClean="0"/>
              <a:t>reser</a:t>
            </a:r>
            <a:r>
              <a:rPr lang="en-US" spc="-9" smtClean="0"/>
              <a:t>v</a:t>
            </a:r>
            <a:r>
              <a:rPr lang="en-US" smtClean="0"/>
              <a:t>ed</a:t>
            </a:r>
            <a:endParaRPr lang="en-US" sz="574"/>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11/14/2016</a:t>
            </a:fld>
            <a:endParaRPr lang="en-US"/>
          </a:p>
        </p:txBody>
      </p:sp>
      <p:sp>
        <p:nvSpPr>
          <p:cNvPr id="7" name="Holder 7"/>
          <p:cNvSpPr>
            <a:spLocks noGrp="1"/>
          </p:cNvSpPr>
          <p:nvPr>
            <p:ph type="sldNum" sz="quarter" idx="7"/>
          </p:nvPr>
        </p:nvSpPr>
        <p:spPr>
          <a:xfrm>
            <a:off x="8214129" y="6021449"/>
            <a:ext cx="161636" cy="123265"/>
          </a:xfrm>
          <a:prstGeom prst="rect">
            <a:avLst/>
          </a:prstGeom>
        </p:spPr>
        <p:txBody>
          <a:bodyPr lIns="0" tIns="0" rIns="0" bIns="0"/>
          <a:lstStyle>
            <a:lvl1pPr>
              <a:defRPr sz="794" b="0" i="0">
                <a:solidFill>
                  <a:srgbClr val="00338E"/>
                </a:solidFill>
                <a:latin typeface="Arial"/>
                <a:cs typeface="Arial"/>
              </a:defRPr>
            </a:lvl1pPr>
          </a:lstStyle>
          <a:p>
            <a:pPr marL="77885"/>
            <a:fld id="{81D60167-4931-47E6-BA6A-407CBD079E47}" type="slidenum">
              <a:rPr lang="hu-HU" smtClean="0"/>
              <a:pPr marL="77885"/>
              <a:t>‹#›</a:t>
            </a:fld>
            <a:endParaRPr lang="hu-HU" dirty="0"/>
          </a:p>
        </p:txBody>
      </p:sp>
    </p:spTree>
    <p:extLst>
      <p:ext uri="{BB962C8B-B14F-4D97-AF65-F5344CB8AC3E}">
        <p14:creationId xmlns:p14="http://schemas.microsoft.com/office/powerpoint/2010/main" val="4889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 Left light vertical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t="26128" b="25637"/>
          <a:stretch/>
        </p:blipFill>
        <p:spPr>
          <a:xfrm>
            <a:off x="4194201" y="726910"/>
            <a:ext cx="1154846" cy="411480"/>
          </a:xfrm>
          <a:prstGeom prst="rect">
            <a:avLst/>
          </a:prstGeom>
        </p:spPr>
      </p:pic>
      <p:sp>
        <p:nvSpPr>
          <p:cNvPr id="2" name="Title 1"/>
          <p:cNvSpPr>
            <a:spLocks noGrp="1"/>
          </p:cNvSpPr>
          <p:nvPr>
            <p:ph type="title"/>
          </p:nvPr>
        </p:nvSpPr>
        <p:spPr>
          <a:xfrm>
            <a:off x="4297681" y="1337703"/>
            <a:ext cx="4775574" cy="3703320"/>
          </a:xfrm>
        </p:spPr>
        <p:txBody>
          <a:bodyPr anchor="t" anchorCtr="0"/>
          <a:lstStyle>
            <a:lvl1pPr>
              <a:lnSpc>
                <a:spcPct val="70000"/>
              </a:lnSpc>
              <a:defRPr sz="11000" b="0" i="0">
                <a:solidFill>
                  <a:schemeClr val="tx2"/>
                </a:solidFill>
                <a:latin typeface="KPMG Extralight"/>
                <a:cs typeface="KPMG Extralight"/>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4297681" y="5056719"/>
            <a:ext cx="4775574" cy="277281"/>
          </a:xfrm>
          <a:prstGeom prst="rect">
            <a:avLst/>
          </a:prstGeom>
        </p:spPr>
        <p:txBody>
          <a:bodyPr vert="horz"/>
          <a:lstStyle>
            <a:lvl1pPr>
              <a:spcBef>
                <a:spcPts val="280"/>
              </a:spcBef>
              <a:spcAft>
                <a:spcPts val="0"/>
              </a:spcAft>
              <a:defRPr sz="1100">
                <a:solidFill>
                  <a:schemeClr val="tx2"/>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8" name="Rectangle 7">
            <a:hlinkClick r:id="rId3"/>
          </p:cNvPr>
          <p:cNvSpPr/>
          <p:nvPr userDrawn="1"/>
        </p:nvSpPr>
        <p:spPr>
          <a:xfrm>
            <a:off x="6638795" y="6141099"/>
            <a:ext cx="2500849" cy="298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758600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2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1 - Left dark vertical image">
    <p:bg>
      <p:bgPr>
        <a:solidFill>
          <a:schemeClr val="accent5"/>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317" t="20408" b="21208"/>
          <a:stretch/>
        </p:blipFill>
        <p:spPr>
          <a:xfrm>
            <a:off x="4197366" y="678180"/>
            <a:ext cx="1169781" cy="502920"/>
          </a:xfrm>
          <a:prstGeom prst="rect">
            <a:avLst/>
          </a:prstGeom>
        </p:spPr>
      </p:pic>
      <p:sp>
        <p:nvSpPr>
          <p:cNvPr id="2" name="Title 1"/>
          <p:cNvSpPr>
            <a:spLocks noGrp="1"/>
          </p:cNvSpPr>
          <p:nvPr>
            <p:ph type="title"/>
          </p:nvPr>
        </p:nvSpPr>
        <p:spPr>
          <a:xfrm>
            <a:off x="4297681" y="1337703"/>
            <a:ext cx="4775574" cy="3703320"/>
          </a:xfrm>
        </p:spPr>
        <p:txBody>
          <a:bodyPr anchor="t" anchorCtr="0"/>
          <a:lstStyle>
            <a:lvl1pPr>
              <a:lnSpc>
                <a:spcPct val="70000"/>
              </a:lnSpc>
              <a:defRPr sz="11000" b="0" i="0">
                <a:solidFill>
                  <a:srgbClr val="FFFFFF"/>
                </a:solidFill>
                <a:latin typeface="KPMG Extralight"/>
                <a:cs typeface="KPMG Extralight"/>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4297681" y="5056638"/>
            <a:ext cx="4775574" cy="246882"/>
          </a:xfrm>
          <a:prstGeom prst="rect">
            <a:avLst/>
          </a:prstGeom>
        </p:spPr>
        <p:txBody>
          <a:bodyPr vert="horz"/>
          <a:lstStyle>
            <a:lvl1pPr>
              <a:spcBef>
                <a:spcPts val="280"/>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8" name="Rectangle 7">
            <a:hlinkClick r:id="rId3"/>
          </p:cNvPr>
          <p:cNvSpPr/>
          <p:nvPr userDrawn="1"/>
        </p:nvSpPr>
        <p:spPr>
          <a:xfrm>
            <a:off x="6638795" y="6141099"/>
            <a:ext cx="2500849" cy="298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7011497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72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 Singular image">
    <p:bg>
      <p:bgPr>
        <a:solidFill>
          <a:srgbClr val="00A3A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317" t="20408" b="21208"/>
          <a:stretch/>
        </p:blipFill>
        <p:spPr>
          <a:xfrm>
            <a:off x="1932626" y="678180"/>
            <a:ext cx="1169781" cy="502920"/>
          </a:xfrm>
          <a:prstGeom prst="rect">
            <a:avLst/>
          </a:prstGeom>
        </p:spPr>
      </p:pic>
      <p:sp>
        <p:nvSpPr>
          <p:cNvPr id="2" name="Title 1"/>
          <p:cNvSpPr>
            <a:spLocks noGrp="1"/>
          </p:cNvSpPr>
          <p:nvPr>
            <p:ph type="title"/>
          </p:nvPr>
        </p:nvSpPr>
        <p:spPr>
          <a:xfrm>
            <a:off x="2044931" y="1347395"/>
            <a:ext cx="6192982" cy="3703320"/>
          </a:xfrm>
        </p:spPr>
        <p:txBody>
          <a:bodyPr anchor="t" anchorCtr="0"/>
          <a:lstStyle>
            <a:lvl1pPr>
              <a:lnSpc>
                <a:spcPct val="70000"/>
              </a:lnSpc>
              <a:defRPr sz="11000" b="0" i="0">
                <a:solidFill>
                  <a:srgbClr val="FFFFFF"/>
                </a:solidFill>
                <a:latin typeface="KPMG Extralight"/>
                <a:cs typeface="KPMG Extralight"/>
              </a:defRPr>
            </a:lvl1pPr>
          </a:lstStyle>
          <a:p>
            <a:r>
              <a:rPr lang="en-US" smtClean="0"/>
              <a:t>Click to edit Master title style</a:t>
            </a:r>
            <a:endParaRPr lang="en-US" dirty="0"/>
          </a:p>
        </p:txBody>
      </p:sp>
      <p:sp>
        <p:nvSpPr>
          <p:cNvPr id="3"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a:p>
        </p:txBody>
      </p:sp>
      <p:sp>
        <p:nvSpPr>
          <p:cNvPr id="6" name="Text Placeholder 6"/>
          <p:cNvSpPr>
            <a:spLocks noGrp="1"/>
          </p:cNvSpPr>
          <p:nvPr>
            <p:ph type="body" sz="quarter" idx="11"/>
          </p:nvPr>
        </p:nvSpPr>
        <p:spPr>
          <a:xfrm>
            <a:off x="2042558" y="5075768"/>
            <a:ext cx="6147499" cy="288712"/>
          </a:xfrm>
          <a:prstGeom prst="rect">
            <a:avLst/>
          </a:prstGeom>
        </p:spPr>
        <p:txBody>
          <a:bodyPr vert="horz"/>
          <a:lstStyle>
            <a:lvl1pPr>
              <a:spcBef>
                <a:spcPts val="280"/>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8" name="Rectangle 7">
            <a:hlinkClick r:id="rId3"/>
          </p:cNvPr>
          <p:cNvSpPr/>
          <p:nvPr userDrawn="1"/>
        </p:nvSpPr>
        <p:spPr>
          <a:xfrm>
            <a:off x="6638795" y="6099697"/>
            <a:ext cx="2500849" cy="298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7444619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30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 No image">
    <p:spTree>
      <p:nvGrpSpPr>
        <p:cNvPr id="1" name=""/>
        <p:cNvGrpSpPr/>
        <p:nvPr/>
      </p:nvGrpSpPr>
      <p:grpSpPr>
        <a:xfrm>
          <a:off x="0" y="0"/>
          <a:ext cx="0" cy="0"/>
          <a:chOff x="0" y="0"/>
          <a:chExt cx="0" cy="0"/>
        </a:xfrm>
      </p:grpSpPr>
      <p:sp>
        <p:nvSpPr>
          <p:cNvPr id="4" name="object 3"/>
          <p:cNvSpPr/>
          <p:nvPr userDrawn="1"/>
        </p:nvSpPr>
        <p:spPr>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80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317" t="20408" b="21208"/>
          <a:stretch/>
        </p:blipFill>
        <p:spPr>
          <a:xfrm>
            <a:off x="1932626" y="678180"/>
            <a:ext cx="1169781" cy="502920"/>
          </a:xfrm>
          <a:prstGeom prst="rect">
            <a:avLst/>
          </a:prstGeom>
        </p:spPr>
      </p:pic>
      <p:sp>
        <p:nvSpPr>
          <p:cNvPr id="2" name="Title 1"/>
          <p:cNvSpPr>
            <a:spLocks noGrp="1"/>
          </p:cNvSpPr>
          <p:nvPr>
            <p:ph type="title"/>
          </p:nvPr>
        </p:nvSpPr>
        <p:spPr>
          <a:xfrm>
            <a:off x="2044931" y="1347395"/>
            <a:ext cx="6192982" cy="3703320"/>
          </a:xfrm>
        </p:spPr>
        <p:txBody>
          <a:bodyPr anchor="t" anchorCtr="0"/>
          <a:lstStyle>
            <a:lvl1pPr>
              <a:lnSpc>
                <a:spcPct val="70000"/>
              </a:lnSpc>
              <a:defRPr sz="11000" b="0" i="0">
                <a:solidFill>
                  <a:srgbClr val="FFFFFF"/>
                </a:solidFill>
                <a:latin typeface="KPMG Extralight"/>
                <a:cs typeface="KPMG Extralight"/>
              </a:defRPr>
            </a:lvl1pPr>
          </a:lstStyle>
          <a:p>
            <a:r>
              <a:rPr lang="en-US" smtClean="0"/>
              <a:t>Click to edit Master title style</a:t>
            </a:r>
            <a:endParaRPr lang="en-US" dirty="0"/>
          </a:p>
        </p:txBody>
      </p:sp>
      <p:sp>
        <p:nvSpPr>
          <p:cNvPr id="3"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a:p>
        </p:txBody>
      </p:sp>
      <p:sp>
        <p:nvSpPr>
          <p:cNvPr id="6" name="Text Placeholder 6"/>
          <p:cNvSpPr>
            <a:spLocks noGrp="1"/>
          </p:cNvSpPr>
          <p:nvPr>
            <p:ph type="body" sz="quarter" idx="11"/>
          </p:nvPr>
        </p:nvSpPr>
        <p:spPr>
          <a:xfrm>
            <a:off x="2041718" y="5075768"/>
            <a:ext cx="6165273" cy="253878"/>
          </a:xfrm>
          <a:prstGeom prst="rect">
            <a:avLst/>
          </a:prstGeom>
        </p:spPr>
        <p:txBody>
          <a:bodyPr vert="horz"/>
          <a:lstStyle>
            <a:lvl1pPr>
              <a:spcBef>
                <a:spcPts val="280"/>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32187483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3 - No imag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object 3"/>
          <p:cNvSpPr/>
          <p:nvPr userDrawn="1"/>
        </p:nvSpPr>
        <p:spPr>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bg1"/>
          </a:solidFill>
        </p:spPr>
        <p:txBody>
          <a:bodyPr wrap="square" lIns="0" tIns="0" rIns="0" bIns="0" rtlCol="0">
            <a:noAutofit/>
          </a:bodyPr>
          <a:lstStyle/>
          <a:p>
            <a:endParaRPr sz="1800"/>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t="26128" b="25637"/>
          <a:stretch/>
        </p:blipFill>
        <p:spPr>
          <a:xfrm>
            <a:off x="1934785" y="730812"/>
            <a:ext cx="1154846" cy="411480"/>
          </a:xfrm>
          <a:prstGeom prst="rect">
            <a:avLst/>
          </a:prstGeom>
        </p:spPr>
      </p:pic>
      <p:sp>
        <p:nvSpPr>
          <p:cNvPr id="3"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a:p>
        </p:txBody>
      </p:sp>
    </p:spTree>
    <p:extLst>
      <p:ext uri="{BB962C8B-B14F-4D97-AF65-F5344CB8AC3E}">
        <p14:creationId xmlns:p14="http://schemas.microsoft.com/office/powerpoint/2010/main" val="13183037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object 3"/>
          <p:cNvSpPr/>
          <p:nvPr userDrawn="1"/>
        </p:nvSpPr>
        <p:spPr>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800"/>
          </a:p>
        </p:txBody>
      </p:sp>
      <p:sp>
        <p:nvSpPr>
          <p:cNvPr id="2" name="Title 1"/>
          <p:cNvSpPr>
            <a:spLocks noGrp="1"/>
          </p:cNvSpPr>
          <p:nvPr>
            <p:ph type="title"/>
          </p:nvPr>
        </p:nvSpPr>
        <p:spPr>
          <a:xfrm>
            <a:off x="2044931" y="1347395"/>
            <a:ext cx="6192982" cy="3703320"/>
          </a:xfrm>
        </p:spPr>
        <p:txBody>
          <a:bodyPr anchor="t" anchorCtr="0"/>
          <a:lstStyle>
            <a:lvl1pPr>
              <a:lnSpc>
                <a:spcPct val="70000"/>
              </a:lnSpc>
              <a:defRPr sz="11000" b="0" i="0">
                <a:solidFill>
                  <a:srgbClr val="FFFFFF"/>
                </a:solidFill>
                <a:latin typeface="KPMG Extralight"/>
                <a:cs typeface="KPMG Extralight"/>
              </a:defRPr>
            </a:lvl1pPr>
          </a:lstStyle>
          <a:p>
            <a:r>
              <a:rPr lang="en-US" smtClean="0"/>
              <a:t>Click to edit Master title style</a:t>
            </a:r>
            <a:endParaRPr lang="en-US" dirty="0"/>
          </a:p>
        </p:txBody>
      </p:sp>
      <p:sp>
        <p:nvSpPr>
          <p:cNvPr id="3"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a:p>
        </p:txBody>
      </p:sp>
      <p:sp>
        <p:nvSpPr>
          <p:cNvPr id="6" name="Text Placeholder 6"/>
          <p:cNvSpPr>
            <a:spLocks noGrp="1"/>
          </p:cNvSpPr>
          <p:nvPr>
            <p:ph type="body" sz="quarter" idx="11"/>
          </p:nvPr>
        </p:nvSpPr>
        <p:spPr>
          <a:xfrm>
            <a:off x="2041718" y="5075768"/>
            <a:ext cx="6165273" cy="288712"/>
          </a:xfrm>
          <a:prstGeom prst="rect">
            <a:avLst/>
          </a:prstGeom>
        </p:spPr>
        <p:txBody>
          <a:bodyPr vert="horz"/>
          <a:lstStyle>
            <a:lvl1pPr>
              <a:spcBef>
                <a:spcPts val="280"/>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317" t="20408" b="21208"/>
          <a:stretch/>
        </p:blipFill>
        <p:spPr>
          <a:xfrm>
            <a:off x="1932626" y="678180"/>
            <a:ext cx="1169781" cy="502920"/>
          </a:xfrm>
          <a:prstGeom prst="rect">
            <a:avLst/>
          </a:prstGeom>
        </p:spPr>
      </p:pic>
    </p:spTree>
    <p:extLst>
      <p:ext uri="{BB962C8B-B14F-4D97-AF65-F5344CB8AC3E}">
        <p14:creationId xmlns:p14="http://schemas.microsoft.com/office/powerpoint/2010/main" val="33412814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object 3"/>
          <p:cNvSpPr/>
          <p:nvPr userDrawn="1"/>
        </p:nvSpPr>
        <p:spPr>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800"/>
          </a:p>
        </p:txBody>
      </p:sp>
      <p:sp>
        <p:nvSpPr>
          <p:cNvPr id="2" name="Title 1"/>
          <p:cNvSpPr>
            <a:spLocks noGrp="1"/>
          </p:cNvSpPr>
          <p:nvPr>
            <p:ph type="title"/>
          </p:nvPr>
        </p:nvSpPr>
        <p:spPr>
          <a:xfrm>
            <a:off x="2044931" y="1347395"/>
            <a:ext cx="6192982" cy="3703320"/>
          </a:xfrm>
        </p:spPr>
        <p:txBody>
          <a:bodyPr anchor="t" anchorCtr="0"/>
          <a:lstStyle>
            <a:lvl1pPr>
              <a:lnSpc>
                <a:spcPct val="70000"/>
              </a:lnSpc>
              <a:defRPr sz="11000" b="0" i="0">
                <a:solidFill>
                  <a:srgbClr val="FFFFFF"/>
                </a:solidFill>
                <a:latin typeface="KPMG Extralight"/>
                <a:cs typeface="KPMG Extralight"/>
              </a:defRPr>
            </a:lvl1pPr>
          </a:lstStyle>
          <a:p>
            <a:r>
              <a:rPr lang="en-US" smtClean="0"/>
              <a:t>Click to edit Master title style</a:t>
            </a:r>
            <a:endParaRPr lang="en-US" dirty="0"/>
          </a:p>
        </p:txBody>
      </p:sp>
      <p:sp>
        <p:nvSpPr>
          <p:cNvPr id="3"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a:p>
        </p:txBody>
      </p:sp>
      <p:sp>
        <p:nvSpPr>
          <p:cNvPr id="6" name="Text Placeholder 6"/>
          <p:cNvSpPr>
            <a:spLocks noGrp="1"/>
          </p:cNvSpPr>
          <p:nvPr>
            <p:ph type="body" sz="quarter" idx="11"/>
          </p:nvPr>
        </p:nvSpPr>
        <p:spPr>
          <a:xfrm>
            <a:off x="2041718" y="5075768"/>
            <a:ext cx="6165273" cy="245169"/>
          </a:xfrm>
          <a:prstGeom prst="rect">
            <a:avLst/>
          </a:prstGeom>
        </p:spPr>
        <p:txBody>
          <a:bodyPr vert="horz"/>
          <a:lstStyle>
            <a:lvl1pPr>
              <a:spcBef>
                <a:spcPts val="280"/>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317" t="20408" b="21208"/>
          <a:stretch/>
        </p:blipFill>
        <p:spPr>
          <a:xfrm>
            <a:off x="1932626" y="678180"/>
            <a:ext cx="1169781" cy="502920"/>
          </a:xfrm>
          <a:prstGeom prst="rect">
            <a:avLst/>
          </a:prstGeom>
        </p:spPr>
      </p:pic>
    </p:spTree>
    <p:extLst>
      <p:ext uri="{BB962C8B-B14F-4D97-AF65-F5344CB8AC3E}">
        <p14:creationId xmlns:p14="http://schemas.microsoft.com/office/powerpoint/2010/main" val="4430882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1"/>
            </p:custDataLst>
            <p:extLst>
              <p:ext uri="{D42A27DB-BD31-4B8C-83A1-F6EECF244321}">
                <p14:modId xmlns:p14="http://schemas.microsoft.com/office/powerpoint/2010/main" val="2187331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3" name="think-cell Slide" r:id="rId33" imgW="216" imgH="216" progId="TCLayout.ActiveDocument.1">
                  <p:embed/>
                </p:oleObj>
              </mc:Choice>
              <mc:Fallback>
                <p:oleObj name="think-cell Slide" r:id="rId33" imgW="216" imgH="216"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49" name="Shape 8"/>
          <p:cNvSpPr txBox="1">
            <a:spLocks/>
          </p:cNvSpPr>
          <p:nvPr userDrawn="1"/>
        </p:nvSpPr>
        <p:spPr>
          <a:xfrm>
            <a:off x="7196667" y="6379415"/>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Univers for KPMG"/>
                <a:ea typeface="Univers for KPMG"/>
                <a:cs typeface="Univers for KPMG"/>
                <a:sym typeface="Univers for KPMG"/>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tx2"/>
                </a:solidFill>
                <a:latin typeface="Univers for KPMG"/>
                <a:ea typeface="Univers for KPMG"/>
                <a:cs typeface="Univers for KPMG"/>
              </a:rPr>
              <a:pPr algn="r"/>
              <a:t>‹#›</a:t>
            </a:fld>
            <a:endParaRPr lang="en-GB" sz="1000" dirty="0">
              <a:solidFill>
                <a:schemeClr val="tx2"/>
              </a:solidFill>
              <a:latin typeface="Univers for KPMG"/>
              <a:ea typeface="Univers for KPMG"/>
              <a:cs typeface="Univers for KPMG"/>
            </a:endParaRPr>
          </a:p>
        </p:txBody>
      </p:sp>
      <p:sp>
        <p:nvSpPr>
          <p:cNvPr id="78" name="Title Placeholder 77"/>
          <p:cNvSpPr>
            <a:spLocks noGrp="1"/>
          </p:cNvSpPr>
          <p:nvPr>
            <p:ph type="title"/>
          </p:nvPr>
        </p:nvSpPr>
        <p:spPr>
          <a:xfrm>
            <a:off x="762001" y="432905"/>
            <a:ext cx="7635875" cy="516795"/>
          </a:xfrm>
          <a:prstGeom prst="rect">
            <a:avLst/>
          </a:prstGeom>
          <a:noFill/>
        </p:spPr>
        <p:txBody>
          <a:bodyPr vert="horz" lIns="0" tIns="0" rIns="0" bIns="0" rtlCol="0" anchor="t" anchorCtr="0">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762001" y="1215102"/>
            <a:ext cx="7635875" cy="4590726"/>
          </a:xfrm>
          <a:prstGeom prst="rect">
            <a:avLst/>
          </a:prstGeom>
        </p:spPr>
        <p:txBody>
          <a:bodyPr vert="horz" lIns="91440" tIns="45720" rIns="91440" bIns="4572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pic>
        <p:nvPicPr>
          <p:cNvPr id="9" name="Picture 8"/>
          <p:cNvPicPr>
            <a:picLocks noChangeAspect="1"/>
          </p:cNvPicPr>
          <p:nvPr userDrawn="1"/>
        </p:nvPicPr>
        <p:blipFill rotWithShape="1">
          <a:blip r:embed="rId35" cstate="print">
            <a:extLst>
              <a:ext uri="{28A0092B-C50C-407E-A947-70E740481C1C}">
                <a14:useLocalDpi xmlns:a14="http://schemas.microsoft.com/office/drawing/2010/main" val="0"/>
              </a:ext>
            </a:extLst>
          </a:blip>
          <a:srcRect t="23600" b="24518"/>
          <a:stretch/>
        </p:blipFill>
        <p:spPr>
          <a:xfrm>
            <a:off x="710794" y="6290553"/>
            <a:ext cx="715758" cy="274320"/>
          </a:xfrm>
          <a:prstGeom prst="rect">
            <a:avLst/>
          </a:prstGeom>
        </p:spPr>
      </p:pic>
      <p:sp>
        <p:nvSpPr>
          <p:cNvPr id="77" name="Shape 36"/>
          <p:cNvSpPr/>
          <p:nvPr userDrawn="1">
            <p:custDataLst>
              <p:tags r:id="rId32"/>
            </p:custDataLst>
          </p:nvPr>
        </p:nvSpPr>
        <p:spPr>
          <a:xfrm>
            <a:off x="1731820" y="6347515"/>
            <a:ext cx="5818910" cy="259677"/>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914400">
              <a:defRPr sz="800">
                <a:solidFill>
                  <a:srgbClr val="004C97"/>
                </a:solidFill>
                <a:latin typeface="Univers for KPMG"/>
                <a:ea typeface="Univers for KPMG"/>
                <a:cs typeface="Univers for KPMG"/>
                <a:sym typeface="Univers for KPMG"/>
              </a:defRPr>
            </a:lvl1pPr>
          </a:lstStyle>
          <a:p>
            <a:pPr lvl="0">
              <a:defRPr sz="1800">
                <a:solidFill>
                  <a:srgbClr val="000000"/>
                </a:solidFill>
              </a:defRPr>
            </a:pPr>
            <a:r>
              <a:rPr lang="hu-HU" sz="600" smtClean="0">
                <a:solidFill>
                  <a:schemeClr val="bg1">
                    <a:lumMod val="65000"/>
                  </a:schemeClr>
                </a:solidFill>
                <a:latin typeface="Univers for KPMG Light"/>
                <a:ea typeface="Univers for KPMG Light"/>
                <a:cs typeface="Univers for KPMG Light"/>
              </a:rPr>
              <a:t>© 2016 KPMG Tanácsadó Kft., a magyar jog alapján bejegyzett korlátolt felelősségű társaság, és egyben a független tagtársaságokból álló KPMG-hálózat magyar tagja, amely hálózat a KPMG International Cooperative-hez (“KPMG International”), a Svájci Államszövetség joga alapján bejegyzett jogi személyhez kapcsolódik. Minden jog fenntartva.</a:t>
            </a:r>
            <a:endParaRPr lang="en-GB" sz="600" dirty="0" smtClean="0">
              <a:solidFill>
                <a:schemeClr val="bg1">
                  <a:lumMod val="65000"/>
                </a:schemeClr>
              </a:solidFill>
              <a:latin typeface="Univers for KPMG Light"/>
              <a:ea typeface="Univers for KPMG Light"/>
              <a:cs typeface="Univers for KPMG Light"/>
            </a:endParaRPr>
          </a:p>
        </p:txBody>
      </p:sp>
    </p:spTree>
  </p:cSld>
  <p:clrMap bg1="lt1" tx1="dk1" bg2="lt2" tx2="dk2" accent1="accent1" accent2="accent2" accent3="accent3" accent4="accent4" accent5="accent5" accent6="accent6" hlink="hlink" folHlink="folHlink"/>
  <p:sldLayoutIdLst>
    <p:sldLayoutId id="2147483724" r:id="rId1"/>
    <p:sldLayoutId id="2147483737" r:id="rId2"/>
    <p:sldLayoutId id="2147483735" r:id="rId3"/>
    <p:sldLayoutId id="2147483736" r:id="rId4"/>
    <p:sldLayoutId id="2147483725" r:id="rId5"/>
    <p:sldLayoutId id="2147483726" r:id="rId6"/>
    <p:sldLayoutId id="2147483739" r:id="rId7"/>
    <p:sldLayoutId id="2147483740" r:id="rId8"/>
    <p:sldLayoutId id="2147483741" r:id="rId9"/>
    <p:sldLayoutId id="2147483742" r:id="rId10"/>
    <p:sldLayoutId id="2147483743" r:id="rId11"/>
    <p:sldLayoutId id="2147483738" r:id="rId12"/>
    <p:sldLayoutId id="2147483667" r:id="rId13"/>
    <p:sldLayoutId id="2147483668" r:id="rId14"/>
    <p:sldLayoutId id="2147483715" r:id="rId15"/>
    <p:sldLayoutId id="2147483714" r:id="rId16"/>
    <p:sldLayoutId id="2147483669" r:id="rId17"/>
    <p:sldLayoutId id="2147483716" r:id="rId18"/>
    <p:sldLayoutId id="2147483722" r:id="rId19"/>
    <p:sldLayoutId id="2147483670" r:id="rId20"/>
    <p:sldLayoutId id="2147483718" r:id="rId21"/>
    <p:sldLayoutId id="2147483719" r:id="rId22"/>
    <p:sldLayoutId id="2147483720" r:id="rId23"/>
    <p:sldLayoutId id="2147483721" r:id="rId24"/>
    <p:sldLayoutId id="2147483744" r:id="rId25"/>
    <p:sldLayoutId id="2147483748" r:id="rId26"/>
    <p:sldLayoutId id="2147483753" r:id="rId27"/>
    <p:sldLayoutId id="2147483754" r:id="rId28"/>
  </p:sldLayoutIdLst>
  <p:timing>
    <p:tnLst>
      <p:par>
        <p:cTn id="1" dur="indefinite" restart="never" nodeType="tmRoot"/>
      </p:par>
    </p:tnLst>
  </p:timing>
  <p:txStyles>
    <p:titleStyle>
      <a:lvl1pPr eaLnBrk="1" hangingPunct="1">
        <a:lnSpc>
          <a:spcPct val="70000"/>
        </a:lnSpc>
        <a:defRPr sz="5400" b="0" i="0">
          <a:solidFill>
            <a:schemeClr val="tx2"/>
          </a:solidFill>
          <a:latin typeface="KPMG Extralight"/>
          <a:cs typeface="KPMG Extralight"/>
        </a:defRPr>
      </a:lvl1pPr>
    </p:titleStyle>
    <p:body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p:bodyStyle>
    <p:otherStyle/>
  </p:txStyles>
  <p:extLst mod="1">
    <p:ext uri="{27BBF7A9-308A-43DC-89C8-2F10F3537804}">
      <p15:sldGuideLst xmlns:p15="http://schemas.microsoft.com/office/powerpoint/2012/main">
        <p15:guide id="1" orient="horz" pos="600" userDrawn="1">
          <p15:clr>
            <a:srgbClr val="F26B43"/>
          </p15:clr>
        </p15:guide>
        <p15:guide id="2" pos="480" userDrawn="1">
          <p15:clr>
            <a:srgbClr val="F26B43"/>
          </p15:clr>
        </p15:guide>
        <p15:guide id="3" pos="5236" userDrawn="1">
          <p15:clr>
            <a:srgbClr val="F26B43"/>
          </p15:clr>
        </p15:guide>
        <p15:guide id="4" orient="horz" pos="296" userDrawn="1">
          <p15:clr>
            <a:srgbClr val="F26B43"/>
          </p15:clr>
        </p15:guide>
        <p15:guide id="5" orient="horz" pos="936" userDrawn="1">
          <p15:clr>
            <a:srgbClr val="F26B43"/>
          </p15:clr>
        </p15:guide>
        <p15:guide id="6" orient="horz" pos="3769" userDrawn="1">
          <p15:clr>
            <a:srgbClr val="F26B43"/>
          </p15:clr>
        </p15:guide>
        <p15:guide id="7" pos="2793" userDrawn="1">
          <p15:clr>
            <a:srgbClr val="F26B43"/>
          </p15:clr>
        </p15:guide>
        <p15:guide id="8" pos="29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package" Target="../embeddings/Microsoft_Excel_Worksheet1.xls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slideLayout" Target="../slideLayouts/slideLayout28.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337" t="166" r="17510" b="-166"/>
          <a:stretch/>
        </p:blipFill>
        <p:spPr>
          <a:xfrm>
            <a:off x="1588770" y="0"/>
            <a:ext cx="7555230" cy="6872112"/>
          </a:xfrm>
          <a:prstGeom prst="rect">
            <a:avLst/>
          </a:prstGeom>
        </p:spPr>
      </p:pic>
      <p:sp>
        <p:nvSpPr>
          <p:cNvPr id="2" name="Title 7"/>
          <p:cNvSpPr txBox="1">
            <a:spLocks/>
          </p:cNvSpPr>
          <p:nvPr/>
        </p:nvSpPr>
        <p:spPr>
          <a:xfrm>
            <a:off x="1948542" y="1392132"/>
            <a:ext cx="6921138" cy="3703320"/>
          </a:xfrm>
          <a:prstGeom prst="rect">
            <a:avLst/>
          </a:prstGeom>
        </p:spPr>
        <p:txBody>
          <a:bodyPr/>
          <a:lstStyle>
            <a:lvl1pPr eaLnBrk="1" hangingPunct="1">
              <a:lnSpc>
                <a:spcPct val="70000"/>
              </a:lnSpc>
              <a:defRPr sz="5400" b="0" i="0">
                <a:solidFill>
                  <a:schemeClr val="tx2"/>
                </a:solidFill>
                <a:latin typeface="KPMG Extralight"/>
                <a:cs typeface="KPMG Extralight"/>
              </a:defRPr>
            </a:lvl1pPr>
          </a:lstStyle>
          <a:p>
            <a:pPr defTabSz="914400"/>
            <a:r>
              <a:rPr lang="hu-HU" sz="9600" dirty="0" smtClean="0"/>
              <a:t>Bázel III</a:t>
            </a:r>
            <a:r>
              <a:rPr lang="en-GB" sz="9600" dirty="0" smtClean="0"/>
              <a:t> </a:t>
            </a:r>
            <a:r>
              <a:rPr lang="en-GB" sz="11000" kern="0" dirty="0" smtClean="0">
                <a:solidFill>
                  <a:srgbClr val="00338D"/>
                </a:solidFill>
              </a:rPr>
              <a:t>– </a:t>
            </a:r>
            <a:r>
              <a:rPr lang="hu-HU" sz="11000" kern="0" dirty="0" smtClean="0">
                <a:solidFill>
                  <a:srgbClr val="00338D"/>
                </a:solidFill>
              </a:rPr>
              <a:t>CRD IV/CRR</a:t>
            </a:r>
          </a:p>
          <a:p>
            <a:pPr defTabSz="914400"/>
            <a:r>
              <a:rPr lang="hu-HU" sz="11000" kern="0" dirty="0" smtClean="0">
                <a:solidFill>
                  <a:srgbClr val="00338D"/>
                </a:solidFill>
              </a:rPr>
              <a:t>Piaci kockázat</a:t>
            </a:r>
            <a:endParaRPr lang="en-GB" sz="11000" kern="0" dirty="0">
              <a:solidFill>
                <a:srgbClr val="00338D"/>
              </a:solidFill>
            </a:endParaRPr>
          </a:p>
        </p:txBody>
      </p:sp>
      <p:sp>
        <p:nvSpPr>
          <p:cNvPr id="3" name="Text Placeholder 3"/>
          <p:cNvSpPr txBox="1">
            <a:spLocks/>
          </p:cNvSpPr>
          <p:nvPr/>
        </p:nvSpPr>
        <p:spPr>
          <a:xfrm>
            <a:off x="2048256" y="5075769"/>
            <a:ext cx="6165273" cy="748088"/>
          </a:xfrm>
          <a:prstGeom prst="rect">
            <a:avLst/>
          </a:prstGeom>
        </p:spPr>
        <p:txBody>
          <a:bodyPr>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309600"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484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309600"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4765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309563"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4765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spcBef>
                <a:spcPts val="200"/>
              </a:spcBef>
            </a:pPr>
            <a:r>
              <a:rPr lang="hu-HU" sz="1000" kern="0" dirty="0" smtClean="0">
                <a:solidFill>
                  <a:srgbClr val="00338D"/>
                </a:solidFill>
                <a:latin typeface="Univers for KPMG"/>
                <a:cs typeface="Univers for KPMG"/>
              </a:rPr>
              <a:t>Szalai Péter</a:t>
            </a:r>
            <a:endParaRPr lang="en-GB" sz="1000" kern="0" dirty="0" smtClean="0">
              <a:solidFill>
                <a:srgbClr val="00338D"/>
              </a:solidFill>
              <a:latin typeface="Univers for KPMG"/>
              <a:cs typeface="Univers for KPMG"/>
            </a:endParaRPr>
          </a:p>
          <a:p>
            <a:pPr defTabSz="914400">
              <a:spcBef>
                <a:spcPts val="200"/>
              </a:spcBef>
            </a:pPr>
            <a:endParaRPr lang="hu-HU" sz="1000" kern="0" dirty="0" smtClean="0">
              <a:solidFill>
                <a:srgbClr val="00338D"/>
              </a:solidFill>
              <a:latin typeface="Univers for KPMG"/>
              <a:cs typeface="Univers for KPMG"/>
            </a:endParaRPr>
          </a:p>
          <a:p>
            <a:pPr defTabSz="914400">
              <a:spcBef>
                <a:spcPts val="200"/>
              </a:spcBef>
            </a:pPr>
            <a:r>
              <a:rPr lang="hu-HU" sz="1000" kern="0" dirty="0" smtClean="0">
                <a:solidFill>
                  <a:srgbClr val="00338D"/>
                </a:solidFill>
                <a:latin typeface="Univers for KPMG"/>
                <a:cs typeface="Univers for KPMG"/>
              </a:rPr>
              <a:t>2016. november</a:t>
            </a:r>
            <a:endParaRPr lang="en-GB" sz="1000" kern="0" dirty="0">
              <a:solidFill>
                <a:srgbClr val="00338D"/>
              </a:solidFill>
              <a:latin typeface="Univers for KPMG"/>
              <a:cs typeface="Univers for KPMG"/>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26128" b="25637"/>
          <a:stretch/>
        </p:blipFill>
        <p:spPr>
          <a:xfrm>
            <a:off x="1934785" y="730812"/>
            <a:ext cx="1154846" cy="411480"/>
          </a:xfrm>
          <a:prstGeom prst="rect">
            <a:avLst/>
          </a:prstGeom>
        </p:spPr>
      </p:pic>
    </p:spTree>
    <p:extLst>
      <p:ext uri="{BB962C8B-B14F-4D97-AF65-F5344CB8AC3E}">
        <p14:creationId xmlns:p14="http://schemas.microsoft.com/office/powerpoint/2010/main" val="2020221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dirty="0" smtClean="0"/>
              <a:t>Sztenderd </a:t>
            </a:r>
            <a:r>
              <a:rPr lang="hu-HU" dirty="0"/>
              <a:t>módszerek a piaci kockázatok mérésére</a:t>
            </a:r>
            <a:br>
              <a:rPr lang="hu-HU" dirty="0"/>
            </a:br>
            <a:endParaRPr lang="hu-HU" dirty="0"/>
          </a:p>
        </p:txBody>
      </p:sp>
    </p:spTree>
    <p:extLst>
      <p:ext uri="{BB962C8B-B14F-4D97-AF65-F5344CB8AC3E}">
        <p14:creationId xmlns:p14="http://schemas.microsoft.com/office/powerpoint/2010/main" val="63452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Részvények tőkekövetelménye</a:t>
            </a:r>
            <a:endParaRPr lang="hu-HU" dirty="0"/>
          </a:p>
        </p:txBody>
      </p:sp>
      <p:sp>
        <p:nvSpPr>
          <p:cNvPr id="4" name="Content Placeholder 2"/>
          <p:cNvSpPr txBox="1">
            <a:spLocks/>
          </p:cNvSpPr>
          <p:nvPr/>
        </p:nvSpPr>
        <p:spPr>
          <a:xfrm>
            <a:off x="3499998" y="1658516"/>
            <a:ext cx="6026592" cy="4907756"/>
          </a:xfrm>
          <a:prstGeom prst="rect">
            <a:avLst/>
          </a:prstGeom>
        </p:spPr>
        <p:txBody>
          <a:bodyPr>
            <a:norm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r>
              <a:rPr lang="hu-HU" sz="1700" u="sng" kern="0" dirty="0" smtClean="0">
                <a:latin typeface="Univers for KPMG Light" panose="020B0403020202020204" pitchFamily="34" charset="0"/>
              </a:rPr>
              <a:t>Részvények egyedi pozíció kockázata:</a:t>
            </a:r>
          </a:p>
          <a:p>
            <a:pPr defTabSz="914400"/>
            <a:endParaRPr lang="hu-HU" sz="900" b="0" kern="0" dirty="0" smtClean="0">
              <a:solidFill>
                <a:schemeClr val="tx1"/>
              </a:solidFill>
              <a:latin typeface="Univers for KPMG Light" panose="020B0403020202020204" pitchFamily="34" charset="0"/>
            </a:endParaRPr>
          </a:p>
          <a:p>
            <a:pPr defTabSz="914400"/>
            <a:r>
              <a:rPr lang="hu-HU" sz="1300" b="0" kern="0" dirty="0">
                <a:latin typeface="Univers for KPMG Light" panose="020B0403020202020204" pitchFamily="34" charset="0"/>
                <a:cs typeface="Univers for KPMG Light" panose="020B0403020202020204" pitchFamily="34" charset="0"/>
              </a:rPr>
              <a:t>Tőkekövetelmény = (összesített  bruttó pozíció) * </a:t>
            </a:r>
            <a:r>
              <a:rPr lang="hu-HU" sz="1300" b="0" kern="0" dirty="0" smtClean="0">
                <a:latin typeface="Univers for KPMG Light" panose="020B0403020202020204" pitchFamily="34" charset="0"/>
                <a:cs typeface="Univers for KPMG Light" panose="020B0403020202020204" pitchFamily="34" charset="0"/>
              </a:rPr>
              <a:t>8%</a:t>
            </a:r>
            <a:endParaRPr lang="hu-HU" sz="1300" b="0" kern="0" dirty="0">
              <a:latin typeface="Univers for KPMG Light" panose="020B0403020202020204" pitchFamily="34" charset="0"/>
              <a:cs typeface="Univers for KPMG Light" panose="020B0403020202020204" pitchFamily="34" charset="0"/>
            </a:endParaRPr>
          </a:p>
          <a:p>
            <a:pPr defTabSz="914400"/>
            <a:endParaRPr lang="hu-HU" kern="0" dirty="0" smtClean="0">
              <a:latin typeface="Univers for KPMG Light" panose="020B0403020202020204" pitchFamily="34" charset="0"/>
            </a:endParaRPr>
          </a:p>
          <a:p>
            <a:pPr defTabSz="914400"/>
            <a:r>
              <a:rPr lang="hu-HU" sz="1700" u="sng" kern="0" dirty="0" smtClean="0">
                <a:latin typeface="Univers for KPMG Light" panose="020B0403020202020204" pitchFamily="34" charset="0"/>
              </a:rPr>
              <a:t>Részvények általános pozíció kockázata:</a:t>
            </a:r>
          </a:p>
          <a:p>
            <a:pPr defTabSz="914400"/>
            <a:endParaRPr lang="hu-HU" sz="900" b="0" kern="0" dirty="0" smtClean="0">
              <a:solidFill>
                <a:schemeClr val="tx1"/>
              </a:solidFill>
              <a:latin typeface="Univers for KPMG Light" panose="020B0403020202020204" pitchFamily="34" charset="0"/>
            </a:endParaRPr>
          </a:p>
          <a:p>
            <a:pPr defTabSz="914400"/>
            <a:r>
              <a:rPr lang="hu-HU" sz="1300" b="0" kern="0" dirty="0">
                <a:latin typeface="Univers for KPMG Light" panose="020B0403020202020204" pitchFamily="34" charset="0"/>
                <a:cs typeface="Univers for KPMG Light" panose="020B0403020202020204" pitchFamily="34" charset="0"/>
              </a:rPr>
              <a:t>Tőkekövetelmény = (összesített nettó pozíció) * 8%</a:t>
            </a:r>
          </a:p>
          <a:p>
            <a:pPr defTabSz="914400"/>
            <a:endParaRPr lang="hu-HU" sz="900" b="0" kern="0" dirty="0" smtClean="0">
              <a:solidFill>
                <a:schemeClr val="tx1"/>
              </a:solidFill>
              <a:latin typeface="Univers for KPMG Light" panose="020B0403020202020204" pitchFamily="34" charset="0"/>
            </a:endParaRPr>
          </a:p>
          <a:p>
            <a:pPr lvl="2" defTabSz="914400">
              <a:spcBef>
                <a:spcPts val="600"/>
              </a:spcBef>
              <a:defRPr/>
            </a:pPr>
            <a:r>
              <a:rPr lang="hu-HU" sz="1300" kern="0" dirty="0" smtClean="0"/>
              <a:t>Az egyedi kockázattal szemben nettó pozíció használható</a:t>
            </a:r>
          </a:p>
        </p:txBody>
      </p:sp>
      <p:sp>
        <p:nvSpPr>
          <p:cNvPr id="5" name="Rounded Rectangle 4"/>
          <p:cNvSpPr/>
          <p:nvPr/>
        </p:nvSpPr>
        <p:spPr>
          <a:xfrm>
            <a:off x="1072952" y="1658516"/>
            <a:ext cx="1224136" cy="504056"/>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Részvények</a:t>
            </a:r>
          </a:p>
        </p:txBody>
      </p:sp>
      <p:sp>
        <p:nvSpPr>
          <p:cNvPr id="6" name="Rounded Rectangle 5"/>
          <p:cNvSpPr/>
          <p:nvPr/>
        </p:nvSpPr>
        <p:spPr>
          <a:xfrm>
            <a:off x="625128" y="2450604"/>
            <a:ext cx="1115616" cy="360040"/>
          </a:xfrm>
          <a:prstGeom prst="roundRect">
            <a:avLst/>
          </a:prstGeom>
          <a:solidFill>
            <a:srgbClr val="0091DA"/>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Általános</a:t>
            </a:r>
          </a:p>
        </p:txBody>
      </p:sp>
      <p:sp>
        <p:nvSpPr>
          <p:cNvPr id="7" name="Rounded Rectangle 6"/>
          <p:cNvSpPr/>
          <p:nvPr/>
        </p:nvSpPr>
        <p:spPr>
          <a:xfrm>
            <a:off x="1995358" y="2450604"/>
            <a:ext cx="864096" cy="36004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Egyedi</a:t>
            </a:r>
          </a:p>
        </p:txBody>
      </p:sp>
      <p:cxnSp>
        <p:nvCxnSpPr>
          <p:cNvPr id="8" name="Straight Connector 7"/>
          <p:cNvCxnSpPr>
            <a:stCxn id="5" idx="2"/>
            <a:endCxn id="6" idx="0"/>
          </p:cNvCxnSpPr>
          <p:nvPr/>
        </p:nvCxnSpPr>
        <p:spPr>
          <a:xfrm flipH="1">
            <a:off x="1182936" y="2162572"/>
            <a:ext cx="502084"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2"/>
            <a:endCxn id="7" idx="0"/>
          </p:cNvCxnSpPr>
          <p:nvPr/>
        </p:nvCxnSpPr>
        <p:spPr>
          <a:xfrm>
            <a:off x="1685020" y="2162572"/>
            <a:ext cx="742386"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072952" y="3325058"/>
            <a:ext cx="1224136" cy="504056"/>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Részvények</a:t>
            </a:r>
          </a:p>
        </p:txBody>
      </p:sp>
      <p:sp>
        <p:nvSpPr>
          <p:cNvPr id="16" name="Rounded Rectangle 15"/>
          <p:cNvSpPr/>
          <p:nvPr/>
        </p:nvSpPr>
        <p:spPr>
          <a:xfrm>
            <a:off x="625128" y="4117146"/>
            <a:ext cx="1115616" cy="36004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Általános</a:t>
            </a:r>
          </a:p>
        </p:txBody>
      </p:sp>
      <p:sp>
        <p:nvSpPr>
          <p:cNvPr id="17" name="Rounded Rectangle 16"/>
          <p:cNvSpPr/>
          <p:nvPr/>
        </p:nvSpPr>
        <p:spPr>
          <a:xfrm>
            <a:off x="1995358" y="4117146"/>
            <a:ext cx="864096" cy="360040"/>
          </a:xfrm>
          <a:prstGeom prst="roundRect">
            <a:avLst/>
          </a:prstGeom>
          <a:solidFill>
            <a:srgbClr val="0091DA"/>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Egyedi</a:t>
            </a:r>
          </a:p>
        </p:txBody>
      </p:sp>
      <p:cxnSp>
        <p:nvCxnSpPr>
          <p:cNvPr id="18" name="Straight Connector 17"/>
          <p:cNvCxnSpPr>
            <a:stCxn id="15" idx="2"/>
          </p:cNvCxnSpPr>
          <p:nvPr/>
        </p:nvCxnSpPr>
        <p:spPr>
          <a:xfrm flipH="1">
            <a:off x="1182936" y="3829114"/>
            <a:ext cx="502084"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2"/>
          </p:cNvCxnSpPr>
          <p:nvPr/>
        </p:nvCxnSpPr>
        <p:spPr>
          <a:xfrm>
            <a:off x="1685020" y="3829114"/>
            <a:ext cx="742386"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2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Részvények tőkekövetelménye</a:t>
            </a:r>
          </a:p>
        </p:txBody>
      </p:sp>
      <p:sp>
        <p:nvSpPr>
          <p:cNvPr id="7" name="Rounded Rectangle 6"/>
          <p:cNvSpPr/>
          <p:nvPr/>
        </p:nvSpPr>
        <p:spPr>
          <a:xfrm>
            <a:off x="4965701" y="3815806"/>
            <a:ext cx="3009899" cy="1121322"/>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smtClean="0">
                <a:solidFill>
                  <a:schemeClr val="bg1"/>
                </a:solidFill>
                <a:latin typeface="Univers for KPMG Light" panose="020B0403020202020204" pitchFamily="34" charset="0"/>
              </a:rPr>
              <a:t>Egyedi kockázat</a:t>
            </a:r>
          </a:p>
          <a:p>
            <a:pPr algn="ctr"/>
            <a:r>
              <a:rPr lang="hu-HU" sz="1400" dirty="0" smtClean="0">
                <a:solidFill>
                  <a:schemeClr val="bg1"/>
                </a:solidFill>
                <a:latin typeface="Univers for KPMG Light" panose="020B0403020202020204" pitchFamily="34" charset="0"/>
              </a:rPr>
              <a:t>2 624 711*8%=</a:t>
            </a:r>
            <a:r>
              <a:rPr lang="hu-HU" sz="1400" b="1" dirty="0" smtClean="0">
                <a:solidFill>
                  <a:schemeClr val="bg1"/>
                </a:solidFill>
                <a:latin typeface="Univers for KPMG Light" panose="020B0403020202020204" pitchFamily="34" charset="0"/>
              </a:rPr>
              <a:t>209 977</a:t>
            </a:r>
            <a:endParaRPr lang="hu-HU" sz="1400" b="1" dirty="0">
              <a:solidFill>
                <a:schemeClr val="bg1"/>
              </a:solidFill>
              <a:latin typeface="Univers for KPMG Light" panose="020B0403020202020204" pitchFamily="34" charset="0"/>
            </a:endParaRPr>
          </a:p>
        </p:txBody>
      </p:sp>
      <p:sp>
        <p:nvSpPr>
          <p:cNvPr id="8" name="Rounded Rectangle 7"/>
          <p:cNvSpPr/>
          <p:nvPr/>
        </p:nvSpPr>
        <p:spPr>
          <a:xfrm>
            <a:off x="998538" y="3815806"/>
            <a:ext cx="3009899" cy="1121322"/>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hu-HU" sz="1400" dirty="0" smtClean="0">
              <a:solidFill>
                <a:schemeClr val="bg1"/>
              </a:solidFill>
              <a:latin typeface="Univers for KPMG Light" panose="020B0403020202020204" pitchFamily="34" charset="0"/>
            </a:endParaRPr>
          </a:p>
          <a:p>
            <a:pPr algn="ctr"/>
            <a:r>
              <a:rPr lang="hu-HU" sz="1400" dirty="0" smtClean="0">
                <a:solidFill>
                  <a:schemeClr val="bg1"/>
                </a:solidFill>
                <a:latin typeface="Univers for KPMG Light" panose="020B0403020202020204" pitchFamily="34" charset="0"/>
              </a:rPr>
              <a:t>Általános kockázat</a:t>
            </a:r>
          </a:p>
          <a:p>
            <a:pPr algn="ctr"/>
            <a:r>
              <a:rPr lang="hu-HU" sz="1400" dirty="0" smtClean="0">
                <a:solidFill>
                  <a:schemeClr val="bg1"/>
                </a:solidFill>
                <a:latin typeface="Univers for KPMG Light" panose="020B0403020202020204" pitchFamily="34" charset="0"/>
              </a:rPr>
              <a:t>2 559 449*8%=</a:t>
            </a:r>
            <a:r>
              <a:rPr lang="hu-HU" sz="1400" b="1" dirty="0" smtClean="0">
                <a:solidFill>
                  <a:schemeClr val="bg1"/>
                </a:solidFill>
                <a:latin typeface="Univers for KPMG Light" panose="020B0403020202020204" pitchFamily="34" charset="0"/>
              </a:rPr>
              <a:t>204 756</a:t>
            </a:r>
            <a:endParaRPr lang="hu-HU" sz="1400" b="1" dirty="0">
              <a:solidFill>
                <a:schemeClr val="bg1"/>
              </a:solidFill>
              <a:latin typeface="Univers for KPMG Light" panose="020B0403020202020204" pitchFamily="34" charset="0"/>
            </a:endParaRPr>
          </a:p>
          <a:p>
            <a:pPr algn="ctr"/>
            <a:endParaRPr lang="hu-HU" sz="1400" dirty="0">
              <a:solidFill>
                <a:schemeClr val="bg1"/>
              </a:solidFill>
              <a:latin typeface="Univers for KPMG Light" panose="020B0403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925054292"/>
              </p:ext>
            </p:extLst>
          </p:nvPr>
        </p:nvGraphicFramePr>
        <p:xfrm>
          <a:off x="1276350" y="1637665"/>
          <a:ext cx="5854699" cy="1550670"/>
        </p:xfrm>
        <a:graphic>
          <a:graphicData uri="http://schemas.openxmlformats.org/drawingml/2006/table">
            <a:tbl>
              <a:tblPr firstRow="1" bandRow="1">
                <a:tableStyleId>{6E25E649-3F16-4E02-A733-19D2CDBF48F0}</a:tableStyleId>
              </a:tblPr>
              <a:tblGrid>
                <a:gridCol w="1108669"/>
                <a:gridCol w="771248"/>
                <a:gridCol w="771248"/>
                <a:gridCol w="1265636"/>
                <a:gridCol w="903877"/>
                <a:gridCol w="1034021"/>
              </a:tblGrid>
              <a:tr h="247650">
                <a:tc>
                  <a:txBody>
                    <a:bodyPr/>
                    <a:lstStyle/>
                    <a:p>
                      <a:pPr algn="l" fontAlgn="b"/>
                      <a:r>
                        <a:rPr lang="hu-HU" sz="1400" u="none" strike="noStrike" dirty="0">
                          <a:effectLst/>
                          <a:latin typeface="Univers for KPMG Light" panose="020B0403020202020204" pitchFamily="34" charset="0"/>
                        </a:rPr>
                        <a:t>Név</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ctr"/>
                </a:tc>
                <a:tc>
                  <a:txBody>
                    <a:bodyPr/>
                    <a:lstStyle/>
                    <a:p>
                      <a:pPr algn="ctr" fontAlgn="b"/>
                      <a:r>
                        <a:rPr lang="hu-HU" sz="1400" u="none" strike="noStrike" dirty="0">
                          <a:effectLst/>
                          <a:latin typeface="Univers for KPMG Light" panose="020B0403020202020204" pitchFamily="34" charset="0"/>
                        </a:rPr>
                        <a:t>Darab</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ctr"/>
                </a:tc>
                <a:tc>
                  <a:txBody>
                    <a:bodyPr/>
                    <a:lstStyle/>
                    <a:p>
                      <a:pPr algn="ctr" fontAlgn="b"/>
                      <a:r>
                        <a:rPr lang="hu-HU" sz="1400" u="none" strike="noStrike" dirty="0" smtClean="0">
                          <a:effectLst/>
                          <a:latin typeface="Univers for KPMG Light" panose="020B0403020202020204" pitchFamily="34" charset="0"/>
                        </a:rPr>
                        <a:t>Ár</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ctr"/>
                </a:tc>
                <a:tc>
                  <a:txBody>
                    <a:bodyPr/>
                    <a:lstStyle/>
                    <a:p>
                      <a:pPr algn="ctr" fontAlgn="b"/>
                      <a:r>
                        <a:rPr lang="hu-HU" sz="1400" u="none" strike="noStrike" dirty="0">
                          <a:effectLst/>
                          <a:latin typeface="Univers for KPMG Light" panose="020B0403020202020204" pitchFamily="34" charset="0"/>
                        </a:rPr>
                        <a:t>Nettó eszközérték</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ctr"/>
                </a:tc>
                <a:tc>
                  <a:txBody>
                    <a:bodyPr/>
                    <a:lstStyle/>
                    <a:p>
                      <a:pPr algn="ctr" fontAlgn="b"/>
                      <a:r>
                        <a:rPr lang="hu-HU" sz="1400" u="none" strike="noStrike" dirty="0">
                          <a:effectLst/>
                          <a:latin typeface="Univers for KPMG Light" panose="020B0403020202020204" pitchFamily="34" charset="0"/>
                        </a:rPr>
                        <a:t>Nettó pozíció</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ctr"/>
                </a:tc>
                <a:tc>
                  <a:txBody>
                    <a:bodyPr/>
                    <a:lstStyle/>
                    <a:p>
                      <a:pPr algn="ctr" fontAlgn="b"/>
                      <a:r>
                        <a:rPr lang="hu-HU" sz="1400" u="none" strike="noStrike" dirty="0">
                          <a:effectLst/>
                          <a:latin typeface="Univers for KPMG Light" panose="020B0403020202020204" pitchFamily="34" charset="0"/>
                        </a:rPr>
                        <a:t>Bruttó pozíció</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ctr"/>
                </a:tc>
              </a:tr>
              <a:tr h="190500">
                <a:tc>
                  <a:txBody>
                    <a:bodyPr/>
                    <a:lstStyle/>
                    <a:p>
                      <a:pPr algn="l" fontAlgn="b"/>
                      <a:r>
                        <a:rPr lang="hu-HU" sz="1400" u="none" strike="noStrike" dirty="0">
                          <a:solidFill>
                            <a:schemeClr val="tx2"/>
                          </a:solidFill>
                          <a:effectLst/>
                          <a:latin typeface="Univers for KPMG Light" panose="020B0403020202020204" pitchFamily="34" charset="0"/>
                        </a:rPr>
                        <a:t>OTP</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20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7 960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159 200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159 200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dirty="0">
                          <a:solidFill>
                            <a:schemeClr val="tx2"/>
                          </a:solidFill>
                          <a:effectLst/>
                          <a:latin typeface="Univers for KPMG Light" panose="020B0403020202020204" pitchFamily="34" charset="0"/>
                        </a:rPr>
                        <a:t>159 200</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r>
              <a:tr h="190500">
                <a:tc>
                  <a:txBody>
                    <a:bodyPr/>
                    <a:lstStyle/>
                    <a:p>
                      <a:pPr algn="l" fontAlgn="b"/>
                      <a:r>
                        <a:rPr lang="hu-HU" sz="1400" u="none" strike="noStrike" dirty="0">
                          <a:solidFill>
                            <a:schemeClr val="tx2"/>
                          </a:solidFill>
                          <a:effectLst/>
                          <a:latin typeface="Univers for KPMG Light" panose="020B0403020202020204" pitchFamily="34" charset="0"/>
                        </a:rPr>
                        <a:t>FHB</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-60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519</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-31 140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128 060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dirty="0">
                          <a:solidFill>
                            <a:schemeClr val="tx2"/>
                          </a:solidFill>
                          <a:effectLst/>
                          <a:latin typeface="Univers for KPMG Light" panose="020B0403020202020204" pitchFamily="34" charset="0"/>
                        </a:rPr>
                        <a:t>190 340</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r>
              <a:tr h="190500">
                <a:tc>
                  <a:txBody>
                    <a:bodyPr/>
                    <a:lstStyle/>
                    <a:p>
                      <a:pPr algn="l" fontAlgn="b"/>
                      <a:r>
                        <a:rPr lang="hu-HU" sz="1400" u="none" strike="noStrike" dirty="0">
                          <a:solidFill>
                            <a:schemeClr val="tx2"/>
                          </a:solidFill>
                          <a:effectLst/>
                          <a:latin typeface="Univers for KPMG Light" panose="020B0403020202020204" pitchFamily="34" charset="0"/>
                        </a:rPr>
                        <a:t>MOL</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100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18 600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1 860 000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1 988 060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dirty="0">
                          <a:solidFill>
                            <a:schemeClr val="tx2"/>
                          </a:solidFill>
                          <a:effectLst/>
                          <a:latin typeface="Univers for KPMG Light" panose="020B0403020202020204" pitchFamily="34" charset="0"/>
                        </a:rPr>
                        <a:t>2 050 340</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r>
              <a:tr h="190500">
                <a:tc>
                  <a:txBody>
                    <a:bodyPr/>
                    <a:lstStyle/>
                    <a:p>
                      <a:pPr algn="l" fontAlgn="b"/>
                      <a:r>
                        <a:rPr lang="hu-HU" sz="1400" u="none" strike="noStrike" dirty="0">
                          <a:solidFill>
                            <a:schemeClr val="tx2"/>
                          </a:solidFill>
                          <a:effectLst/>
                          <a:latin typeface="Univers for KPMG Light" panose="020B0403020202020204" pitchFamily="34" charset="0"/>
                        </a:rPr>
                        <a:t>RICHTER</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93</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6 160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572 880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a:solidFill>
                            <a:schemeClr val="tx2"/>
                          </a:solidFill>
                          <a:effectLst/>
                          <a:latin typeface="Univers for KPMG Light" panose="020B0403020202020204" pitchFamily="34" charset="0"/>
                        </a:rPr>
                        <a:t>2 560 940</a:t>
                      </a:r>
                      <a:endParaRPr lang="hu-HU" sz="1400" b="1" u="none" strike="noStrike">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dirty="0">
                          <a:solidFill>
                            <a:schemeClr val="tx2"/>
                          </a:solidFill>
                          <a:effectLst/>
                          <a:latin typeface="Univers for KPMG Light" panose="020B0403020202020204" pitchFamily="34" charset="0"/>
                        </a:rPr>
                        <a:t>2 623 220</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r>
              <a:tr h="190500">
                <a:tc>
                  <a:txBody>
                    <a:bodyPr/>
                    <a:lstStyle/>
                    <a:p>
                      <a:pPr algn="l" fontAlgn="b"/>
                      <a:r>
                        <a:rPr lang="hu-HU" sz="1400" u="none" strike="noStrike" dirty="0">
                          <a:solidFill>
                            <a:schemeClr val="tx2"/>
                          </a:solidFill>
                          <a:effectLst/>
                          <a:latin typeface="Univers for KPMG Light" panose="020B0403020202020204" pitchFamily="34" charset="0"/>
                        </a:rPr>
                        <a:t>ESTMEDIA</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dirty="0">
                          <a:solidFill>
                            <a:schemeClr val="tx2"/>
                          </a:solidFill>
                          <a:effectLst/>
                          <a:latin typeface="Univers for KPMG Light" panose="020B0403020202020204" pitchFamily="34" charset="0"/>
                        </a:rPr>
                        <a:t>-710</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dirty="0">
                          <a:solidFill>
                            <a:schemeClr val="tx2"/>
                          </a:solidFill>
                          <a:effectLst/>
                          <a:latin typeface="Univers for KPMG Light" panose="020B0403020202020204" pitchFamily="34" charset="0"/>
                        </a:rPr>
                        <a:t>2</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dirty="0">
                          <a:solidFill>
                            <a:schemeClr val="tx2"/>
                          </a:solidFill>
                          <a:effectLst/>
                          <a:latin typeface="Univers for KPMG Light" panose="020B0403020202020204" pitchFamily="34" charset="0"/>
                        </a:rPr>
                        <a:t>-1 491</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dirty="0">
                          <a:solidFill>
                            <a:schemeClr val="tx2"/>
                          </a:solidFill>
                          <a:effectLst/>
                          <a:latin typeface="Univers for KPMG Light" panose="020B0403020202020204" pitchFamily="34" charset="0"/>
                        </a:rPr>
                        <a:t>2 559 449</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c>
                  <a:txBody>
                    <a:bodyPr/>
                    <a:lstStyle/>
                    <a:p>
                      <a:pPr algn="r" fontAlgn="b"/>
                      <a:r>
                        <a:rPr lang="hu-HU" sz="1400" u="none" strike="noStrike" dirty="0">
                          <a:solidFill>
                            <a:schemeClr val="tx2"/>
                          </a:solidFill>
                          <a:effectLst/>
                          <a:latin typeface="Univers for KPMG Light" panose="020B0403020202020204" pitchFamily="34" charset="0"/>
                        </a:rPr>
                        <a:t>2 624 711</a:t>
                      </a:r>
                      <a:endParaRPr lang="hu-HU" sz="1400" b="1" u="none" strike="noStrike" dirty="0">
                        <a:solidFill>
                          <a:schemeClr val="tx2"/>
                        </a:solidFill>
                        <a:effectLst/>
                        <a:latin typeface="Univers for KPMG Light" panose="020B0403020202020204" pitchFamily="34" charset="0"/>
                        <a:ea typeface="+mn-ea"/>
                        <a:cs typeface="+mn-cs"/>
                      </a:endParaRPr>
                    </a:p>
                  </a:txBody>
                  <a:tcPr marL="9525" marR="9525" marT="9525" marB="0" anchor="b"/>
                </a:tc>
              </a:tr>
            </a:tbl>
          </a:graphicData>
        </a:graphic>
      </p:graphicFrame>
      <p:sp>
        <p:nvSpPr>
          <p:cNvPr id="5" name="Oval 19"/>
          <p:cNvSpPr>
            <a:spLocks noChangeArrowheads="1"/>
          </p:cNvSpPr>
          <p:nvPr/>
        </p:nvSpPr>
        <p:spPr bwMode="auto">
          <a:xfrm>
            <a:off x="4203699" y="2285999"/>
            <a:ext cx="3124201" cy="320675"/>
          </a:xfrm>
          <a:prstGeom prst="ellipse">
            <a:avLst/>
          </a:prstGeom>
          <a:noFill/>
          <a:ln w="9525">
            <a:solidFill>
              <a:srgbClr val="FF0000"/>
            </a:solidFill>
            <a:round/>
            <a:headEnd/>
            <a:tailEnd/>
          </a:ln>
        </p:spPr>
        <p:txBody>
          <a:bodyPr wrap="none" anchor="ctr"/>
          <a:lstStyle/>
          <a:p>
            <a:endParaRPr lang="hu-HU" b="1">
              <a:solidFill>
                <a:schemeClr val="accent4">
                  <a:lumMod val="75000"/>
                </a:schemeClr>
              </a:solidFill>
            </a:endParaRPr>
          </a:p>
        </p:txBody>
      </p:sp>
    </p:spTree>
    <p:extLst>
      <p:ext uri="{BB962C8B-B14F-4D97-AF65-F5344CB8AC3E}">
        <p14:creationId xmlns:p14="http://schemas.microsoft.com/office/powerpoint/2010/main" val="331443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Kötvények pozíciókockázata</a:t>
            </a:r>
            <a:endParaRPr lang="hu-HU" dirty="0"/>
          </a:p>
        </p:txBody>
      </p:sp>
      <p:sp>
        <p:nvSpPr>
          <p:cNvPr id="3" name="Rounded Rectangle 2"/>
          <p:cNvSpPr/>
          <p:nvPr/>
        </p:nvSpPr>
        <p:spPr>
          <a:xfrm>
            <a:off x="704652" y="4420220"/>
            <a:ext cx="1224136" cy="504056"/>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Kötvények</a:t>
            </a:r>
          </a:p>
        </p:txBody>
      </p:sp>
      <p:sp>
        <p:nvSpPr>
          <p:cNvPr id="4" name="Rounded Rectangle 3"/>
          <p:cNvSpPr/>
          <p:nvPr/>
        </p:nvSpPr>
        <p:spPr>
          <a:xfrm>
            <a:off x="292100" y="5212308"/>
            <a:ext cx="988616" cy="36004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Általános</a:t>
            </a:r>
          </a:p>
        </p:txBody>
      </p:sp>
      <p:sp>
        <p:nvSpPr>
          <p:cNvPr id="5" name="Rounded Rectangle 4"/>
          <p:cNvSpPr/>
          <p:nvPr/>
        </p:nvSpPr>
        <p:spPr>
          <a:xfrm>
            <a:off x="1424732" y="5212308"/>
            <a:ext cx="864096" cy="360040"/>
          </a:xfrm>
          <a:prstGeom prst="roundRect">
            <a:avLst/>
          </a:prstGeom>
          <a:solidFill>
            <a:srgbClr val="0091DA"/>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Egyedi</a:t>
            </a:r>
          </a:p>
        </p:txBody>
      </p:sp>
      <p:cxnSp>
        <p:nvCxnSpPr>
          <p:cNvPr id="6" name="Straight Connector 5"/>
          <p:cNvCxnSpPr>
            <a:stCxn id="3" idx="2"/>
            <a:endCxn id="4" idx="0"/>
          </p:cNvCxnSpPr>
          <p:nvPr/>
        </p:nvCxnSpPr>
        <p:spPr>
          <a:xfrm flipH="1">
            <a:off x="786408" y="4924276"/>
            <a:ext cx="530312"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 idx="2"/>
            <a:endCxn id="5" idx="0"/>
          </p:cNvCxnSpPr>
          <p:nvPr/>
        </p:nvCxnSpPr>
        <p:spPr>
          <a:xfrm>
            <a:off x="1316720" y="4924276"/>
            <a:ext cx="54006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04652" y="1683916"/>
            <a:ext cx="1224136" cy="504056"/>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Kötvények</a:t>
            </a:r>
          </a:p>
        </p:txBody>
      </p:sp>
      <p:sp>
        <p:nvSpPr>
          <p:cNvPr id="9" name="Rounded Rectangle 8"/>
          <p:cNvSpPr/>
          <p:nvPr/>
        </p:nvSpPr>
        <p:spPr>
          <a:xfrm>
            <a:off x="292100" y="2476004"/>
            <a:ext cx="988616" cy="360040"/>
          </a:xfrm>
          <a:prstGeom prst="roundRect">
            <a:avLst/>
          </a:prstGeom>
          <a:solidFill>
            <a:srgbClr val="0091DA"/>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Általános</a:t>
            </a:r>
          </a:p>
        </p:txBody>
      </p:sp>
      <p:sp>
        <p:nvSpPr>
          <p:cNvPr id="10" name="Rounded Rectangle 9"/>
          <p:cNvSpPr/>
          <p:nvPr/>
        </p:nvSpPr>
        <p:spPr>
          <a:xfrm>
            <a:off x="1424732" y="2476004"/>
            <a:ext cx="864096" cy="36004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dirty="0">
                <a:solidFill>
                  <a:srgbClr val="FFFFFF"/>
                </a:solidFill>
                <a:latin typeface="Univers for KPMG Light" panose="020B0403020202020204" pitchFamily="34" charset="0"/>
              </a:rPr>
              <a:t>Egyedi</a:t>
            </a:r>
          </a:p>
        </p:txBody>
      </p:sp>
      <p:cxnSp>
        <p:nvCxnSpPr>
          <p:cNvPr id="11" name="Straight Connector 10"/>
          <p:cNvCxnSpPr>
            <a:stCxn id="8" idx="2"/>
            <a:endCxn id="9" idx="0"/>
          </p:cNvCxnSpPr>
          <p:nvPr/>
        </p:nvCxnSpPr>
        <p:spPr>
          <a:xfrm flipH="1">
            <a:off x="786408" y="2187972"/>
            <a:ext cx="530312"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2"/>
            <a:endCxn id="10" idx="0"/>
          </p:cNvCxnSpPr>
          <p:nvPr/>
        </p:nvCxnSpPr>
        <p:spPr>
          <a:xfrm>
            <a:off x="1316720" y="2187972"/>
            <a:ext cx="54006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339752" y="1124744"/>
            <a:ext cx="6480840" cy="5184576"/>
          </a:xfrm>
          <a:prstGeom prst="rect">
            <a:avLst/>
          </a:prstGeom>
        </p:spPr>
        <p:txBody>
          <a:bodyPr>
            <a:normAutofit fontScale="92500"/>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r>
              <a:rPr lang="hu-HU" u="sng" kern="0" dirty="0" smtClean="0">
                <a:latin typeface="Univers for KPMG Light" panose="020B0403020202020204" pitchFamily="34" charset="0"/>
              </a:rPr>
              <a:t>Kötvények egyedi pozíció kockázata:</a:t>
            </a:r>
          </a:p>
          <a:p>
            <a:pPr defTabSz="914400"/>
            <a:r>
              <a:rPr lang="hu-HU" sz="1300" b="0" kern="0" dirty="0" smtClean="0">
                <a:latin typeface="Univers for KPMG Light" panose="020B0403020202020204" pitchFamily="34" charset="0"/>
              </a:rPr>
              <a:t>Kötvények értéke * felügyeleti kockázati súly    </a:t>
            </a:r>
          </a:p>
          <a:p>
            <a:pPr defTabSz="914400"/>
            <a:endParaRPr lang="hu-HU" sz="1300" b="0" kern="0" dirty="0" smtClean="0">
              <a:solidFill>
                <a:schemeClr val="tx1"/>
              </a:solidFill>
              <a:latin typeface="+mn-lt"/>
            </a:endParaRPr>
          </a:p>
          <a:p>
            <a:pPr defTabSz="914400"/>
            <a:endParaRPr lang="hu-HU" sz="1300" b="0" kern="0" dirty="0" smtClean="0">
              <a:solidFill>
                <a:schemeClr val="tx1"/>
              </a:solidFill>
              <a:latin typeface="+mn-lt"/>
            </a:endParaRPr>
          </a:p>
          <a:p>
            <a:pPr defTabSz="914400"/>
            <a:endParaRPr lang="hu-HU" sz="1300" b="0" kern="0" dirty="0" smtClean="0">
              <a:solidFill>
                <a:schemeClr val="tx1"/>
              </a:solidFill>
              <a:latin typeface="+mn-lt"/>
            </a:endParaRPr>
          </a:p>
          <a:p>
            <a:pPr defTabSz="914400"/>
            <a:endParaRPr lang="hu-HU" sz="1300" b="0" kern="0" dirty="0" smtClean="0">
              <a:solidFill>
                <a:schemeClr val="tx1"/>
              </a:solidFill>
              <a:latin typeface="+mn-lt"/>
            </a:endParaRPr>
          </a:p>
          <a:p>
            <a:pPr defTabSz="914400"/>
            <a:endParaRPr lang="hu-HU" sz="1300" b="0" kern="0" dirty="0">
              <a:solidFill>
                <a:schemeClr val="tx1"/>
              </a:solidFill>
              <a:latin typeface="+mn-lt"/>
            </a:endParaRPr>
          </a:p>
          <a:p>
            <a:pPr defTabSz="914400"/>
            <a:endParaRPr lang="hu-HU" sz="1300" b="0" kern="0" dirty="0" smtClean="0">
              <a:solidFill>
                <a:schemeClr val="tx1"/>
              </a:solidFill>
              <a:latin typeface="+mn-lt"/>
            </a:endParaRPr>
          </a:p>
          <a:p>
            <a:pPr defTabSz="914400"/>
            <a:endParaRPr lang="hu-HU" sz="1300" b="0" kern="0" dirty="0">
              <a:solidFill>
                <a:schemeClr val="tx1"/>
              </a:solidFill>
              <a:latin typeface="+mn-lt"/>
            </a:endParaRPr>
          </a:p>
          <a:p>
            <a:pPr defTabSz="914400"/>
            <a:endParaRPr lang="hu-HU" sz="1300" b="0" kern="0" dirty="0" smtClean="0">
              <a:solidFill>
                <a:schemeClr val="tx1"/>
              </a:solidFill>
              <a:latin typeface="+mn-lt"/>
            </a:endParaRPr>
          </a:p>
          <a:p>
            <a:pPr defTabSz="914400"/>
            <a:r>
              <a:rPr lang="hu-HU" sz="1000" b="0" kern="0" dirty="0" smtClean="0">
                <a:solidFill>
                  <a:schemeClr val="tx1"/>
                </a:solidFill>
                <a:latin typeface="+mn-lt"/>
              </a:rPr>
              <a:t>				</a:t>
            </a:r>
            <a:endParaRPr lang="hu-HU" sz="1700" u="sng" kern="0" dirty="0" smtClean="0">
              <a:latin typeface="+mn-lt"/>
            </a:endParaRPr>
          </a:p>
          <a:p>
            <a:pPr defTabSz="914400"/>
            <a:r>
              <a:rPr lang="hu-HU" u="sng" kern="0" dirty="0" smtClean="0">
                <a:latin typeface="Univers for KPMG Light" panose="020B0403020202020204" pitchFamily="34" charset="0"/>
              </a:rPr>
              <a:t>Kötvények általános pozíció kockázata:</a:t>
            </a:r>
          </a:p>
          <a:p>
            <a:pPr defTabSz="914400"/>
            <a:r>
              <a:rPr lang="hu-HU" sz="1400" u="sng" kern="0" dirty="0" err="1" smtClean="0">
                <a:latin typeface="Univers for KPMG Light" panose="020B0403020202020204" pitchFamily="34" charset="0"/>
              </a:rPr>
              <a:t>Duration-alapú</a:t>
            </a:r>
            <a:r>
              <a:rPr lang="hu-HU" sz="1400" u="sng" kern="0" dirty="0" smtClean="0">
                <a:latin typeface="Univers for KPMG Light" panose="020B0403020202020204" pitchFamily="34" charset="0"/>
              </a:rPr>
              <a:t> megközelítés:</a:t>
            </a:r>
          </a:p>
          <a:p>
            <a:pPr lvl="2" defTabSz="914400">
              <a:spcBef>
                <a:spcPts val="600"/>
              </a:spcBef>
              <a:defRPr/>
            </a:pPr>
            <a:r>
              <a:rPr lang="hu-HU" sz="1300" kern="0" dirty="0" smtClean="0">
                <a:latin typeface="+mn-lt"/>
              </a:rPr>
              <a:t>Módosított </a:t>
            </a:r>
            <a:r>
              <a:rPr lang="hu-HU" sz="1300" kern="0" dirty="0" err="1" smtClean="0">
                <a:latin typeface="+mn-lt"/>
              </a:rPr>
              <a:t>Duration</a:t>
            </a:r>
            <a:r>
              <a:rPr lang="hu-HU" sz="1300" kern="0" dirty="0" smtClean="0">
                <a:latin typeface="+mn-lt"/>
              </a:rPr>
              <a:t> szerinti zónák kialakítása, zónánként eltérő kamatláb változás</a:t>
            </a:r>
          </a:p>
          <a:p>
            <a:pPr lvl="2" defTabSz="914400">
              <a:spcBef>
                <a:spcPts val="600"/>
              </a:spcBef>
              <a:defRPr/>
            </a:pPr>
            <a:endParaRPr lang="hu-HU" sz="1300" kern="0" dirty="0" smtClean="0">
              <a:latin typeface="+mn-lt"/>
            </a:endParaRPr>
          </a:p>
          <a:p>
            <a:pPr defTabSz="914400"/>
            <a:r>
              <a:rPr lang="hu-HU" sz="1400" u="sng" kern="0" dirty="0" smtClean="0">
                <a:latin typeface="Univers for KPMG Light" panose="020B0403020202020204" pitchFamily="34" charset="0"/>
              </a:rPr>
              <a:t>Lejárati-alapú megközelítés:</a:t>
            </a:r>
          </a:p>
          <a:p>
            <a:pPr lvl="2" defTabSz="914400">
              <a:spcBef>
                <a:spcPts val="600"/>
              </a:spcBef>
              <a:defRPr/>
            </a:pPr>
            <a:r>
              <a:rPr lang="hu-HU" sz="1300" kern="0" dirty="0" smtClean="0">
                <a:latin typeface="+mn-lt"/>
              </a:rPr>
              <a:t>„w” a kötvényárfolyam-változás százalékos mértékét reprezentáló felügyeleti súly</a:t>
            </a:r>
          </a:p>
          <a:p>
            <a:pPr lvl="2" defTabSz="914400">
              <a:spcBef>
                <a:spcPts val="600"/>
              </a:spcBef>
              <a:defRPr/>
            </a:pPr>
            <a:r>
              <a:rPr lang="hu-HU" sz="1300" kern="0" dirty="0" smtClean="0">
                <a:latin typeface="+mn-lt"/>
              </a:rPr>
              <a:t>Tulajdonképpen egy „közelítő” kamat </a:t>
            </a:r>
            <a:r>
              <a:rPr lang="hu-HU" sz="1300" kern="0" dirty="0" err="1" smtClean="0">
                <a:latin typeface="+mn-lt"/>
              </a:rPr>
              <a:t>VaR</a:t>
            </a:r>
            <a:r>
              <a:rPr lang="hu-HU" sz="1300" kern="0" dirty="0" smtClean="0">
                <a:latin typeface="+mn-lt"/>
              </a:rPr>
              <a:t> modell</a:t>
            </a:r>
          </a:p>
        </p:txBody>
      </p:sp>
      <p:graphicFrame>
        <p:nvGraphicFramePr>
          <p:cNvPr id="14" name="Table 13"/>
          <p:cNvGraphicFramePr>
            <a:graphicFrameLocks noGrp="1"/>
          </p:cNvGraphicFramePr>
          <p:nvPr>
            <p:extLst>
              <p:ext uri="{D42A27DB-BD31-4B8C-83A1-F6EECF244321}">
                <p14:modId xmlns:p14="http://schemas.microsoft.com/office/powerpoint/2010/main" val="1347411199"/>
              </p:ext>
            </p:extLst>
          </p:nvPr>
        </p:nvGraphicFramePr>
        <p:xfrm>
          <a:off x="2437852" y="1772816"/>
          <a:ext cx="4005808" cy="1737360"/>
        </p:xfrm>
        <a:graphic>
          <a:graphicData uri="http://schemas.openxmlformats.org/drawingml/2006/table">
            <a:tbl>
              <a:tblPr firstRow="1" bandRow="1">
                <a:tableStyleId>{6E25E649-3F16-4E02-A733-19D2CDBF48F0}</a:tableStyleId>
              </a:tblPr>
              <a:tblGrid>
                <a:gridCol w="1349816"/>
                <a:gridCol w="881246"/>
                <a:gridCol w="1774746"/>
              </a:tblGrid>
              <a:tr h="147464">
                <a:tc>
                  <a:txBody>
                    <a:bodyPr/>
                    <a:lstStyle/>
                    <a:p>
                      <a:r>
                        <a:rPr lang="hu-HU" sz="1200" dirty="0" smtClean="0">
                          <a:latin typeface="Univers for KPMG Light" panose="020B0403020202020204" pitchFamily="34" charset="0"/>
                        </a:rPr>
                        <a:t>Kockázat súly (RW)</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RW*8%</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Kötvény egyedi kockázati súlya (%)</a:t>
                      </a:r>
                      <a:endParaRPr lang="hu-HU" sz="1200" dirty="0">
                        <a:latin typeface="Univers for KPMG Light" panose="020B0403020202020204" pitchFamily="34" charset="0"/>
                      </a:endParaRPr>
                    </a:p>
                  </a:txBody>
                  <a:tcPr/>
                </a:tc>
              </a:tr>
              <a:tr h="123592">
                <a:tc>
                  <a:txBody>
                    <a:bodyPr/>
                    <a:lstStyle/>
                    <a:p>
                      <a:r>
                        <a:rPr lang="hu-HU" sz="1200" dirty="0" smtClean="0">
                          <a:latin typeface="Univers for KPMG Light" panose="020B0403020202020204" pitchFamily="34" charset="0"/>
                        </a:rPr>
                        <a:t>0</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0</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0</a:t>
                      </a:r>
                      <a:endParaRPr lang="hu-HU" sz="1200" dirty="0">
                        <a:latin typeface="Univers for KPMG Light" panose="020B0403020202020204" pitchFamily="34" charset="0"/>
                      </a:endParaRPr>
                    </a:p>
                  </a:txBody>
                  <a:tcPr/>
                </a:tc>
              </a:tr>
              <a:tr h="0">
                <a:tc>
                  <a:txBody>
                    <a:bodyPr/>
                    <a:lstStyle/>
                    <a:p>
                      <a:r>
                        <a:rPr lang="hu-HU" sz="1200" dirty="0" smtClean="0">
                          <a:latin typeface="Univers for KPMG Light" panose="020B0403020202020204" pitchFamily="34" charset="0"/>
                        </a:rPr>
                        <a:t>20/50</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1,6/4</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0,25/1/</a:t>
                      </a:r>
                      <a:r>
                        <a:rPr lang="hu-HU" sz="1200" dirty="0" err="1" smtClean="0">
                          <a:latin typeface="Univers for KPMG Light" panose="020B0403020202020204" pitchFamily="34" charset="0"/>
                        </a:rPr>
                        <a:t>1</a:t>
                      </a:r>
                      <a:r>
                        <a:rPr lang="hu-HU" sz="1200" dirty="0" smtClean="0">
                          <a:latin typeface="Univers for KPMG Light" panose="020B0403020202020204" pitchFamily="34" charset="0"/>
                        </a:rPr>
                        <a:t>,6*</a:t>
                      </a:r>
                      <a:endParaRPr lang="hu-HU" sz="1200" dirty="0">
                        <a:latin typeface="Univers for KPMG Light" panose="020B0403020202020204" pitchFamily="34" charset="0"/>
                      </a:endParaRPr>
                    </a:p>
                  </a:txBody>
                  <a:tcPr/>
                </a:tc>
              </a:tr>
              <a:tr h="139968">
                <a:tc>
                  <a:txBody>
                    <a:bodyPr/>
                    <a:lstStyle/>
                    <a:p>
                      <a:r>
                        <a:rPr lang="hu-HU" sz="1200" dirty="0" smtClean="0">
                          <a:latin typeface="Univers for KPMG Light" panose="020B0403020202020204" pitchFamily="34" charset="0"/>
                        </a:rPr>
                        <a:t>100</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8</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8</a:t>
                      </a:r>
                      <a:endParaRPr lang="hu-HU" sz="1200" dirty="0">
                        <a:latin typeface="Univers for KPMG Light" panose="020B0403020202020204" pitchFamily="34" charset="0"/>
                      </a:endParaRPr>
                    </a:p>
                  </a:txBody>
                  <a:tcPr/>
                </a:tc>
              </a:tr>
              <a:tr h="0">
                <a:tc>
                  <a:txBody>
                    <a:bodyPr/>
                    <a:lstStyle/>
                    <a:p>
                      <a:r>
                        <a:rPr lang="hu-HU" sz="1200" dirty="0" smtClean="0">
                          <a:latin typeface="Univers for KPMG Light" panose="020B0403020202020204" pitchFamily="34" charset="0"/>
                        </a:rPr>
                        <a:t>150 és nem minősítettek</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12</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12</a:t>
                      </a:r>
                      <a:endParaRPr lang="hu-HU" sz="1200" dirty="0">
                        <a:latin typeface="Univers for KPMG Light" panose="020B0403020202020204" pitchFamily="34" charset="0"/>
                      </a:endParaRPr>
                    </a:p>
                  </a:txBody>
                  <a:tcPr/>
                </a:tc>
              </a:tr>
            </a:tbl>
          </a:graphicData>
        </a:graphic>
      </p:graphicFrame>
      <p:sp>
        <p:nvSpPr>
          <p:cNvPr id="15" name="TextBox 14"/>
          <p:cNvSpPr txBox="1"/>
          <p:nvPr/>
        </p:nvSpPr>
        <p:spPr>
          <a:xfrm>
            <a:off x="7055728" y="2216981"/>
            <a:ext cx="1535872" cy="938719"/>
          </a:xfrm>
          <a:prstGeom prst="rect">
            <a:avLst/>
          </a:prstGeom>
          <a:noFill/>
        </p:spPr>
        <p:txBody>
          <a:bodyPr wrap="square" rtlCol="0">
            <a:spAutoFit/>
          </a:bodyPr>
          <a:lstStyle/>
          <a:p>
            <a:r>
              <a:rPr lang="hu-HU" sz="1300" kern="0" dirty="0">
                <a:solidFill>
                  <a:schemeClr val="tx2"/>
                </a:solidFill>
                <a:latin typeface="Univers for KPMG Light" panose="020B0403020202020204" pitchFamily="34" charset="0"/>
                <a:cs typeface="Univers for KPMG" panose="020B0603020202020204" pitchFamily="34" charset="0"/>
              </a:rPr>
              <a:t>*A kockázati súly a lejárat függvénye</a:t>
            </a:r>
          </a:p>
          <a:p>
            <a:endParaRPr lang="hu-HU" sz="1600" dirty="0" smtClean="0">
              <a:solidFill>
                <a:srgbClr val="003087"/>
              </a:solidFill>
              <a:latin typeface="Univers for KPMG"/>
              <a:cs typeface="Univers for KPMG"/>
            </a:endParaRPr>
          </a:p>
        </p:txBody>
      </p:sp>
      <p:sp>
        <p:nvSpPr>
          <p:cNvPr id="16" name="Rectangle 15"/>
          <p:cNvSpPr/>
          <p:nvPr/>
        </p:nvSpPr>
        <p:spPr>
          <a:xfrm>
            <a:off x="2609880" y="4869160"/>
            <a:ext cx="2068800"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err="1" smtClean="0">
                <a:solidFill>
                  <a:schemeClr val="tx2"/>
                </a:solidFill>
              </a:rPr>
              <a:t>dP</a:t>
            </a:r>
            <a:r>
              <a:rPr lang="hu-HU" sz="1200" dirty="0" smtClean="0">
                <a:solidFill>
                  <a:schemeClr val="tx2"/>
                </a:solidFill>
              </a:rPr>
              <a:t> = P * (D*) * </a:t>
            </a:r>
            <a:r>
              <a:rPr lang="hu-HU" sz="1200" dirty="0" err="1" smtClean="0">
                <a:solidFill>
                  <a:schemeClr val="tx2"/>
                </a:solidFill>
              </a:rPr>
              <a:t>dr</a:t>
            </a:r>
            <a:r>
              <a:rPr lang="hu-HU" sz="1200" dirty="0" smtClean="0">
                <a:solidFill>
                  <a:schemeClr val="tx2"/>
                </a:solidFill>
              </a:rPr>
              <a:t>/100</a:t>
            </a:r>
            <a:endParaRPr lang="hu-HU" sz="1200" dirty="0">
              <a:solidFill>
                <a:schemeClr val="tx2"/>
              </a:solidFill>
            </a:endParaRPr>
          </a:p>
        </p:txBody>
      </p:sp>
      <p:sp>
        <p:nvSpPr>
          <p:cNvPr id="17" name="Rectangle 16"/>
          <p:cNvSpPr/>
          <p:nvPr/>
        </p:nvSpPr>
        <p:spPr>
          <a:xfrm>
            <a:off x="6443660" y="5835972"/>
            <a:ext cx="1016320" cy="2717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err="1" smtClean="0">
                <a:solidFill>
                  <a:schemeClr val="tx2"/>
                </a:solidFill>
              </a:rPr>
              <a:t>dP</a:t>
            </a:r>
            <a:r>
              <a:rPr lang="hu-HU" sz="1200" dirty="0" smtClean="0">
                <a:solidFill>
                  <a:schemeClr val="tx2"/>
                </a:solidFill>
              </a:rPr>
              <a:t> = P * w</a:t>
            </a:r>
            <a:endParaRPr lang="hu-HU" sz="1200" dirty="0">
              <a:solidFill>
                <a:schemeClr val="tx2"/>
              </a:solidFil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039550533"/>
              </p:ext>
            </p:extLst>
          </p:nvPr>
        </p:nvGraphicFramePr>
        <p:xfrm>
          <a:off x="7413744" y="5835972"/>
          <a:ext cx="914400" cy="771525"/>
        </p:xfrm>
        <a:graphic>
          <a:graphicData uri="http://schemas.openxmlformats.org/presentationml/2006/ole">
            <mc:AlternateContent xmlns:mc="http://schemas.openxmlformats.org/markup-compatibility/2006">
              <mc:Choice xmlns:v="urn:schemas-microsoft-com:vml" Requires="v">
                <p:oleObj spid="_x0000_s5131" name="Worksheet" showAsIcon="1" r:id="rId4" imgW="914400" imgH="771480" progId="Excel.Sheet.12">
                  <p:embed/>
                </p:oleObj>
              </mc:Choice>
              <mc:Fallback>
                <p:oleObj name="Worksheet" showAsIcon="1" r:id="rId4" imgW="914400" imgH="771480" progId="Excel.Sheet.12">
                  <p:embed/>
                  <p:pic>
                    <p:nvPicPr>
                      <p:cNvPr id="0" name=""/>
                      <p:cNvPicPr/>
                      <p:nvPr/>
                    </p:nvPicPr>
                    <p:blipFill>
                      <a:blip r:embed="rId5"/>
                      <a:stretch>
                        <a:fillRect/>
                      </a:stretch>
                    </p:blipFill>
                    <p:spPr>
                      <a:xfrm>
                        <a:off x="7413744" y="583597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592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4800" dirty="0"/>
              <a:t>Kollektív befektetési formák pozíció kockázata</a:t>
            </a:r>
          </a:p>
        </p:txBody>
      </p:sp>
      <p:sp>
        <p:nvSpPr>
          <p:cNvPr id="4" name="Rounded Rectangle 3"/>
          <p:cNvSpPr/>
          <p:nvPr/>
        </p:nvSpPr>
        <p:spPr>
          <a:xfrm>
            <a:off x="2339752" y="2636912"/>
            <a:ext cx="2123728" cy="3312368"/>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hu-HU" b="1">
              <a:solidFill>
                <a:schemeClr val="bg1"/>
              </a:solidFill>
              <a:latin typeface="Univers for KPMG Light" panose="020B0403020202020204" pitchFamily="34" charset="0"/>
            </a:endParaRPr>
          </a:p>
        </p:txBody>
      </p:sp>
      <p:sp>
        <p:nvSpPr>
          <p:cNvPr id="5" name="Rounded Rectangle 4"/>
          <p:cNvSpPr/>
          <p:nvPr/>
        </p:nvSpPr>
        <p:spPr>
          <a:xfrm>
            <a:off x="6516216" y="2636912"/>
            <a:ext cx="2304256" cy="3312368"/>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hu-HU" b="1">
              <a:solidFill>
                <a:schemeClr val="bg1"/>
              </a:solidFill>
              <a:latin typeface="Univers for KPMG Light" panose="020B0403020202020204" pitchFamily="34" charset="0"/>
            </a:endParaRPr>
          </a:p>
        </p:txBody>
      </p:sp>
      <p:sp>
        <p:nvSpPr>
          <p:cNvPr id="6" name="Rounded Rectangle 5"/>
          <p:cNvSpPr/>
          <p:nvPr/>
        </p:nvSpPr>
        <p:spPr>
          <a:xfrm>
            <a:off x="179512" y="1196752"/>
            <a:ext cx="6192688" cy="72008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b="1" dirty="0">
                <a:solidFill>
                  <a:schemeClr val="bg1"/>
                </a:solidFill>
                <a:latin typeface="Univers for KPMG Light" panose="020B0403020202020204" pitchFamily="34" charset="0"/>
              </a:rPr>
              <a:t>Mögöttes termékekre való lebontás</a:t>
            </a:r>
          </a:p>
        </p:txBody>
      </p:sp>
      <p:sp>
        <p:nvSpPr>
          <p:cNvPr id="7" name="Rounded Rectangle 6"/>
          <p:cNvSpPr/>
          <p:nvPr/>
        </p:nvSpPr>
        <p:spPr>
          <a:xfrm>
            <a:off x="6444208" y="1196752"/>
            <a:ext cx="2448272" cy="1368152"/>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b="1" dirty="0" err="1">
                <a:solidFill>
                  <a:schemeClr val="bg1"/>
                </a:solidFill>
                <a:latin typeface="Univers for KPMG Light" panose="020B0403020202020204" pitchFamily="34" charset="0"/>
              </a:rPr>
              <a:t>Reziduális</a:t>
            </a:r>
            <a:r>
              <a:rPr lang="hu-HU" b="1" dirty="0">
                <a:solidFill>
                  <a:schemeClr val="bg1"/>
                </a:solidFill>
                <a:latin typeface="Univers for KPMG Light" panose="020B0403020202020204" pitchFamily="34" charset="0"/>
              </a:rPr>
              <a:t> módszer</a:t>
            </a:r>
          </a:p>
        </p:txBody>
      </p:sp>
      <p:sp>
        <p:nvSpPr>
          <p:cNvPr id="8" name="Content Placeholder 2"/>
          <p:cNvSpPr txBox="1">
            <a:spLocks/>
          </p:cNvSpPr>
          <p:nvPr/>
        </p:nvSpPr>
        <p:spPr>
          <a:xfrm>
            <a:off x="279400" y="2780928"/>
            <a:ext cx="1892648" cy="3672408"/>
          </a:xfrm>
          <a:prstGeom prst="rect">
            <a:avLst/>
          </a:prstGeom>
        </p:spPr>
        <p:txBody>
          <a:bodyPr>
            <a:norm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lvl="2" defTabSz="914400">
              <a:spcBef>
                <a:spcPts val="600"/>
              </a:spcBef>
              <a:defRPr/>
            </a:pPr>
            <a:r>
              <a:rPr lang="hu-HU" sz="1300" kern="0" smtClean="0">
                <a:solidFill>
                  <a:schemeClr val="bg1"/>
                </a:solidFill>
                <a:latin typeface="Arial" pitchFamily="34" charset="0"/>
              </a:rPr>
              <a:t>Az intézmény ismeri a KBF pontos összetételét</a:t>
            </a:r>
          </a:p>
          <a:p>
            <a:pPr lvl="2" defTabSz="914400">
              <a:spcBef>
                <a:spcPts val="600"/>
              </a:spcBef>
              <a:defRPr/>
            </a:pPr>
            <a:r>
              <a:rPr lang="hu-HU" sz="1300" kern="0" smtClean="0">
                <a:solidFill>
                  <a:schemeClr val="bg1"/>
                </a:solidFill>
                <a:latin typeface="Arial" pitchFamily="34" charset="0"/>
              </a:rPr>
              <a:t>A mögöttes alaptermékek pozícióinak értékelése</a:t>
            </a:r>
          </a:p>
          <a:p>
            <a:pPr lvl="2" defTabSz="914400">
              <a:spcBef>
                <a:spcPts val="600"/>
              </a:spcBef>
              <a:defRPr/>
            </a:pPr>
            <a:r>
              <a:rPr lang="hu-HU" sz="1300" kern="0" smtClean="0">
                <a:solidFill>
                  <a:schemeClr val="bg1"/>
                </a:solidFill>
                <a:latin typeface="Arial" pitchFamily="34" charset="0"/>
              </a:rPr>
              <a:t>Többi kereskedési könyvi pozícióval nettósítható</a:t>
            </a:r>
            <a:endParaRPr lang="hu-HU" sz="1300" kern="0" dirty="0" smtClean="0">
              <a:solidFill>
                <a:schemeClr val="bg1"/>
              </a:solidFill>
              <a:latin typeface="Arial" pitchFamily="34" charset="0"/>
            </a:endParaRPr>
          </a:p>
        </p:txBody>
      </p:sp>
      <p:sp>
        <p:nvSpPr>
          <p:cNvPr id="9" name="Content Placeholder 2"/>
          <p:cNvSpPr txBox="1">
            <a:spLocks/>
          </p:cNvSpPr>
          <p:nvPr/>
        </p:nvSpPr>
        <p:spPr bwMode="gray">
          <a:xfrm>
            <a:off x="6660232" y="3068960"/>
            <a:ext cx="1992536" cy="3240360"/>
          </a:xfrm>
          <a:prstGeom prst="rect">
            <a:avLst/>
          </a:prstGeom>
        </p:spPr>
        <p:txBody>
          <a:bodyPr vert="horz" lIns="0" tIns="0" rIns="0" bIns="0" rtlCol="0">
            <a:normAutofit/>
          </a:bodyPr>
          <a:lstStyle/>
          <a:p>
            <a:pPr marL="285750" marR="0" lvl="2" indent="-283464" defTabSz="914400" fontAlgn="auto">
              <a:lnSpc>
                <a:spcPct val="100000"/>
              </a:lnSpc>
              <a:spcBef>
                <a:spcPts val="600"/>
              </a:spcBef>
              <a:spcAft>
                <a:spcPts val="600"/>
              </a:spcAft>
              <a:buSzTx/>
              <a:buFont typeface="Univers for KPMG Light" panose="020B0403020202020204" pitchFamily="34" charset="0"/>
              <a:buChar char="—"/>
              <a:tabLst/>
              <a:defRPr/>
            </a:pPr>
            <a:endParaRPr lang="hu-HU" sz="1300" kern="0" dirty="0">
              <a:solidFill>
                <a:schemeClr val="bg1"/>
              </a:solidFill>
              <a:latin typeface="Univers for KPMG Light" panose="020B0403020202020204" pitchFamily="34" charset="0"/>
              <a:cs typeface="Univers for KPMG Light" panose="020B0403020202020204" pitchFamily="34" charset="0"/>
            </a:endParaRPr>
          </a:p>
          <a:p>
            <a:pPr marL="285750" marR="0" lvl="2" indent="-283464" defTabSz="914400" fontAlgn="auto">
              <a:lnSpc>
                <a:spcPct val="100000"/>
              </a:lnSpc>
              <a:spcBef>
                <a:spcPts val="600"/>
              </a:spcBef>
              <a:spcAft>
                <a:spcPts val="600"/>
              </a:spcAft>
              <a:buSzTx/>
              <a:buFont typeface="Univers for KPMG Light" panose="020B0403020202020204" pitchFamily="34" charset="0"/>
              <a:buChar char="—"/>
              <a:tabLst/>
              <a:defRPr/>
            </a:pPr>
            <a:r>
              <a:rPr lang="hu-HU" sz="1300" kern="0" dirty="0">
                <a:solidFill>
                  <a:schemeClr val="bg1"/>
                </a:solidFill>
                <a:latin typeface="Univers for KPMG Light" panose="020B0403020202020204" pitchFamily="34" charset="0"/>
                <a:cs typeface="Univers for KPMG Light" panose="020B0403020202020204" pitchFamily="34" charset="0"/>
              </a:rPr>
              <a:t>A legegyszerűbb módszer, a </a:t>
            </a:r>
            <a:r>
              <a:rPr lang="hu-HU" sz="1300" kern="0" dirty="0" err="1">
                <a:solidFill>
                  <a:schemeClr val="bg1"/>
                </a:solidFill>
                <a:latin typeface="Univers for KPMG Light" panose="020B0403020202020204" pitchFamily="34" charset="0"/>
                <a:cs typeface="Univers for KPMG Light" panose="020B0403020202020204" pitchFamily="34" charset="0"/>
              </a:rPr>
              <a:t>KBF-et</a:t>
            </a:r>
            <a:r>
              <a:rPr lang="hu-HU" sz="1300" kern="0" dirty="0">
                <a:solidFill>
                  <a:schemeClr val="bg1"/>
                </a:solidFill>
                <a:latin typeface="Univers for KPMG Light" panose="020B0403020202020204" pitchFamily="34" charset="0"/>
                <a:cs typeface="Univers for KPMG Light" panose="020B0403020202020204" pitchFamily="34" charset="0"/>
              </a:rPr>
              <a:t> önálló termékként kezeljük.</a:t>
            </a:r>
          </a:p>
          <a:p>
            <a:pPr marL="285750" marR="0" lvl="2" indent="-283464" defTabSz="914400" fontAlgn="auto">
              <a:lnSpc>
                <a:spcPct val="100000"/>
              </a:lnSpc>
              <a:spcBef>
                <a:spcPts val="600"/>
              </a:spcBef>
              <a:spcAft>
                <a:spcPts val="600"/>
              </a:spcAft>
              <a:buSzTx/>
              <a:buFont typeface="Univers for KPMG Light" panose="020B0403020202020204" pitchFamily="34" charset="0"/>
              <a:buChar char="—"/>
              <a:tabLst/>
              <a:defRPr/>
            </a:pPr>
            <a:endParaRPr lang="hu-HU" sz="1300" kern="0" dirty="0">
              <a:solidFill>
                <a:schemeClr val="bg1"/>
              </a:solidFill>
              <a:latin typeface="Univers for KPMG Light" panose="020B0403020202020204" pitchFamily="34" charset="0"/>
              <a:cs typeface="Univers for KPMG Light" panose="020B0403020202020204" pitchFamily="34" charset="0"/>
            </a:endParaRPr>
          </a:p>
          <a:p>
            <a:pPr marL="285750" marR="0" lvl="2" indent="-283464" defTabSz="914400" fontAlgn="auto">
              <a:lnSpc>
                <a:spcPct val="100000"/>
              </a:lnSpc>
              <a:spcBef>
                <a:spcPts val="600"/>
              </a:spcBef>
              <a:spcAft>
                <a:spcPts val="600"/>
              </a:spcAft>
              <a:buSzTx/>
              <a:buFont typeface="Univers for KPMG Light" panose="020B0403020202020204" pitchFamily="34" charset="0"/>
              <a:buChar char="—"/>
              <a:tabLst/>
              <a:defRPr/>
            </a:pPr>
            <a:r>
              <a:rPr lang="hu-HU" sz="1300" kern="0" dirty="0">
                <a:solidFill>
                  <a:schemeClr val="bg1"/>
                </a:solidFill>
                <a:latin typeface="Univers for KPMG Light" panose="020B0403020202020204" pitchFamily="34" charset="0"/>
                <a:cs typeface="Univers for KPMG Light" panose="020B0403020202020204" pitchFamily="34" charset="0"/>
              </a:rPr>
              <a:t>32%-os kockázati súly alkalmazandó</a:t>
            </a:r>
          </a:p>
        </p:txBody>
      </p:sp>
      <p:sp>
        <p:nvSpPr>
          <p:cNvPr id="10" name="Rounded Rectangle 9"/>
          <p:cNvSpPr/>
          <p:nvPr/>
        </p:nvSpPr>
        <p:spPr>
          <a:xfrm>
            <a:off x="2483768" y="1988840"/>
            <a:ext cx="1872208" cy="576064"/>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b="1" dirty="0">
                <a:solidFill>
                  <a:schemeClr val="bg1"/>
                </a:solidFill>
                <a:latin typeface="Univers for KPMG Light" panose="020B0403020202020204" pitchFamily="34" charset="0"/>
              </a:rPr>
              <a:t>Egyszerűsített lebontás</a:t>
            </a:r>
          </a:p>
        </p:txBody>
      </p:sp>
      <p:sp>
        <p:nvSpPr>
          <p:cNvPr id="11" name="Rounded Rectangle 10"/>
          <p:cNvSpPr/>
          <p:nvPr/>
        </p:nvSpPr>
        <p:spPr>
          <a:xfrm>
            <a:off x="4572000" y="1988840"/>
            <a:ext cx="1800200" cy="576064"/>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b="1" dirty="0">
                <a:solidFill>
                  <a:schemeClr val="bg1"/>
                </a:solidFill>
                <a:latin typeface="Univers for KPMG Light" panose="020B0403020202020204" pitchFamily="34" charset="0"/>
              </a:rPr>
              <a:t>Részleges lebontás</a:t>
            </a:r>
          </a:p>
        </p:txBody>
      </p:sp>
      <p:sp>
        <p:nvSpPr>
          <p:cNvPr id="12" name="Rounded Rectangle 11"/>
          <p:cNvSpPr/>
          <p:nvPr/>
        </p:nvSpPr>
        <p:spPr>
          <a:xfrm>
            <a:off x="190500" y="1988840"/>
            <a:ext cx="2077244" cy="576064"/>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b="1" dirty="0">
                <a:solidFill>
                  <a:schemeClr val="bg1"/>
                </a:solidFill>
                <a:latin typeface="Univers for KPMG Light" panose="020B0403020202020204" pitchFamily="34" charset="0"/>
              </a:rPr>
              <a:t>Teljes lebontás</a:t>
            </a:r>
          </a:p>
        </p:txBody>
      </p:sp>
      <p:sp>
        <p:nvSpPr>
          <p:cNvPr id="13" name="Rounded Rectangle 12"/>
          <p:cNvSpPr/>
          <p:nvPr/>
        </p:nvSpPr>
        <p:spPr>
          <a:xfrm>
            <a:off x="179512" y="2615704"/>
            <a:ext cx="2123728" cy="3312368"/>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hu-HU" b="1">
              <a:solidFill>
                <a:schemeClr val="bg1"/>
              </a:solidFill>
              <a:latin typeface="Univers for KPMG Light" panose="020B0403020202020204" pitchFamily="34" charset="0"/>
            </a:endParaRPr>
          </a:p>
        </p:txBody>
      </p:sp>
      <p:sp>
        <p:nvSpPr>
          <p:cNvPr id="14" name="Content Placeholder 2"/>
          <p:cNvSpPr txBox="1">
            <a:spLocks/>
          </p:cNvSpPr>
          <p:nvPr/>
        </p:nvSpPr>
        <p:spPr>
          <a:xfrm>
            <a:off x="431800" y="2933328"/>
            <a:ext cx="1892648" cy="3672408"/>
          </a:xfrm>
          <a:prstGeom prst="rect">
            <a:avLst/>
          </a:prstGeom>
        </p:spPr>
        <p:txBody>
          <a:bodyPr>
            <a:norm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lvl="2" defTabSz="914400">
              <a:spcBef>
                <a:spcPts val="600"/>
              </a:spcBef>
              <a:defRPr/>
            </a:pPr>
            <a:r>
              <a:rPr lang="hu-HU" sz="1300" kern="0" dirty="0" smtClean="0">
                <a:solidFill>
                  <a:schemeClr val="bg1"/>
                </a:solidFill>
              </a:rPr>
              <a:t>Az intézmény ismeri a KBF pontos összetételét</a:t>
            </a:r>
          </a:p>
          <a:p>
            <a:pPr lvl="2" defTabSz="914400">
              <a:spcBef>
                <a:spcPts val="600"/>
              </a:spcBef>
              <a:defRPr/>
            </a:pPr>
            <a:r>
              <a:rPr lang="hu-HU" sz="1300" kern="0" dirty="0" smtClean="0">
                <a:solidFill>
                  <a:schemeClr val="bg1"/>
                </a:solidFill>
              </a:rPr>
              <a:t>A mögöttes alaptermékek pozícióinak értékelése</a:t>
            </a:r>
          </a:p>
          <a:p>
            <a:pPr lvl="2" defTabSz="914400">
              <a:spcBef>
                <a:spcPts val="600"/>
              </a:spcBef>
              <a:defRPr/>
            </a:pPr>
            <a:r>
              <a:rPr lang="hu-HU" sz="1300" kern="0" dirty="0" smtClean="0">
                <a:solidFill>
                  <a:schemeClr val="bg1"/>
                </a:solidFill>
              </a:rPr>
              <a:t>Többi kereskedési könyvi pozícióval nettósítható</a:t>
            </a:r>
          </a:p>
        </p:txBody>
      </p:sp>
      <p:sp>
        <p:nvSpPr>
          <p:cNvPr id="15" name="Content Placeholder 2"/>
          <p:cNvSpPr txBox="1">
            <a:spLocks/>
          </p:cNvSpPr>
          <p:nvPr/>
        </p:nvSpPr>
        <p:spPr bwMode="gray">
          <a:xfrm>
            <a:off x="2411760" y="2730128"/>
            <a:ext cx="1992536" cy="3672408"/>
          </a:xfrm>
          <a:prstGeom prst="rect">
            <a:avLst/>
          </a:prstGeom>
        </p:spPr>
        <p:txBody>
          <a:bodyPr vert="horz" lIns="0" tIns="0" rIns="0" bIns="0" rtlCol="0">
            <a:normAutofit/>
          </a:bodyPr>
          <a:lstStyle/>
          <a:p>
            <a:pPr marL="285750" lvl="2" indent="-283464" defTabSz="914400">
              <a:spcBef>
                <a:spcPts val="600"/>
              </a:spcBef>
              <a:spcAft>
                <a:spcPts val="600"/>
              </a:spcAft>
              <a:buClr>
                <a:srgbClr val="97989A"/>
              </a:buClr>
              <a:buFont typeface="Univers for KPMG Light" panose="020B0403020202020204" pitchFamily="34" charset="0"/>
              <a:buChar char="—"/>
              <a:defRPr/>
            </a:pPr>
            <a:r>
              <a:rPr lang="hu-HU" sz="1300" kern="0" dirty="0">
                <a:solidFill>
                  <a:schemeClr val="bg1"/>
                </a:solidFill>
                <a:latin typeface="Univers for KPMG Light" panose="020B0403020202020204" pitchFamily="34" charset="0"/>
                <a:cs typeface="Univers for KPMG Light" panose="020B0403020202020204" pitchFamily="34" charset="0"/>
              </a:rPr>
              <a:t>Indexkövető KBF esetén alkalmazható</a:t>
            </a:r>
          </a:p>
          <a:p>
            <a:pPr marL="285750" lvl="2" indent="-283464" defTabSz="914400">
              <a:spcBef>
                <a:spcPts val="600"/>
              </a:spcBef>
              <a:spcAft>
                <a:spcPts val="600"/>
              </a:spcAft>
              <a:buClr>
                <a:srgbClr val="97989A"/>
              </a:buClr>
              <a:buFont typeface="Univers for KPMG Light" panose="020B0403020202020204" pitchFamily="34" charset="0"/>
              <a:buChar char="—"/>
              <a:defRPr/>
            </a:pPr>
            <a:r>
              <a:rPr lang="hu-HU" sz="1300" kern="0" dirty="0">
                <a:solidFill>
                  <a:schemeClr val="bg1"/>
                </a:solidFill>
                <a:latin typeface="Univers for KPMG Light" panose="020B0403020202020204" pitchFamily="34" charset="0"/>
                <a:cs typeface="Univers for KPMG Light" panose="020B0403020202020204" pitchFamily="34" charset="0"/>
              </a:rPr>
              <a:t>Úgy kell eljárni, mintha az index összetételének megfelelő alaptermékekkel rendelkezne a bank</a:t>
            </a:r>
          </a:p>
          <a:p>
            <a:pPr marL="285750" lvl="2" indent="-283464" defTabSz="914400">
              <a:spcBef>
                <a:spcPts val="600"/>
              </a:spcBef>
              <a:spcAft>
                <a:spcPts val="600"/>
              </a:spcAft>
              <a:buClr>
                <a:srgbClr val="97989A"/>
              </a:buClr>
              <a:buFont typeface="Univers for KPMG Light" panose="020B0403020202020204" pitchFamily="34" charset="0"/>
              <a:buChar char="—"/>
              <a:defRPr/>
            </a:pPr>
            <a:r>
              <a:rPr lang="hu-HU" sz="1300" kern="0" dirty="0">
                <a:solidFill>
                  <a:schemeClr val="bg1"/>
                </a:solidFill>
                <a:latin typeface="Univers for KPMG Light" panose="020B0403020202020204" pitchFamily="34" charset="0"/>
                <a:cs typeface="Univers for KPMG Light" panose="020B0403020202020204" pitchFamily="34" charset="0"/>
              </a:rPr>
              <a:t>A lebontott pozíciók nettósíthatók a többi kereskedési könyvi pozícióval</a:t>
            </a:r>
          </a:p>
          <a:p>
            <a:pPr marL="285750" lvl="2" indent="-283464" defTabSz="914400">
              <a:spcBef>
                <a:spcPts val="600"/>
              </a:spcBef>
              <a:spcAft>
                <a:spcPts val="600"/>
              </a:spcAft>
              <a:buClr>
                <a:srgbClr val="97989A"/>
              </a:buClr>
              <a:buFont typeface="Univers for KPMG Light" panose="020B0403020202020204" pitchFamily="34" charset="0"/>
              <a:buChar char="—"/>
              <a:defRPr/>
            </a:pPr>
            <a:r>
              <a:rPr lang="hu-HU" sz="1300" kern="0" dirty="0">
                <a:solidFill>
                  <a:schemeClr val="bg1"/>
                </a:solidFill>
                <a:latin typeface="Univers for KPMG Light" panose="020B0403020202020204" pitchFamily="34" charset="0"/>
                <a:cs typeface="Univers for KPMG Light" panose="020B0403020202020204" pitchFamily="34" charset="0"/>
              </a:rPr>
              <a:t>Feltétel: legalább 0.9 korreláció 6 hónapon keresztül</a:t>
            </a:r>
          </a:p>
        </p:txBody>
      </p:sp>
      <p:sp>
        <p:nvSpPr>
          <p:cNvPr id="17" name="Rounded Rectangle 16"/>
          <p:cNvSpPr/>
          <p:nvPr/>
        </p:nvSpPr>
        <p:spPr>
          <a:xfrm>
            <a:off x="4499992" y="2636912"/>
            <a:ext cx="1979712" cy="3312368"/>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hu-HU" b="1">
              <a:solidFill>
                <a:schemeClr val="bg1"/>
              </a:solidFill>
              <a:latin typeface="Univers for KPMG Light" panose="020B0403020202020204" pitchFamily="34" charset="0"/>
            </a:endParaRPr>
          </a:p>
        </p:txBody>
      </p:sp>
      <p:sp>
        <p:nvSpPr>
          <p:cNvPr id="18" name="Content Placeholder 2"/>
          <p:cNvSpPr txBox="1">
            <a:spLocks/>
          </p:cNvSpPr>
          <p:nvPr/>
        </p:nvSpPr>
        <p:spPr bwMode="gray">
          <a:xfrm>
            <a:off x="4579938" y="2764656"/>
            <a:ext cx="1848520" cy="305688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algn="ctr">
              <a:defRPr b="1">
                <a:solidFill>
                  <a:schemeClr val="bg1"/>
                </a:solidFill>
                <a:latin typeface="Univers for KPMG Light" panose="020B0403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r>
              <a:rPr lang="hu-HU" sz="1400" dirty="0">
                <a:latin typeface="Univers for KPMG Light" panose="020B0403020202020204" pitchFamily="34" charset="0"/>
              </a:rPr>
              <a:t>Ha az alap összetétele nem ismert és az alap nem index követő</a:t>
            </a:r>
          </a:p>
          <a:p>
            <a:pPr marL="0" lvl="2"/>
            <a:r>
              <a:rPr lang="hu-HU" sz="1400" dirty="0">
                <a:latin typeface="Univers for KPMG Light" panose="020B0403020202020204" pitchFamily="34" charset="0"/>
              </a:rPr>
              <a:t>A kezelési szabályzatban definiált allokáció követése, majd egyszerűsített lebontás alkalmazása</a:t>
            </a:r>
          </a:p>
          <a:p>
            <a:pPr marL="0" lvl="2"/>
            <a:r>
              <a:rPr lang="hu-HU" sz="1400" dirty="0">
                <a:latin typeface="Univers for KPMG Light" panose="020B0403020202020204" pitchFamily="34" charset="0"/>
              </a:rPr>
              <a:t>Mivel ezek nem valós pozíciók, nem lehet nettósítani más </a:t>
            </a:r>
            <a:r>
              <a:rPr lang="hu-HU" sz="1400" dirty="0" err="1">
                <a:latin typeface="Univers for KPMG Light" panose="020B0403020202020204" pitchFamily="34" charset="0"/>
              </a:rPr>
              <a:t>ker.könyvi</a:t>
            </a:r>
            <a:r>
              <a:rPr lang="hu-HU" sz="1400" dirty="0">
                <a:latin typeface="Univers for KPMG Light" panose="020B0403020202020204" pitchFamily="34" charset="0"/>
              </a:rPr>
              <a:t> pozícióval.</a:t>
            </a:r>
          </a:p>
        </p:txBody>
      </p:sp>
    </p:spTree>
    <p:extLst>
      <p:ext uri="{BB962C8B-B14F-4D97-AF65-F5344CB8AC3E}">
        <p14:creationId xmlns:p14="http://schemas.microsoft.com/office/powerpoint/2010/main" val="63483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Deviza és árukockázat tőkekövetelménye</a:t>
            </a:r>
            <a:endParaRPr lang="hu-HU" dirty="0"/>
          </a:p>
        </p:txBody>
      </p:sp>
      <p:sp>
        <p:nvSpPr>
          <p:cNvPr id="3" name="Content Placeholder 2"/>
          <p:cNvSpPr txBox="1">
            <a:spLocks/>
          </p:cNvSpPr>
          <p:nvPr/>
        </p:nvSpPr>
        <p:spPr>
          <a:xfrm>
            <a:off x="539552" y="1268760"/>
            <a:ext cx="8353048" cy="5040559"/>
          </a:xfrm>
          <a:prstGeom prst="rect">
            <a:avLst/>
          </a:prstGeom>
        </p:spPr>
        <p:txBody>
          <a:bodyPr>
            <a:normAutofit fontScale="92500" lnSpcReduction="20000"/>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lvl="2" defTabSz="914400">
              <a:spcBef>
                <a:spcPts val="600"/>
              </a:spcBef>
              <a:buFont typeface="Univers for KPMG Light" panose="020B0403020202020204" pitchFamily="34" charset="0"/>
              <a:buNone/>
              <a:defRPr/>
            </a:pPr>
            <a:r>
              <a:rPr lang="hu-HU" sz="1800" b="1" u="sng" kern="0" dirty="0" smtClean="0">
                <a:solidFill>
                  <a:srgbClr val="00338D"/>
                </a:solidFill>
                <a:cs typeface="Univers for KPMG" panose="020B0603020202020204" pitchFamily="34" charset="0"/>
              </a:rPr>
              <a:t>Devizakockázat tőkekövetelménye:</a:t>
            </a:r>
          </a:p>
          <a:p>
            <a:pPr lvl="2" defTabSz="914400" rtl="0">
              <a:spcBef>
                <a:spcPts val="600"/>
              </a:spcBef>
              <a:defRPr/>
            </a:pPr>
            <a:r>
              <a:rPr lang="hu-HU" sz="1300" kern="0" dirty="0" smtClean="0">
                <a:ea typeface="+mn-ea"/>
              </a:rPr>
              <a:t>Devizakockázat: annak a kockázata, hogy a külföldi devizában denominált pozícióin a bank veszteséget szenved a devizaárfolyam kedvezőtlen alakulása miatt.</a:t>
            </a:r>
          </a:p>
          <a:p>
            <a:pPr lvl="2" defTabSz="914400" rtl="0">
              <a:spcBef>
                <a:spcPts val="600"/>
              </a:spcBef>
              <a:defRPr/>
            </a:pPr>
            <a:r>
              <a:rPr lang="hu-HU" sz="1300" kern="0" dirty="0" smtClean="0">
                <a:ea typeface="+mn-ea"/>
              </a:rPr>
              <a:t>A devizakockázatot a teljes bankra kell számszerűsíteni</a:t>
            </a:r>
          </a:p>
          <a:p>
            <a:pPr lvl="2" defTabSz="914400" rtl="0">
              <a:spcBef>
                <a:spcPts val="600"/>
              </a:spcBef>
              <a:defRPr/>
            </a:pPr>
            <a:r>
              <a:rPr lang="hu-HU" sz="1300" kern="0" dirty="0" smtClean="0">
                <a:ea typeface="+mn-ea"/>
              </a:rPr>
              <a:t>Az arany árfolyamkockázatát is itt kell számszerűsíteni</a:t>
            </a:r>
          </a:p>
          <a:p>
            <a:pPr lvl="2" defTabSz="914400" rtl="0">
              <a:spcBef>
                <a:spcPts val="600"/>
              </a:spcBef>
              <a:defRPr/>
            </a:pPr>
            <a:r>
              <a:rPr lang="hu-HU" sz="1300" kern="0" dirty="0" smtClean="0">
                <a:ea typeface="+mn-ea"/>
              </a:rPr>
              <a:t>Tőkekövetelmény (devizánként forintban) = </a:t>
            </a:r>
            <a:r>
              <a:rPr lang="hu-HU" sz="1300" kern="0" dirty="0" err="1" smtClean="0">
                <a:ea typeface="+mn-ea"/>
              </a:rPr>
              <a:t>max</a:t>
            </a:r>
            <a:r>
              <a:rPr lang="hu-HU" sz="1300" kern="0" dirty="0" smtClean="0">
                <a:ea typeface="+mn-ea"/>
              </a:rPr>
              <a:t> (</a:t>
            </a:r>
            <a:r>
              <a:rPr lang="hu-HU" sz="1300" kern="0" dirty="0" err="1" smtClean="0">
                <a:ea typeface="+mn-ea"/>
              </a:rPr>
              <a:t>long</a:t>
            </a:r>
            <a:r>
              <a:rPr lang="hu-HU" sz="1300" kern="0" dirty="0" smtClean="0">
                <a:ea typeface="+mn-ea"/>
              </a:rPr>
              <a:t> pozíció ; </a:t>
            </a:r>
            <a:r>
              <a:rPr lang="hu-HU" sz="1300" kern="0" dirty="0" err="1" smtClean="0">
                <a:ea typeface="+mn-ea"/>
              </a:rPr>
              <a:t>short</a:t>
            </a:r>
            <a:r>
              <a:rPr lang="hu-HU" sz="1300" kern="0" dirty="0" smtClean="0">
                <a:ea typeface="+mn-ea"/>
              </a:rPr>
              <a:t> </a:t>
            </a:r>
            <a:r>
              <a:rPr lang="hu-HU" sz="1300" kern="0" dirty="0" err="1" smtClean="0">
                <a:ea typeface="+mn-ea"/>
              </a:rPr>
              <a:t>pozíció</a:t>
            </a:r>
            <a:r>
              <a:rPr lang="hu-HU" sz="1300" kern="0" dirty="0" smtClean="0">
                <a:ea typeface="+mn-ea"/>
              </a:rPr>
              <a:t>) * 8%</a:t>
            </a:r>
          </a:p>
          <a:p>
            <a:pPr lvl="2" defTabSz="914400" rtl="0">
              <a:spcBef>
                <a:spcPts val="600"/>
              </a:spcBef>
              <a:defRPr/>
            </a:pPr>
            <a:r>
              <a:rPr lang="hu-HU" sz="1300" b="1" kern="0" dirty="0" smtClean="0">
                <a:ea typeface="+mn-ea"/>
              </a:rPr>
              <a:t>Amennyiben a nyitott devizapozíció kisebb, mint a szavatoló tőke 2%-a, nem kell devizakockázati tőkekövetelményt képezni</a:t>
            </a:r>
          </a:p>
          <a:p>
            <a:pPr lvl="2" defTabSz="914400">
              <a:spcBef>
                <a:spcPts val="600"/>
              </a:spcBef>
              <a:defRPr/>
            </a:pPr>
            <a:endParaRPr lang="hu-HU" sz="1300" kern="0" dirty="0" smtClean="0">
              <a:latin typeface="+mn-lt"/>
            </a:endParaRPr>
          </a:p>
          <a:p>
            <a:pPr lvl="2" defTabSz="914400">
              <a:spcBef>
                <a:spcPts val="600"/>
              </a:spcBef>
              <a:buFont typeface="Univers for KPMG Light" panose="020B0403020202020204" pitchFamily="34" charset="0"/>
              <a:buNone/>
              <a:defRPr/>
            </a:pPr>
            <a:r>
              <a:rPr lang="hu-HU" sz="1700" b="1" u="sng" kern="0" dirty="0" smtClean="0">
                <a:solidFill>
                  <a:srgbClr val="00338D"/>
                </a:solidFill>
                <a:latin typeface="+mn-lt"/>
              </a:rPr>
              <a:t>Árukockázat tőkekövetelménye:</a:t>
            </a:r>
          </a:p>
          <a:p>
            <a:pPr lvl="2" defTabSz="914400" rtl="0">
              <a:spcBef>
                <a:spcPts val="600"/>
              </a:spcBef>
              <a:defRPr/>
            </a:pPr>
            <a:r>
              <a:rPr lang="hu-HU" sz="1300" kern="0" dirty="0" smtClean="0">
                <a:ea typeface="+mn-ea"/>
              </a:rPr>
              <a:t>Áruk közé azokat a termékeket soroljuk, amelyekkel nagy tömegben kereskednek nyilvános piacokon és homogénnek tekinthetők. (egyetlen kivétel az arany)</a:t>
            </a:r>
          </a:p>
          <a:p>
            <a:pPr lvl="2" defTabSz="914400" rtl="0">
              <a:spcBef>
                <a:spcPts val="600"/>
              </a:spcBef>
              <a:defRPr/>
            </a:pPr>
            <a:r>
              <a:rPr lang="hu-HU" sz="1300" kern="0" dirty="0" smtClean="0">
                <a:ea typeface="+mn-ea"/>
              </a:rPr>
              <a:t>Az árukockázatot teljes banki szinten kell számszerűsíteni</a:t>
            </a:r>
          </a:p>
          <a:p>
            <a:pPr lvl="2" defTabSz="914400">
              <a:spcBef>
                <a:spcPts val="600"/>
              </a:spcBef>
              <a:defRPr/>
            </a:pPr>
            <a:r>
              <a:rPr lang="hu-HU" sz="1300" kern="0" dirty="0" smtClean="0">
                <a:latin typeface="+mn-lt"/>
              </a:rPr>
              <a:t>Számítási módszerek:</a:t>
            </a:r>
          </a:p>
          <a:p>
            <a:pPr lvl="4" defTabSz="914400">
              <a:spcBef>
                <a:spcPts val="600"/>
              </a:spcBef>
              <a:defRPr/>
            </a:pPr>
            <a:r>
              <a:rPr lang="hu-HU" sz="1300" b="1" kern="0" dirty="0" smtClean="0">
                <a:latin typeface="+mn-lt"/>
              </a:rPr>
              <a:t>Egyszerű módszer </a:t>
            </a:r>
            <a:r>
              <a:rPr lang="hu-HU" sz="1300" kern="0" dirty="0" smtClean="0">
                <a:latin typeface="+mn-lt"/>
              </a:rPr>
              <a:t>(árunként a nettó árupozíció 15%-ának és a bruttó árupozíció 3%-ának az összege)</a:t>
            </a:r>
          </a:p>
          <a:p>
            <a:pPr lvl="4" defTabSz="914400">
              <a:spcBef>
                <a:spcPts val="600"/>
              </a:spcBef>
              <a:defRPr/>
            </a:pPr>
            <a:r>
              <a:rPr lang="hu-HU" sz="1300" b="1" kern="0" dirty="0" smtClean="0">
                <a:latin typeface="+mn-lt"/>
              </a:rPr>
              <a:t>Futamidő-táblás megközelítés</a:t>
            </a:r>
            <a:r>
              <a:rPr lang="hu-HU" sz="1300" kern="0" dirty="0" smtClean="0">
                <a:latin typeface="+mn-lt"/>
              </a:rPr>
              <a:t>: az egyes áruk, lejárat szerinti osztályokba besorolása, az osztályokon belül a hosszú vagy rövid pozíciók közül a kisebb tekinthető kiegyenlítettnek ezek tőke követelménye 0,6% a ki nem egyenlítetteké 15%.</a:t>
            </a:r>
          </a:p>
          <a:p>
            <a:pPr lvl="4" defTabSz="914400">
              <a:spcBef>
                <a:spcPts val="600"/>
              </a:spcBef>
              <a:defRPr/>
            </a:pPr>
            <a:r>
              <a:rPr lang="hu-HU" sz="1300" b="1" kern="0" dirty="0" smtClean="0"/>
              <a:t>Kiterjesztett lejárati-táblás módszer: </a:t>
            </a:r>
            <a:r>
              <a:rPr lang="hu-HU" sz="1300" kern="0" dirty="0" smtClean="0"/>
              <a:t>Megadott súlyok alapján</a:t>
            </a:r>
            <a:endParaRPr lang="hu-HU" sz="1300" kern="0" dirty="0">
              <a:latin typeface="+mn-lt"/>
            </a:endParaRPr>
          </a:p>
        </p:txBody>
      </p:sp>
    </p:spTree>
    <p:extLst>
      <p:ext uri="{BB962C8B-B14F-4D97-AF65-F5344CB8AC3E}">
        <p14:creationId xmlns:p14="http://schemas.microsoft.com/office/powerpoint/2010/main" val="85373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Devizakockázat </a:t>
            </a:r>
            <a:r>
              <a:rPr lang="hu-HU" dirty="0" smtClean="0"/>
              <a:t>tőkekövetelménye - példa</a:t>
            </a:r>
            <a:endParaRPr lang="hu-HU" dirty="0"/>
          </a:p>
        </p:txBody>
      </p:sp>
      <p:graphicFrame>
        <p:nvGraphicFramePr>
          <p:cNvPr id="3" name="Table 2"/>
          <p:cNvGraphicFramePr>
            <a:graphicFrameLocks noGrp="1"/>
          </p:cNvGraphicFramePr>
          <p:nvPr>
            <p:extLst>
              <p:ext uri="{D42A27DB-BD31-4B8C-83A1-F6EECF244321}">
                <p14:modId xmlns:p14="http://schemas.microsoft.com/office/powerpoint/2010/main" val="3104752667"/>
              </p:ext>
            </p:extLst>
          </p:nvPr>
        </p:nvGraphicFramePr>
        <p:xfrm>
          <a:off x="1314450" y="1384300"/>
          <a:ext cx="5162550" cy="2413000"/>
        </p:xfrm>
        <a:graphic>
          <a:graphicData uri="http://schemas.openxmlformats.org/drawingml/2006/table">
            <a:tbl>
              <a:tblPr firstRow="1" bandRow="1">
                <a:tableStyleId>{6E25E649-3F16-4E02-A733-19D2CDBF48F0}</a:tableStyleId>
              </a:tblPr>
              <a:tblGrid>
                <a:gridCol w="874854"/>
                <a:gridCol w="874854"/>
                <a:gridCol w="1202924"/>
                <a:gridCol w="1079898"/>
                <a:gridCol w="1130020"/>
              </a:tblGrid>
              <a:tr h="904875">
                <a:tc>
                  <a:txBody>
                    <a:bodyPr/>
                    <a:lstStyle/>
                    <a:p>
                      <a:pPr algn="l" fontAlgn="ctr"/>
                      <a:r>
                        <a:rPr lang="hu-HU" sz="1200" b="1" u="none" strike="noStrike" dirty="0" smtClean="0">
                          <a:effectLst/>
                          <a:latin typeface="Univers for KPMG Light" panose="020B0403020202020204" pitchFamily="34" charset="0"/>
                        </a:rPr>
                        <a:t>Deviza</a:t>
                      </a:r>
                      <a:endParaRPr lang="hu-HU" sz="1200" b="1" i="0" u="none" strike="noStrike" dirty="0">
                        <a:solidFill>
                          <a:srgbClr val="000000"/>
                        </a:solidFill>
                        <a:effectLst/>
                        <a:latin typeface="Univers for KPMG Light" panose="020B0403020202020204" pitchFamily="34" charset="0"/>
                      </a:endParaRPr>
                    </a:p>
                  </a:txBody>
                  <a:tcPr marL="9525" marR="9525" marT="9525" marB="0" anchor="ctr"/>
                </a:tc>
                <a:tc>
                  <a:txBody>
                    <a:bodyPr/>
                    <a:lstStyle/>
                    <a:p>
                      <a:pPr algn="l" fontAlgn="ctr"/>
                      <a:r>
                        <a:rPr lang="hu-HU" sz="1200" b="1" u="none" strike="noStrike">
                          <a:effectLst/>
                          <a:latin typeface="Univers for KPMG Light" panose="020B0403020202020204" pitchFamily="34" charset="0"/>
                        </a:rPr>
                        <a:t>Hosszú pozíció</a:t>
                      </a:r>
                      <a:endParaRPr lang="hu-HU" sz="1200" b="1"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l" fontAlgn="ctr"/>
                      <a:r>
                        <a:rPr lang="hu-HU" sz="1200" b="1" u="none" strike="noStrike">
                          <a:effectLst/>
                          <a:latin typeface="Univers for KPMG Light" panose="020B0403020202020204" pitchFamily="34" charset="0"/>
                        </a:rPr>
                        <a:t>Rövid pozíció</a:t>
                      </a:r>
                      <a:endParaRPr lang="hu-HU" sz="1200" b="1"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l" fontAlgn="ctr"/>
                      <a:r>
                        <a:rPr lang="hu-HU" sz="1200" b="1" u="none" strike="noStrike">
                          <a:effectLst/>
                          <a:latin typeface="Univers for KPMG Light" panose="020B0403020202020204" pitchFamily="34" charset="0"/>
                        </a:rPr>
                        <a:t>Teljes hosszú pozíció</a:t>
                      </a:r>
                      <a:endParaRPr lang="hu-HU" sz="1200" b="1"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l" fontAlgn="ctr"/>
                      <a:r>
                        <a:rPr lang="hu-HU" sz="1200" b="1" u="none" strike="noStrike" dirty="0">
                          <a:effectLst/>
                          <a:latin typeface="Univers for KPMG Light" panose="020B0403020202020204" pitchFamily="34" charset="0"/>
                        </a:rPr>
                        <a:t>Teljes rövid </a:t>
                      </a:r>
                      <a:r>
                        <a:rPr lang="hu-HU" sz="1200" b="1" u="none" strike="noStrike" dirty="0" err="1">
                          <a:effectLst/>
                          <a:latin typeface="Univers for KPMG Light" panose="020B0403020202020204" pitchFamily="34" charset="0"/>
                        </a:rPr>
                        <a:t>pozícó</a:t>
                      </a:r>
                      <a:endParaRPr lang="hu-HU" sz="1200" b="1" i="0" u="none" strike="noStrike" dirty="0">
                        <a:solidFill>
                          <a:srgbClr val="000000"/>
                        </a:solidFill>
                        <a:effectLst/>
                        <a:latin typeface="Univers for KPMG Light" panose="020B0403020202020204" pitchFamily="34" charset="0"/>
                      </a:endParaRPr>
                    </a:p>
                  </a:txBody>
                  <a:tcPr marL="9525" marR="9525" marT="9525" marB="0" anchor="ctr"/>
                </a:tc>
              </a:tr>
              <a:tr h="301625">
                <a:tc>
                  <a:txBody>
                    <a:bodyPr/>
                    <a:lstStyle/>
                    <a:p>
                      <a:pPr algn="l" fontAlgn="ctr"/>
                      <a:r>
                        <a:rPr lang="hu-HU" sz="1200" u="none" strike="noStrike">
                          <a:effectLst/>
                          <a:latin typeface="Univers for KPMG Light" panose="020B0403020202020204" pitchFamily="34" charset="0"/>
                        </a:rPr>
                        <a:t>USD</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u="none" strike="noStrike">
                          <a:effectLst/>
                          <a:latin typeface="Univers for KPMG Light" panose="020B0403020202020204" pitchFamily="34" charset="0"/>
                        </a:rPr>
                        <a:t>100</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u="none" strike="noStrike">
                          <a:effectLst/>
                          <a:latin typeface="Univers for KPMG Light" panose="020B0403020202020204" pitchFamily="34" charset="0"/>
                        </a:rPr>
                        <a:t>-50</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u="none" strike="noStrike">
                          <a:effectLst/>
                          <a:latin typeface="Univers for KPMG Light" panose="020B0403020202020204" pitchFamily="34" charset="0"/>
                        </a:rPr>
                        <a:t>50</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l" fontAlgn="ctr"/>
                      <a:endParaRPr lang="hu-HU" sz="1200" b="0" i="0" u="none" strike="noStrike">
                        <a:solidFill>
                          <a:srgbClr val="000000"/>
                        </a:solidFill>
                        <a:effectLst/>
                        <a:latin typeface="Univers for KPMG Light" panose="020B0403020202020204" pitchFamily="34" charset="0"/>
                      </a:endParaRPr>
                    </a:p>
                  </a:txBody>
                  <a:tcPr marL="9525" marR="9525" marT="9525" marB="0" anchor="ctr"/>
                </a:tc>
              </a:tr>
              <a:tr h="301625">
                <a:tc>
                  <a:txBody>
                    <a:bodyPr/>
                    <a:lstStyle/>
                    <a:p>
                      <a:pPr algn="l" fontAlgn="ctr"/>
                      <a:r>
                        <a:rPr lang="hu-HU" sz="1200" u="none" strike="noStrike">
                          <a:effectLst/>
                          <a:latin typeface="Univers for KPMG Light" panose="020B0403020202020204" pitchFamily="34" charset="0"/>
                        </a:rPr>
                        <a:t>CHF</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u="none" strike="noStrike">
                          <a:effectLst/>
                          <a:latin typeface="Univers for KPMG Light" panose="020B0403020202020204" pitchFamily="34" charset="0"/>
                        </a:rPr>
                        <a:t>150</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u="none" strike="noStrike">
                          <a:effectLst/>
                          <a:latin typeface="Univers for KPMG Light" panose="020B0403020202020204" pitchFamily="34" charset="0"/>
                        </a:rPr>
                        <a:t>-200</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l" fontAlgn="ct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u="none" strike="noStrike">
                          <a:effectLst/>
                          <a:latin typeface="Univers for KPMG Light" panose="020B0403020202020204" pitchFamily="34" charset="0"/>
                        </a:rPr>
                        <a:t>-50</a:t>
                      </a:r>
                      <a:endParaRPr lang="hu-HU" sz="1200" b="0" i="0" u="none" strike="noStrike">
                        <a:solidFill>
                          <a:srgbClr val="000000"/>
                        </a:solidFill>
                        <a:effectLst/>
                        <a:latin typeface="Univers for KPMG Light" panose="020B0403020202020204" pitchFamily="34" charset="0"/>
                      </a:endParaRPr>
                    </a:p>
                  </a:txBody>
                  <a:tcPr marL="9525" marR="9525" marT="9525" marB="0" anchor="ctr"/>
                </a:tc>
              </a:tr>
              <a:tr h="301625">
                <a:tc>
                  <a:txBody>
                    <a:bodyPr/>
                    <a:lstStyle/>
                    <a:p>
                      <a:pPr algn="l" fontAlgn="ctr"/>
                      <a:r>
                        <a:rPr lang="hu-HU" sz="1200" u="none" strike="noStrike">
                          <a:effectLst/>
                          <a:latin typeface="Univers for KPMG Light" panose="020B0403020202020204" pitchFamily="34" charset="0"/>
                        </a:rPr>
                        <a:t>EUR</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u="none" strike="noStrike">
                          <a:effectLst/>
                          <a:latin typeface="Univers for KPMG Light" panose="020B0403020202020204" pitchFamily="34" charset="0"/>
                        </a:rPr>
                        <a:t>200</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u="none" strike="noStrike">
                          <a:effectLst/>
                          <a:latin typeface="Univers for KPMG Light" panose="020B0403020202020204" pitchFamily="34" charset="0"/>
                        </a:rPr>
                        <a:t>-100</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u="none" strike="noStrike">
                          <a:effectLst/>
                          <a:latin typeface="Univers for KPMG Light" panose="020B0403020202020204" pitchFamily="34" charset="0"/>
                        </a:rPr>
                        <a:t>100</a:t>
                      </a:r>
                      <a:endParaRPr lang="hu-HU" sz="1200" b="0"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l" fontAlgn="ctr"/>
                      <a:endParaRPr lang="hu-HU" sz="1200" b="0" i="0" u="none" strike="noStrike">
                        <a:solidFill>
                          <a:srgbClr val="000000"/>
                        </a:solidFill>
                        <a:effectLst/>
                        <a:latin typeface="Univers for KPMG Light" panose="020B0403020202020204" pitchFamily="34" charset="0"/>
                      </a:endParaRPr>
                    </a:p>
                  </a:txBody>
                  <a:tcPr marL="9525" marR="9525" marT="9525" marB="0" anchor="ctr"/>
                </a:tc>
              </a:tr>
              <a:tr h="603250">
                <a:tc>
                  <a:txBody>
                    <a:bodyPr/>
                    <a:lstStyle/>
                    <a:p>
                      <a:pPr algn="l" fontAlgn="ctr"/>
                      <a:r>
                        <a:rPr lang="hu-HU" sz="1200" b="1" u="none" strike="noStrike">
                          <a:effectLst/>
                          <a:latin typeface="Univers for KPMG Light" panose="020B0403020202020204" pitchFamily="34" charset="0"/>
                        </a:rPr>
                        <a:t>Összesen</a:t>
                      </a:r>
                      <a:endParaRPr lang="hu-HU" sz="1200" b="1"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b="1" u="none" strike="noStrike">
                          <a:effectLst/>
                          <a:latin typeface="Univers for KPMG Light" panose="020B0403020202020204" pitchFamily="34" charset="0"/>
                        </a:rPr>
                        <a:t>450</a:t>
                      </a:r>
                      <a:endParaRPr lang="hu-HU" sz="1200" b="1"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b="1" u="none" strike="noStrike">
                          <a:effectLst/>
                          <a:latin typeface="Univers for KPMG Light" panose="020B0403020202020204" pitchFamily="34" charset="0"/>
                        </a:rPr>
                        <a:t>-350</a:t>
                      </a:r>
                      <a:endParaRPr lang="hu-HU" sz="1200" b="1"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b="1" u="none" strike="noStrike">
                          <a:effectLst/>
                          <a:latin typeface="Univers for KPMG Light" panose="020B0403020202020204" pitchFamily="34" charset="0"/>
                        </a:rPr>
                        <a:t>150</a:t>
                      </a:r>
                      <a:endParaRPr lang="hu-HU" sz="1200" b="1" i="0" u="none" strike="noStrike">
                        <a:solidFill>
                          <a:srgbClr val="000000"/>
                        </a:solidFill>
                        <a:effectLst/>
                        <a:latin typeface="Univers for KPMG Light" panose="020B0403020202020204" pitchFamily="34" charset="0"/>
                      </a:endParaRPr>
                    </a:p>
                  </a:txBody>
                  <a:tcPr marL="9525" marR="9525" marT="9525" marB="0" anchor="ctr"/>
                </a:tc>
                <a:tc>
                  <a:txBody>
                    <a:bodyPr/>
                    <a:lstStyle/>
                    <a:p>
                      <a:pPr algn="r" fontAlgn="ctr"/>
                      <a:r>
                        <a:rPr lang="hu-HU" sz="1200" b="1" u="none" strike="noStrike" dirty="0">
                          <a:effectLst/>
                          <a:latin typeface="Univers for KPMG Light" panose="020B0403020202020204" pitchFamily="34" charset="0"/>
                        </a:rPr>
                        <a:t>-50</a:t>
                      </a:r>
                      <a:endParaRPr lang="hu-HU" sz="1200" b="1" i="0" u="none" strike="noStrike" dirty="0">
                        <a:solidFill>
                          <a:srgbClr val="000000"/>
                        </a:solidFill>
                        <a:effectLst/>
                        <a:latin typeface="Univers for KPMG Light" panose="020B0403020202020204" pitchFamily="34" charset="0"/>
                      </a:endParaRPr>
                    </a:p>
                  </a:txBody>
                  <a:tcPr marL="9525" marR="9525" marT="9525" marB="0" anchor="ctr"/>
                </a:tc>
              </a:tr>
            </a:tbl>
          </a:graphicData>
        </a:graphic>
      </p:graphicFrame>
      <p:sp>
        <p:nvSpPr>
          <p:cNvPr id="4" name="Rounded Rectangle 3"/>
          <p:cNvSpPr/>
          <p:nvPr/>
        </p:nvSpPr>
        <p:spPr>
          <a:xfrm>
            <a:off x="2390775" y="4171406"/>
            <a:ext cx="3009899" cy="1121322"/>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hu-HU" sz="1400" dirty="0" smtClean="0">
              <a:solidFill>
                <a:schemeClr val="bg1"/>
              </a:solidFill>
              <a:latin typeface="Univers for KPMG Light" panose="020B0403020202020204" pitchFamily="34" charset="0"/>
            </a:endParaRPr>
          </a:p>
          <a:p>
            <a:pPr algn="ctr"/>
            <a:r>
              <a:rPr lang="hu-HU" sz="1400" dirty="0" smtClean="0">
                <a:solidFill>
                  <a:schemeClr val="bg1"/>
                </a:solidFill>
                <a:latin typeface="Univers for KPMG Light" panose="020B0403020202020204" pitchFamily="34" charset="0"/>
              </a:rPr>
              <a:t>Tőkekövetelmény:</a:t>
            </a:r>
          </a:p>
          <a:p>
            <a:pPr algn="ctr"/>
            <a:r>
              <a:rPr lang="hu-HU" sz="1400" b="1" dirty="0" smtClean="0">
                <a:solidFill>
                  <a:schemeClr val="bg1"/>
                </a:solidFill>
                <a:latin typeface="Univers for KPMG Light" panose="020B0403020202020204" pitchFamily="34" charset="0"/>
              </a:rPr>
              <a:t>8%* Max (150, </a:t>
            </a:r>
            <a:r>
              <a:rPr lang="hu-HU" sz="1400" b="1" dirty="0" err="1" smtClean="0">
                <a:solidFill>
                  <a:schemeClr val="bg1"/>
                </a:solidFill>
                <a:latin typeface="Univers for KPMG Light" panose="020B0403020202020204" pitchFamily="34" charset="0"/>
              </a:rPr>
              <a:t>abs</a:t>
            </a:r>
            <a:r>
              <a:rPr lang="hu-HU" sz="1400" b="1" dirty="0" smtClean="0">
                <a:solidFill>
                  <a:schemeClr val="bg1"/>
                </a:solidFill>
                <a:latin typeface="Univers for KPMG Light" panose="020B0403020202020204" pitchFamily="34" charset="0"/>
              </a:rPr>
              <a:t> (-50) )</a:t>
            </a:r>
            <a:endParaRPr lang="hu-HU" sz="1400" b="1" dirty="0">
              <a:solidFill>
                <a:schemeClr val="bg1"/>
              </a:solidFill>
              <a:latin typeface="Univers for KPMG Light" panose="020B0403020202020204" pitchFamily="34" charset="0"/>
            </a:endParaRPr>
          </a:p>
          <a:p>
            <a:pPr algn="ctr"/>
            <a:endParaRPr lang="hu-HU" sz="1400" dirty="0">
              <a:solidFill>
                <a:schemeClr val="bg1"/>
              </a:solidFill>
              <a:latin typeface="Univers for KPMG Light" panose="020B0403020202020204" pitchFamily="34" charset="0"/>
            </a:endParaRPr>
          </a:p>
        </p:txBody>
      </p:sp>
    </p:spTree>
    <p:extLst>
      <p:ext uri="{BB962C8B-B14F-4D97-AF65-F5344CB8AC3E}">
        <p14:creationId xmlns:p14="http://schemas.microsoft.com/office/powerpoint/2010/main" val="68343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65101"/>
            <a:ext cx="7635875" cy="845094"/>
          </a:xfrm>
        </p:spPr>
        <p:txBody>
          <a:bodyPr/>
          <a:lstStyle/>
          <a:p>
            <a:r>
              <a:rPr lang="hu-HU" dirty="0" smtClean="0"/>
              <a:t>Kereskedési könyvben lévő nagykockázat pótlólagos tőkekövetelménye</a:t>
            </a:r>
            <a:endParaRPr lang="hu-HU" dirty="0"/>
          </a:p>
        </p:txBody>
      </p:sp>
      <p:sp>
        <p:nvSpPr>
          <p:cNvPr id="4" name="Content Placeholder 2"/>
          <p:cNvSpPr txBox="1">
            <a:spLocks/>
          </p:cNvSpPr>
          <p:nvPr/>
        </p:nvSpPr>
        <p:spPr>
          <a:xfrm>
            <a:off x="259938" y="1319437"/>
            <a:ext cx="8640000" cy="3168352"/>
          </a:xfrm>
          <a:prstGeom prst="rect">
            <a:avLst/>
          </a:prstGeom>
        </p:spPr>
        <p:txBody>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r>
              <a:rPr lang="hu-HU" sz="1200" kern="0" dirty="0" smtClean="0">
                <a:latin typeface="Univers for KPMG Light" panose="020B0403020202020204" pitchFamily="34" charset="0"/>
              </a:rPr>
              <a:t>A saját tőke 25%-ában meghatározott nagykockázat vállalási limit túlléphető kereskedelmi könyvi pozíciók esetén, ha az intézmény többlet tőkét képez a pozícióra.</a:t>
            </a:r>
          </a:p>
          <a:p>
            <a:pPr defTabSz="914400"/>
            <a:r>
              <a:rPr lang="hu-HU" sz="1200" kern="0" dirty="0" smtClean="0">
                <a:latin typeface="Univers for KPMG Light" panose="020B0403020202020204" pitchFamily="34" charset="0"/>
              </a:rPr>
              <a:t>A többlet-tőkekövetelmény számítása a következő:</a:t>
            </a:r>
          </a:p>
          <a:p>
            <a:pPr lvl="2" defTabSz="914400">
              <a:spcBef>
                <a:spcPts val="600"/>
              </a:spcBef>
              <a:defRPr/>
            </a:pPr>
            <a:r>
              <a:rPr lang="hu-HU" sz="1200" kern="0" dirty="0" smtClean="0"/>
              <a:t>Teljes pozíció kiszámítása az egyedi adósokhoz tartozó pozíciók összegeként</a:t>
            </a:r>
          </a:p>
          <a:p>
            <a:pPr lvl="2" defTabSz="914400">
              <a:spcBef>
                <a:spcPts val="600"/>
              </a:spcBef>
              <a:defRPr/>
            </a:pPr>
            <a:r>
              <a:rPr lang="hu-HU" sz="1200" kern="0" dirty="0" smtClean="0"/>
              <a:t>A nagykockázati limittúllépés mértékének meghatározása </a:t>
            </a:r>
            <a:r>
              <a:rPr lang="hu-HU" sz="1200" kern="0" dirty="0" err="1" smtClean="0"/>
              <a:t>adósonként</a:t>
            </a:r>
            <a:endParaRPr lang="hu-HU" sz="1200" kern="0" dirty="0" smtClean="0"/>
          </a:p>
          <a:p>
            <a:pPr lvl="2" defTabSz="914400">
              <a:spcBef>
                <a:spcPts val="600"/>
              </a:spcBef>
              <a:defRPr/>
            </a:pPr>
            <a:r>
              <a:rPr lang="hu-HU" sz="1200" kern="0" dirty="0" smtClean="0"/>
              <a:t>A limittúllépésben érintett adósok esetén a pozíciókat sorrendbe kell rendezni kockázatosságuk alapján.</a:t>
            </a:r>
          </a:p>
          <a:p>
            <a:pPr lvl="2" defTabSz="914400">
              <a:spcBef>
                <a:spcPts val="600"/>
              </a:spcBef>
              <a:defRPr/>
            </a:pPr>
            <a:r>
              <a:rPr lang="hu-HU" sz="1200" kern="0" dirty="0" smtClean="0"/>
              <a:t>A legkockázatosabb portfolió elemeket kell összegezni a túllépés mértékéig</a:t>
            </a:r>
          </a:p>
          <a:p>
            <a:pPr lvl="4" defTabSz="914400">
              <a:spcBef>
                <a:spcPts val="600"/>
              </a:spcBef>
              <a:defRPr/>
            </a:pPr>
            <a:r>
              <a:rPr lang="hu-HU" sz="1200" kern="0" dirty="0" smtClean="0"/>
              <a:t>Ahol a többlet felmerülése óta kevesebb, mint 10 nap telt el, az addicionális tőkekövetelmény az adott portfolióelem egyedi pozíciókockázati, elszámolási kockázati és partnerkockázati tőkekövetelményének a kétszerese.</a:t>
            </a:r>
          </a:p>
          <a:p>
            <a:pPr lvl="4" defTabSz="914400">
              <a:spcBef>
                <a:spcPts val="600"/>
              </a:spcBef>
              <a:defRPr/>
            </a:pPr>
            <a:r>
              <a:rPr lang="hu-HU" sz="1200" kern="0" dirty="0" smtClean="0"/>
              <a:t>Ahol a többlet felmerülése óta </a:t>
            </a:r>
            <a:br>
              <a:rPr lang="hu-HU" sz="1200" kern="0" dirty="0" smtClean="0"/>
            </a:br>
            <a:r>
              <a:rPr lang="hu-HU" sz="1200" kern="0" dirty="0" smtClean="0"/>
              <a:t>több, mint 10 nap telt el, </a:t>
            </a:r>
            <a:br>
              <a:rPr lang="hu-HU" sz="1200" kern="0" dirty="0" smtClean="0"/>
            </a:br>
            <a:r>
              <a:rPr lang="hu-HU" sz="1200" kern="0" dirty="0" smtClean="0"/>
              <a:t>az addicionális tőkekövetelmény </a:t>
            </a:r>
            <a:br>
              <a:rPr lang="hu-HU" sz="1200" kern="0" dirty="0" smtClean="0"/>
            </a:br>
            <a:r>
              <a:rPr lang="hu-HU" sz="1200" kern="0" dirty="0" smtClean="0"/>
              <a:t>szorzói az alábbi táblázat szerint </a:t>
            </a:r>
            <a:br>
              <a:rPr lang="hu-HU" sz="1200" kern="0" dirty="0" smtClean="0"/>
            </a:br>
            <a:r>
              <a:rPr lang="hu-HU" sz="1200" kern="0" dirty="0" smtClean="0"/>
              <a:t>alkalmazandóak:</a:t>
            </a:r>
            <a:endParaRPr lang="hu-HU" sz="1200" kern="0" dirty="0"/>
          </a:p>
        </p:txBody>
      </p:sp>
      <p:graphicFrame>
        <p:nvGraphicFramePr>
          <p:cNvPr id="7" name="Table 6"/>
          <p:cNvGraphicFramePr>
            <a:graphicFrameLocks noGrp="1"/>
          </p:cNvGraphicFramePr>
          <p:nvPr>
            <p:extLst>
              <p:ext uri="{D42A27DB-BD31-4B8C-83A1-F6EECF244321}">
                <p14:modId xmlns:p14="http://schemas.microsoft.com/office/powerpoint/2010/main" val="3553152899"/>
              </p:ext>
            </p:extLst>
          </p:nvPr>
        </p:nvGraphicFramePr>
        <p:xfrm>
          <a:off x="3644900" y="3982720"/>
          <a:ext cx="4457701" cy="2199640"/>
        </p:xfrm>
        <a:graphic>
          <a:graphicData uri="http://schemas.openxmlformats.org/drawingml/2006/table">
            <a:tbl>
              <a:tblPr firstRow="1" bandRow="1">
                <a:tableStyleId>{6E25E649-3F16-4E02-A733-19D2CDBF48F0}</a:tableStyleId>
              </a:tblPr>
              <a:tblGrid>
                <a:gridCol w="2786063"/>
                <a:gridCol w="1671638"/>
              </a:tblGrid>
              <a:tr h="370840">
                <a:tc>
                  <a:txBody>
                    <a:bodyPr/>
                    <a:lstStyle/>
                    <a:p>
                      <a:pPr algn="ctr"/>
                      <a:r>
                        <a:rPr lang="hu-HU" sz="1200" dirty="0" smtClean="0">
                          <a:latin typeface="Univers for KPMG Light" panose="020B0403020202020204" pitchFamily="34" charset="0"/>
                        </a:rPr>
                        <a:t>Limittúllépések a szavatoló tőke százaléka alapján</a:t>
                      </a:r>
                      <a:endParaRPr lang="hu-HU" sz="1200" dirty="0">
                        <a:latin typeface="Univers for KPMG Light" panose="020B0403020202020204" pitchFamily="34" charset="0"/>
                      </a:endParaRPr>
                    </a:p>
                  </a:txBody>
                  <a:tcPr/>
                </a:tc>
                <a:tc>
                  <a:txBody>
                    <a:bodyPr/>
                    <a:lstStyle/>
                    <a:p>
                      <a:pPr algn="ctr"/>
                      <a:r>
                        <a:rPr lang="hu-HU" sz="1200" dirty="0" smtClean="0">
                          <a:latin typeface="Univers for KPMG Light" panose="020B0403020202020204" pitchFamily="34" charset="0"/>
                        </a:rPr>
                        <a:t>Alkalmazandó szorzó tényező</a:t>
                      </a:r>
                      <a:endParaRPr lang="hu-HU" sz="1200" dirty="0">
                        <a:latin typeface="Univers for KPMG Light" panose="020B0403020202020204" pitchFamily="34" charset="0"/>
                      </a:endParaRPr>
                    </a:p>
                  </a:txBody>
                  <a:tcPr/>
                </a:tc>
              </a:tr>
              <a:tr h="0">
                <a:tc>
                  <a:txBody>
                    <a:bodyPr/>
                    <a:lstStyle/>
                    <a:p>
                      <a:pPr algn="ctr"/>
                      <a:r>
                        <a:rPr lang="hu-HU" sz="1200" dirty="0" smtClean="0">
                          <a:solidFill>
                            <a:schemeClr val="tx2"/>
                          </a:solidFill>
                          <a:latin typeface="Univers for KPMG Light" panose="020B0403020202020204" pitchFamily="34" charset="0"/>
                        </a:rPr>
                        <a:t>40%-ig</a:t>
                      </a:r>
                      <a:endParaRPr lang="hu-HU" sz="1200" dirty="0">
                        <a:solidFill>
                          <a:schemeClr val="tx2"/>
                        </a:solidFill>
                        <a:latin typeface="Univers for KPMG Light" panose="020B0403020202020204" pitchFamily="34" charset="0"/>
                      </a:endParaRPr>
                    </a:p>
                  </a:txBody>
                  <a:tcPr/>
                </a:tc>
                <a:tc>
                  <a:txBody>
                    <a:bodyPr/>
                    <a:lstStyle/>
                    <a:p>
                      <a:pPr algn="ctr"/>
                      <a:r>
                        <a:rPr lang="hu-HU" sz="1200" dirty="0" smtClean="0">
                          <a:solidFill>
                            <a:schemeClr val="tx2"/>
                          </a:solidFill>
                          <a:latin typeface="Univers for KPMG Light" panose="020B0403020202020204" pitchFamily="34" charset="0"/>
                        </a:rPr>
                        <a:t>200%</a:t>
                      </a:r>
                      <a:endParaRPr lang="hu-HU" sz="1200" dirty="0">
                        <a:solidFill>
                          <a:schemeClr val="tx2"/>
                        </a:solidFill>
                        <a:latin typeface="Univers for KPMG Light" panose="020B0403020202020204" pitchFamily="34" charset="0"/>
                      </a:endParaRPr>
                    </a:p>
                  </a:txBody>
                  <a:tcPr/>
                </a:tc>
              </a:tr>
              <a:tr h="0">
                <a:tc>
                  <a:txBody>
                    <a:bodyPr/>
                    <a:lstStyle/>
                    <a:p>
                      <a:pPr algn="ctr"/>
                      <a:r>
                        <a:rPr lang="hu-HU" sz="1200" dirty="0" smtClean="0">
                          <a:solidFill>
                            <a:schemeClr val="tx2"/>
                          </a:solidFill>
                          <a:latin typeface="Univers for KPMG Light" panose="020B0403020202020204" pitchFamily="34" charset="0"/>
                        </a:rPr>
                        <a:t>40%-tól 60%-ig</a:t>
                      </a:r>
                      <a:endParaRPr lang="hu-HU" sz="1200" dirty="0">
                        <a:solidFill>
                          <a:schemeClr val="tx2"/>
                        </a:solidFill>
                        <a:latin typeface="Univers for KPMG Light" panose="020B0403020202020204" pitchFamily="34" charset="0"/>
                      </a:endParaRPr>
                    </a:p>
                  </a:txBody>
                  <a:tcPr/>
                </a:tc>
                <a:tc>
                  <a:txBody>
                    <a:bodyPr/>
                    <a:lstStyle/>
                    <a:p>
                      <a:pPr algn="ctr"/>
                      <a:r>
                        <a:rPr lang="hu-HU" sz="1200" dirty="0" smtClean="0">
                          <a:solidFill>
                            <a:schemeClr val="tx2"/>
                          </a:solidFill>
                          <a:latin typeface="Univers for KPMG Light" panose="020B0403020202020204" pitchFamily="34" charset="0"/>
                        </a:rPr>
                        <a:t>300%</a:t>
                      </a:r>
                      <a:endParaRPr lang="hu-HU" sz="1200" dirty="0">
                        <a:solidFill>
                          <a:schemeClr val="tx2"/>
                        </a:solidFill>
                        <a:latin typeface="Univers for KPMG Light" panose="020B0403020202020204" pitchFamily="34" charset="0"/>
                      </a:endParaRPr>
                    </a:p>
                  </a:txBody>
                  <a:tcPr/>
                </a:tc>
              </a:tr>
              <a:tr h="0">
                <a:tc>
                  <a:txBody>
                    <a:bodyPr/>
                    <a:lstStyle/>
                    <a:p>
                      <a:pPr algn="ctr"/>
                      <a:r>
                        <a:rPr lang="hu-HU" sz="1200" dirty="0" smtClean="0">
                          <a:solidFill>
                            <a:schemeClr val="tx2"/>
                          </a:solidFill>
                          <a:latin typeface="Univers for KPMG Light" panose="020B0403020202020204" pitchFamily="34" charset="0"/>
                        </a:rPr>
                        <a:t>60%-tól 80%-ig</a:t>
                      </a:r>
                      <a:endParaRPr lang="hu-HU" sz="1200" dirty="0">
                        <a:solidFill>
                          <a:schemeClr val="tx2"/>
                        </a:solidFill>
                        <a:latin typeface="Univers for KPMG Light" panose="020B0403020202020204" pitchFamily="34" charset="0"/>
                      </a:endParaRPr>
                    </a:p>
                  </a:txBody>
                  <a:tcPr/>
                </a:tc>
                <a:tc>
                  <a:txBody>
                    <a:bodyPr/>
                    <a:lstStyle/>
                    <a:p>
                      <a:pPr algn="ctr"/>
                      <a:r>
                        <a:rPr lang="hu-HU" sz="1200" dirty="0" smtClean="0">
                          <a:solidFill>
                            <a:schemeClr val="tx2"/>
                          </a:solidFill>
                          <a:latin typeface="Univers for KPMG Light" panose="020B0403020202020204" pitchFamily="34" charset="0"/>
                        </a:rPr>
                        <a:t>400%</a:t>
                      </a:r>
                      <a:endParaRPr lang="hu-HU" sz="1200" dirty="0">
                        <a:solidFill>
                          <a:schemeClr val="tx2"/>
                        </a:solidFill>
                        <a:latin typeface="Univers for KPMG Light" panose="020B0403020202020204"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dirty="0" smtClean="0">
                          <a:solidFill>
                            <a:schemeClr val="tx2"/>
                          </a:solidFill>
                          <a:latin typeface="Univers for KPMG Light" panose="020B0403020202020204" pitchFamily="34" charset="0"/>
                        </a:rPr>
                        <a:t>80%-tól 100%-ig</a:t>
                      </a:r>
                    </a:p>
                  </a:txBody>
                  <a:tcPr/>
                </a:tc>
                <a:tc>
                  <a:txBody>
                    <a:bodyPr/>
                    <a:lstStyle/>
                    <a:p>
                      <a:pPr algn="ctr"/>
                      <a:r>
                        <a:rPr lang="hu-HU" sz="1200" dirty="0" smtClean="0">
                          <a:solidFill>
                            <a:schemeClr val="tx2"/>
                          </a:solidFill>
                          <a:latin typeface="Univers for KPMG Light" panose="020B0403020202020204" pitchFamily="34" charset="0"/>
                        </a:rPr>
                        <a:t>500%</a:t>
                      </a:r>
                      <a:endParaRPr lang="hu-HU" sz="1200" dirty="0">
                        <a:solidFill>
                          <a:schemeClr val="tx2"/>
                        </a:solidFill>
                        <a:latin typeface="Univers for KPMG Light" panose="020B0403020202020204" pitchFamily="34" charset="0"/>
                      </a:endParaRPr>
                    </a:p>
                  </a:txBody>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dirty="0" smtClean="0">
                          <a:solidFill>
                            <a:schemeClr val="tx2"/>
                          </a:solidFill>
                          <a:latin typeface="Univers for KPMG Light" panose="020B0403020202020204" pitchFamily="34" charset="0"/>
                        </a:rPr>
                        <a:t>100%-tól 250%-ig</a:t>
                      </a:r>
                    </a:p>
                  </a:txBody>
                  <a:tcPr/>
                </a:tc>
                <a:tc>
                  <a:txBody>
                    <a:bodyPr/>
                    <a:lstStyle/>
                    <a:p>
                      <a:pPr algn="ctr"/>
                      <a:r>
                        <a:rPr lang="hu-HU" sz="1200" dirty="0" smtClean="0">
                          <a:solidFill>
                            <a:schemeClr val="tx2"/>
                          </a:solidFill>
                          <a:latin typeface="Univers for KPMG Light" panose="020B0403020202020204" pitchFamily="34" charset="0"/>
                        </a:rPr>
                        <a:t>600%</a:t>
                      </a:r>
                      <a:endParaRPr lang="hu-HU" sz="1200" dirty="0">
                        <a:solidFill>
                          <a:schemeClr val="tx2"/>
                        </a:solidFill>
                        <a:latin typeface="Univers for KPMG Light" panose="020B0403020202020204" pitchFamily="34" charset="0"/>
                      </a:endParaRPr>
                    </a:p>
                  </a:txBody>
                  <a:tcPr/>
                </a:tc>
              </a:tr>
              <a:tr h="130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200" dirty="0" smtClean="0">
                          <a:solidFill>
                            <a:schemeClr val="tx2"/>
                          </a:solidFill>
                          <a:latin typeface="Univers for KPMG Light" panose="020B0403020202020204" pitchFamily="34" charset="0"/>
                        </a:rPr>
                        <a:t>250%</a:t>
                      </a:r>
                      <a:r>
                        <a:rPr lang="hu-HU" sz="1200" baseline="0" dirty="0" smtClean="0">
                          <a:solidFill>
                            <a:schemeClr val="tx2"/>
                          </a:solidFill>
                          <a:latin typeface="Univers for KPMG Light" panose="020B0403020202020204" pitchFamily="34" charset="0"/>
                        </a:rPr>
                        <a:t> felett</a:t>
                      </a:r>
                      <a:endParaRPr lang="hu-HU" sz="1200" dirty="0" smtClean="0">
                        <a:solidFill>
                          <a:schemeClr val="tx2"/>
                        </a:solidFill>
                        <a:latin typeface="Univers for KPMG Light" panose="020B0403020202020204" pitchFamily="34" charset="0"/>
                      </a:endParaRPr>
                    </a:p>
                  </a:txBody>
                  <a:tcPr/>
                </a:tc>
                <a:tc>
                  <a:txBody>
                    <a:bodyPr/>
                    <a:lstStyle/>
                    <a:p>
                      <a:pPr algn="ctr"/>
                      <a:r>
                        <a:rPr lang="hu-HU" sz="1200" dirty="0" smtClean="0">
                          <a:solidFill>
                            <a:schemeClr val="tx2"/>
                          </a:solidFill>
                          <a:latin typeface="Univers for KPMG Light" panose="020B0403020202020204" pitchFamily="34" charset="0"/>
                        </a:rPr>
                        <a:t>900%</a:t>
                      </a:r>
                      <a:endParaRPr lang="hu-HU" sz="1200" dirty="0">
                        <a:solidFill>
                          <a:schemeClr val="tx2"/>
                        </a:solidFill>
                        <a:latin typeface="Univers for KPMG Light" panose="020B0403020202020204" pitchFamily="34" charset="0"/>
                      </a:endParaRPr>
                    </a:p>
                  </a:txBody>
                  <a:tcPr/>
                </a:tc>
              </a:tr>
            </a:tbl>
          </a:graphicData>
        </a:graphic>
      </p:graphicFrame>
    </p:spTree>
    <p:extLst>
      <p:ext uri="{BB962C8B-B14F-4D97-AF65-F5344CB8AC3E}">
        <p14:creationId xmlns:p14="http://schemas.microsoft.com/office/powerpoint/2010/main" val="16228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dirty="0" smtClean="0"/>
              <a:t>Fejlett módszerek </a:t>
            </a:r>
            <a:r>
              <a:rPr lang="hu-HU" dirty="0"/>
              <a:t>a piaci kockázatok mérésére</a:t>
            </a:r>
            <a:br>
              <a:rPr lang="hu-HU" dirty="0"/>
            </a:br>
            <a:endParaRPr lang="hu-HU" dirty="0"/>
          </a:p>
        </p:txBody>
      </p:sp>
    </p:spTree>
    <p:extLst>
      <p:ext uri="{BB962C8B-B14F-4D97-AF65-F5344CB8AC3E}">
        <p14:creationId xmlns:p14="http://schemas.microsoft.com/office/powerpoint/2010/main" val="1301125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smtClean="0"/>
              <a:t>Belső modellek eredete</a:t>
            </a:r>
            <a:endParaRPr lang="en-GB" dirty="0"/>
          </a:p>
        </p:txBody>
      </p:sp>
      <p:pic>
        <p:nvPicPr>
          <p:cNvPr id="7" name="Picture 2"/>
          <p:cNvPicPr>
            <a:picLocks noChangeAspect="1" noChangeArrowheads="1"/>
          </p:cNvPicPr>
          <p:nvPr/>
        </p:nvPicPr>
        <p:blipFill>
          <a:blip r:embed="rId3" cstate="print"/>
          <a:srcRect/>
          <a:stretch>
            <a:fillRect/>
          </a:stretch>
        </p:blipFill>
        <p:spPr bwMode="auto">
          <a:xfrm>
            <a:off x="251520" y="4077072"/>
            <a:ext cx="5162766" cy="216024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940152" y="1115198"/>
            <a:ext cx="1962150" cy="1817688"/>
          </a:xfrm>
          <a:prstGeom prst="rect">
            <a:avLst/>
          </a:prstGeom>
          <a:noFill/>
          <a:ln w="9525">
            <a:noFill/>
            <a:miter lim="800000"/>
            <a:headEnd/>
            <a:tailEnd/>
          </a:ln>
          <a:effectLst/>
        </p:spPr>
      </p:pic>
      <p:sp>
        <p:nvSpPr>
          <p:cNvPr id="9" name="Text Box 4"/>
          <p:cNvSpPr txBox="1">
            <a:spLocks noChangeArrowheads="1"/>
          </p:cNvSpPr>
          <p:nvPr/>
        </p:nvSpPr>
        <p:spPr bwMode="auto">
          <a:xfrm>
            <a:off x="5940152" y="3059414"/>
            <a:ext cx="1981200" cy="553998"/>
          </a:xfrm>
          <a:prstGeom prst="rect">
            <a:avLst/>
          </a:prstGeom>
          <a:solidFill>
            <a:schemeClr val="bg1"/>
          </a:solidFill>
          <a:ln w="12700" cap="sq">
            <a:noFill/>
            <a:miter lim="800000"/>
            <a:headEnd type="none" w="sm" len="sm"/>
            <a:tailEnd type="none" w="sm" len="sm"/>
          </a:ln>
          <a:effectLst/>
        </p:spPr>
        <p:txBody>
          <a:bodyPr>
            <a:spAutoFit/>
          </a:bodyPr>
          <a:lstStyle/>
          <a:p>
            <a:pPr eaLnBrk="0" hangingPunct="0">
              <a:spcBef>
                <a:spcPct val="50000"/>
              </a:spcBef>
            </a:pPr>
            <a:r>
              <a:rPr lang="hu-HU" sz="1500" kern="0" dirty="0">
                <a:solidFill>
                  <a:schemeClr val="tx2"/>
                </a:solidFill>
                <a:latin typeface="Univers for KPMG Light" panose="020B0403020202020204" pitchFamily="34" charset="0"/>
                <a:cs typeface="Univers for KPMG Light"/>
              </a:rPr>
              <a:t>Sir Dennis </a:t>
            </a:r>
            <a:r>
              <a:rPr lang="hu-HU" sz="1500" kern="0" dirty="0" err="1">
                <a:solidFill>
                  <a:schemeClr val="tx2"/>
                </a:solidFill>
                <a:latin typeface="Univers for KPMG Light" panose="020B0403020202020204" pitchFamily="34" charset="0"/>
                <a:cs typeface="Univers for KPMG Light"/>
              </a:rPr>
              <a:t>Weatherstone</a:t>
            </a:r>
            <a:r>
              <a:rPr lang="hu-HU" sz="1500" kern="0" dirty="0">
                <a:solidFill>
                  <a:schemeClr val="tx2"/>
                </a:solidFill>
                <a:latin typeface="Univers for KPMG Light" panose="020B0403020202020204" pitchFamily="34" charset="0"/>
                <a:cs typeface="Univers for KPMG Light"/>
              </a:rPr>
              <a:t> - 1994</a:t>
            </a:r>
          </a:p>
        </p:txBody>
      </p:sp>
      <p:sp>
        <p:nvSpPr>
          <p:cNvPr id="10" name="Text Box 5"/>
          <p:cNvSpPr txBox="1">
            <a:spLocks noChangeArrowheads="1"/>
          </p:cNvSpPr>
          <p:nvPr/>
        </p:nvSpPr>
        <p:spPr bwMode="auto">
          <a:xfrm>
            <a:off x="251520" y="3275438"/>
            <a:ext cx="2286000" cy="553998"/>
          </a:xfrm>
          <a:prstGeom prst="rect">
            <a:avLst/>
          </a:prstGeom>
          <a:solidFill>
            <a:schemeClr val="bg1"/>
          </a:solidFill>
          <a:ln w="12700" cap="sq">
            <a:noFill/>
            <a:miter lim="800000"/>
            <a:headEnd type="none" w="sm" len="sm"/>
            <a:tailEnd type="none" w="sm" len="sm"/>
          </a:ln>
          <a:effectLst/>
        </p:spPr>
        <p:txBody>
          <a:bodyPr>
            <a:spAutoFit/>
          </a:bodyPr>
          <a:lstStyle/>
          <a:p>
            <a:pPr marL="0" lvl="1" defTabSz="914400">
              <a:spcBef>
                <a:spcPct val="50000"/>
              </a:spcBef>
              <a:spcAft>
                <a:spcPts val="600"/>
              </a:spcAft>
            </a:pPr>
            <a:r>
              <a:rPr lang="en-US" sz="1500" kern="0" dirty="0">
                <a:solidFill>
                  <a:schemeClr val="tx2"/>
                </a:solidFill>
                <a:latin typeface="Univers for KPMG Light"/>
                <a:cs typeface="Univers for KPMG Light"/>
              </a:rPr>
              <a:t>John Pierpont (J.P.) Morgan</a:t>
            </a:r>
            <a:r>
              <a:rPr lang="hu-HU" sz="1500" kern="0" dirty="0">
                <a:solidFill>
                  <a:schemeClr val="tx2"/>
                </a:solidFill>
                <a:latin typeface="Univers for KPMG Light"/>
                <a:cs typeface="Univers for KPMG Light"/>
              </a:rPr>
              <a:t> (1837-1913)</a:t>
            </a:r>
            <a:endParaRPr lang="en-US" sz="1500" kern="0" dirty="0">
              <a:solidFill>
                <a:schemeClr val="tx2"/>
              </a:solidFill>
              <a:latin typeface="Univers for KPMG Light"/>
              <a:cs typeface="Univers for KPMG Light"/>
            </a:endParaRPr>
          </a:p>
        </p:txBody>
      </p:sp>
      <p:pic>
        <p:nvPicPr>
          <p:cNvPr id="11" name="Picture 6"/>
          <p:cNvPicPr>
            <a:picLocks noChangeAspect="1" noChangeArrowheads="1"/>
          </p:cNvPicPr>
          <p:nvPr/>
        </p:nvPicPr>
        <p:blipFill>
          <a:blip r:embed="rId5" cstate="print"/>
          <a:srcRect/>
          <a:stretch>
            <a:fillRect/>
          </a:stretch>
        </p:blipFill>
        <p:spPr bwMode="auto">
          <a:xfrm>
            <a:off x="611560" y="1043190"/>
            <a:ext cx="1671638" cy="2295525"/>
          </a:xfrm>
          <a:prstGeom prst="rect">
            <a:avLst/>
          </a:prstGeom>
          <a:noFill/>
          <a:ln w="9525">
            <a:noFill/>
            <a:miter lim="800000"/>
            <a:headEnd/>
            <a:tailEnd/>
          </a:ln>
          <a:effectLst/>
        </p:spPr>
      </p:pic>
      <p:pic>
        <p:nvPicPr>
          <p:cNvPr id="12" name="Picture 7"/>
          <p:cNvPicPr>
            <a:picLocks noChangeAspect="1" noChangeArrowheads="1"/>
          </p:cNvPicPr>
          <p:nvPr/>
        </p:nvPicPr>
        <p:blipFill>
          <a:blip r:embed="rId6" cstate="print"/>
          <a:srcRect/>
          <a:stretch>
            <a:fillRect/>
          </a:stretch>
        </p:blipFill>
        <p:spPr bwMode="auto">
          <a:xfrm>
            <a:off x="3275856" y="1187206"/>
            <a:ext cx="1612900" cy="1905000"/>
          </a:xfrm>
          <a:prstGeom prst="rect">
            <a:avLst/>
          </a:prstGeom>
          <a:noFill/>
          <a:ln w="9525">
            <a:noFill/>
            <a:miter lim="800000"/>
            <a:headEnd/>
            <a:tailEnd/>
          </a:ln>
          <a:effectLst/>
        </p:spPr>
      </p:pic>
      <p:sp>
        <p:nvSpPr>
          <p:cNvPr id="13" name="Text Box 8"/>
          <p:cNvSpPr txBox="1">
            <a:spLocks noChangeArrowheads="1"/>
          </p:cNvSpPr>
          <p:nvPr/>
        </p:nvSpPr>
        <p:spPr bwMode="auto">
          <a:xfrm>
            <a:off x="3275856" y="3563470"/>
            <a:ext cx="1584176" cy="46166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50000"/>
              </a:spcBef>
            </a:pPr>
            <a:r>
              <a:rPr lang="hu-HU" sz="2400" dirty="0">
                <a:solidFill>
                  <a:schemeClr val="bg1"/>
                </a:solidFill>
                <a:latin typeface="Times New Roman" pitchFamily="18" charset="0"/>
              </a:rPr>
              <a:t>4.15 </a:t>
            </a:r>
            <a:r>
              <a:rPr lang="hu-HU" sz="2400" dirty="0">
                <a:solidFill>
                  <a:schemeClr val="bg1"/>
                </a:solidFill>
                <a:latin typeface="Times New Roman" pitchFamily="18" charset="0"/>
                <a:sym typeface="Symbol" pitchFamily="18" charset="2"/>
              </a:rPr>
              <a:t></a:t>
            </a:r>
            <a:endParaRPr lang="hu-HU" sz="2400" dirty="0">
              <a:solidFill>
                <a:schemeClr val="bg1"/>
              </a:solidFill>
              <a:latin typeface="Times New Roman" pitchFamily="18" charset="0"/>
            </a:endParaRPr>
          </a:p>
        </p:txBody>
      </p:sp>
      <p:pic>
        <p:nvPicPr>
          <p:cNvPr id="14" name="Picture 12" descr="Logo2005_JPM_C_Blue300"/>
          <p:cNvPicPr>
            <a:picLocks noChangeAspect="1" noChangeArrowheads="1"/>
          </p:cNvPicPr>
          <p:nvPr/>
        </p:nvPicPr>
        <p:blipFill>
          <a:blip r:embed="rId7" cstate="print"/>
          <a:srcRect/>
          <a:stretch>
            <a:fillRect/>
          </a:stretch>
        </p:blipFill>
        <p:spPr bwMode="auto">
          <a:xfrm>
            <a:off x="2699792" y="3131422"/>
            <a:ext cx="2843213" cy="441325"/>
          </a:xfrm>
          <a:prstGeom prst="rect">
            <a:avLst/>
          </a:prstGeom>
          <a:noFill/>
        </p:spPr>
      </p:pic>
      <p:sp>
        <p:nvSpPr>
          <p:cNvPr id="15" name="Text Box 4"/>
          <p:cNvSpPr txBox="1">
            <a:spLocks noChangeArrowheads="1"/>
          </p:cNvSpPr>
          <p:nvPr/>
        </p:nvSpPr>
        <p:spPr bwMode="auto">
          <a:xfrm>
            <a:off x="5543005" y="4608862"/>
            <a:ext cx="2592288" cy="784830"/>
          </a:xfrm>
          <a:prstGeom prst="rect">
            <a:avLst/>
          </a:prstGeom>
          <a:solidFill>
            <a:schemeClr val="bg1"/>
          </a:solidFill>
          <a:ln w="12700" cap="sq">
            <a:noFill/>
            <a:miter lim="800000"/>
            <a:headEnd type="none" w="sm" len="sm"/>
            <a:tailEnd type="none" w="sm" len="sm"/>
          </a:ln>
          <a:effectLst/>
        </p:spPr>
        <p:txBody>
          <a:bodyPr wrap="square">
            <a:spAutoFit/>
          </a:bodyPr>
          <a:lstStyle/>
          <a:p>
            <a:pPr eaLnBrk="0" hangingPunct="0">
              <a:spcBef>
                <a:spcPct val="50000"/>
              </a:spcBef>
            </a:pPr>
            <a:r>
              <a:rPr lang="hu-HU" sz="1500" kern="0" dirty="0">
                <a:solidFill>
                  <a:schemeClr val="tx2"/>
                </a:solidFill>
                <a:latin typeface="Univers for KPMG Light" panose="020B0403020202020204" pitchFamily="34" charset="0"/>
                <a:cs typeface="Univers for KPMG Light"/>
              </a:rPr>
              <a:t>„Mennyit veszíthetünk a kereskedési portfóliónkon a holnapi zárásig?</a:t>
            </a:r>
          </a:p>
        </p:txBody>
      </p:sp>
    </p:spTree>
    <p:extLst>
      <p:ext uri="{BB962C8B-B14F-4D97-AF65-F5344CB8AC3E}">
        <p14:creationId xmlns:p14="http://schemas.microsoft.com/office/powerpoint/2010/main" val="364031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linds(horizont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3" grpId="0" animBg="1" autoUpdateAnimBg="0"/>
      <p:bldP spid="1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u-HU" dirty="0" smtClean="0"/>
              <a:t>Tematika</a:t>
            </a:r>
            <a:endParaRPr lang="hu-HU" dirty="0"/>
          </a:p>
        </p:txBody>
      </p:sp>
      <p:sp>
        <p:nvSpPr>
          <p:cNvPr id="3" name="Text Placeholder 3"/>
          <p:cNvSpPr txBox="1">
            <a:spLocks/>
          </p:cNvSpPr>
          <p:nvPr/>
        </p:nvSpPr>
        <p:spPr>
          <a:xfrm>
            <a:off x="762001" y="1930079"/>
            <a:ext cx="7627405" cy="2756221"/>
          </a:xfrm>
          <a:prstGeom prst="rect">
            <a:avLst/>
          </a:prstGeom>
        </p:spPr>
        <p:txBody>
          <a:bodyPr vert="horz" lIns="0" tIns="0" rIns="0" bIns="0" rtlCol="0">
            <a:noAutofit/>
          </a:bodyPr>
          <a:lstStyle>
            <a:lvl1pPr eaLnBrk="1" hangingPunct="1">
              <a:spcAft>
                <a:spcPts val="600"/>
              </a:spcAft>
              <a:defRPr sz="1500" b="1" i="0">
                <a:solidFill>
                  <a:schemeClr val="tx2"/>
                </a:solidFill>
                <a:latin typeface="Univers for KPMG"/>
                <a:cs typeface="Univers for KPMG"/>
              </a:defRPr>
            </a:lvl1pPr>
            <a:lvl2pPr marL="0" indent="0" algn="l" eaLnBrk="1" hangingPunct="1">
              <a:spcAft>
                <a:spcPts val="600"/>
              </a:spcAft>
              <a:buFontTx/>
              <a:buNone/>
              <a:defRPr sz="1500" b="0" i="0">
                <a:solidFill>
                  <a:schemeClr val="tx2"/>
                </a:solidFill>
                <a:latin typeface="Univers for KPMG Light"/>
                <a:cs typeface="Univers for KPMG Light"/>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a:cs typeface="Univers for KPMG Light"/>
              </a:defRPr>
            </a:lvl3pPr>
            <a:lvl4pPr marL="576072"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a:cs typeface="Univers for KPMG Light"/>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a:cs typeface="Univers for KPMG Light"/>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a:spcAft>
                <a:spcPts val="0"/>
              </a:spcAft>
            </a:pPr>
            <a:r>
              <a:rPr lang="hu-HU" sz="2000" dirty="0" smtClean="0">
                <a:latin typeface="Univers for KPMG Light" panose="020B0403020202020204" pitchFamily="34" charset="0"/>
              </a:rPr>
              <a:t>Bevezetés</a:t>
            </a:r>
          </a:p>
          <a:p>
            <a:pPr>
              <a:spcAft>
                <a:spcPts val="0"/>
              </a:spcAft>
            </a:pPr>
            <a:endParaRPr lang="hu-HU" sz="2000" dirty="0">
              <a:latin typeface="Univers for KPMG Light" panose="020B0403020202020204" pitchFamily="34" charset="0"/>
            </a:endParaRPr>
          </a:p>
          <a:p>
            <a:pPr>
              <a:spcAft>
                <a:spcPts val="0"/>
              </a:spcAft>
            </a:pPr>
            <a:r>
              <a:rPr lang="en-US" sz="2000" dirty="0" err="1" smtClean="0">
                <a:latin typeface="Univers for KPMG Light" panose="020B0403020202020204" pitchFamily="34" charset="0"/>
              </a:rPr>
              <a:t>Sztenderd</a:t>
            </a:r>
            <a:r>
              <a:rPr lang="en-US" sz="2000" dirty="0" smtClean="0">
                <a:latin typeface="Univers for KPMG Light" panose="020B0403020202020204" pitchFamily="34" charset="0"/>
              </a:rPr>
              <a:t> </a:t>
            </a:r>
            <a:r>
              <a:rPr lang="en-US" sz="2000" dirty="0" err="1">
                <a:latin typeface="Univers for KPMG Light" panose="020B0403020202020204" pitchFamily="34" charset="0"/>
              </a:rPr>
              <a:t>módszerek</a:t>
            </a:r>
            <a:r>
              <a:rPr lang="en-US" sz="2000" dirty="0">
                <a:latin typeface="Univers for KPMG Light" panose="020B0403020202020204" pitchFamily="34" charset="0"/>
              </a:rPr>
              <a:t> a </a:t>
            </a:r>
            <a:r>
              <a:rPr lang="en-US" sz="2000" dirty="0" err="1">
                <a:latin typeface="Univers for KPMG Light" panose="020B0403020202020204" pitchFamily="34" charset="0"/>
              </a:rPr>
              <a:t>piaci</a:t>
            </a:r>
            <a:r>
              <a:rPr lang="en-US" sz="2000" dirty="0">
                <a:latin typeface="Univers for KPMG Light" panose="020B0403020202020204" pitchFamily="34" charset="0"/>
              </a:rPr>
              <a:t> </a:t>
            </a:r>
            <a:r>
              <a:rPr lang="en-US" sz="2000" dirty="0" err="1">
                <a:latin typeface="Univers for KPMG Light" panose="020B0403020202020204" pitchFamily="34" charset="0"/>
              </a:rPr>
              <a:t>kockázatok</a:t>
            </a:r>
            <a:r>
              <a:rPr lang="en-US" sz="2000" dirty="0">
                <a:latin typeface="Univers for KPMG Light" panose="020B0403020202020204" pitchFamily="34" charset="0"/>
              </a:rPr>
              <a:t> </a:t>
            </a:r>
            <a:r>
              <a:rPr lang="en-US" sz="2000" dirty="0" err="1" smtClean="0">
                <a:latin typeface="Univers for KPMG Light" panose="020B0403020202020204" pitchFamily="34" charset="0"/>
              </a:rPr>
              <a:t>mérésére</a:t>
            </a:r>
            <a:endParaRPr lang="hu-HU" sz="2000" dirty="0" smtClean="0">
              <a:latin typeface="Univers for KPMG Light" panose="020B0403020202020204" pitchFamily="34" charset="0"/>
            </a:endParaRPr>
          </a:p>
          <a:p>
            <a:pPr>
              <a:spcAft>
                <a:spcPts val="0"/>
              </a:spcAft>
            </a:pPr>
            <a:endParaRPr lang="hu-HU" sz="2000" dirty="0">
              <a:latin typeface="Univers for KPMG Light" panose="020B0403020202020204" pitchFamily="34" charset="0"/>
            </a:endParaRPr>
          </a:p>
          <a:p>
            <a:pPr>
              <a:spcAft>
                <a:spcPts val="0"/>
              </a:spcAft>
            </a:pPr>
            <a:r>
              <a:rPr lang="hu-HU" sz="2000" dirty="0">
                <a:latin typeface="Univers for KPMG Light" panose="020B0403020202020204" pitchFamily="34" charset="0"/>
              </a:rPr>
              <a:t>Fejlett módszerek a piaci kockázatok </a:t>
            </a:r>
            <a:r>
              <a:rPr lang="hu-HU" sz="2000" dirty="0" smtClean="0">
                <a:latin typeface="Univers for KPMG Light" panose="020B0403020202020204" pitchFamily="34" charset="0"/>
              </a:rPr>
              <a:t>mérésére</a:t>
            </a:r>
          </a:p>
          <a:p>
            <a:pPr>
              <a:spcAft>
                <a:spcPts val="0"/>
              </a:spcAft>
            </a:pPr>
            <a:endParaRPr lang="hu-HU" sz="2000" dirty="0">
              <a:latin typeface="Univers for KPMG Light" panose="020B0403020202020204" pitchFamily="34" charset="0"/>
            </a:endParaRPr>
          </a:p>
          <a:p>
            <a:pPr>
              <a:spcAft>
                <a:spcPts val="0"/>
              </a:spcAft>
            </a:pPr>
            <a:r>
              <a:rPr lang="hu-HU" sz="2000" dirty="0">
                <a:latin typeface="Univers for KPMG Light" panose="020B0403020202020204" pitchFamily="34" charset="0"/>
              </a:rPr>
              <a:t>Kitekintés a banki könyvi </a:t>
            </a:r>
            <a:r>
              <a:rPr lang="hu-HU" sz="2000" dirty="0" smtClean="0">
                <a:latin typeface="Univers for KPMG Light" panose="020B0403020202020204" pitchFamily="34" charset="0"/>
              </a:rPr>
              <a:t>kamatkockázatra</a:t>
            </a:r>
          </a:p>
          <a:p>
            <a:pPr>
              <a:spcAft>
                <a:spcPts val="0"/>
              </a:spcAft>
            </a:pPr>
            <a:endParaRPr lang="hu-HU" sz="2000" dirty="0">
              <a:latin typeface="Univers for KPMG Light" panose="020B0403020202020204" pitchFamily="34" charset="0"/>
            </a:endParaRPr>
          </a:p>
          <a:p>
            <a:pPr>
              <a:spcAft>
                <a:spcPts val="0"/>
              </a:spcAft>
            </a:pPr>
            <a:r>
              <a:rPr lang="hu-HU" sz="2000" dirty="0">
                <a:latin typeface="Univers for KPMG Light" panose="020B0403020202020204" pitchFamily="34" charset="0"/>
              </a:rPr>
              <a:t>Jövőbeli </a:t>
            </a:r>
            <a:r>
              <a:rPr lang="hu-HU" sz="2000" dirty="0" smtClean="0">
                <a:latin typeface="Univers for KPMG Light" panose="020B0403020202020204" pitchFamily="34" charset="0"/>
              </a:rPr>
              <a:t>szabályozási elképzelések</a:t>
            </a:r>
          </a:p>
          <a:p>
            <a:pPr>
              <a:spcAft>
                <a:spcPts val="0"/>
              </a:spcAft>
            </a:pPr>
            <a:endParaRPr lang="hu-HU" sz="2000" dirty="0">
              <a:latin typeface="Univers for KPMG Light" panose="020B0403020202020204" pitchFamily="34" charset="0"/>
            </a:endParaRPr>
          </a:p>
          <a:p>
            <a:pPr>
              <a:spcAft>
                <a:spcPts val="0"/>
              </a:spcAft>
            </a:pPr>
            <a:endParaRPr lang="hu-HU" sz="2000" dirty="0" smtClean="0">
              <a:latin typeface="Univers for KPMG Light" panose="020B0403020202020204" pitchFamily="34" charset="0"/>
            </a:endParaRPr>
          </a:p>
          <a:p>
            <a:pPr>
              <a:spcAft>
                <a:spcPts val="0"/>
              </a:spcAft>
            </a:pPr>
            <a:endParaRPr lang="hu-HU" sz="2000" dirty="0">
              <a:latin typeface="Univers for KPMG Light" panose="020B0403020202020204" pitchFamily="34" charset="0"/>
            </a:endParaRPr>
          </a:p>
          <a:p>
            <a:pPr>
              <a:spcAft>
                <a:spcPts val="0"/>
              </a:spcAft>
            </a:pPr>
            <a:endParaRPr lang="hu-HU" sz="2000" dirty="0" smtClean="0">
              <a:latin typeface="Univers for KPMG Light" panose="020B0403020202020204" pitchFamily="34" charset="0"/>
            </a:endParaRPr>
          </a:p>
          <a:p>
            <a:pPr>
              <a:spcAft>
                <a:spcPts val="0"/>
              </a:spcAft>
            </a:pPr>
            <a:endParaRPr lang="hu-HU" sz="2000" dirty="0">
              <a:latin typeface="Univers for KPMG Light" panose="020B0403020202020204" pitchFamily="34" charset="0"/>
            </a:endParaRPr>
          </a:p>
          <a:p>
            <a:pPr>
              <a:spcAft>
                <a:spcPts val="0"/>
              </a:spcAft>
            </a:pPr>
            <a:endParaRPr lang="hu-HU" sz="2000" dirty="0" smtClean="0"/>
          </a:p>
          <a:p>
            <a:pPr>
              <a:spcAft>
                <a:spcPts val="0"/>
              </a:spcAft>
            </a:pPr>
            <a:endParaRPr lang="hu-HU" sz="2000" dirty="0"/>
          </a:p>
          <a:p>
            <a:pPr lvl="4">
              <a:spcBef>
                <a:spcPts val="600"/>
              </a:spcBef>
              <a:spcAft>
                <a:spcPts val="0"/>
              </a:spcAft>
              <a:defRPr/>
            </a:pPr>
            <a:endParaRPr lang="hu-HU" sz="2000" dirty="0">
              <a:latin typeface="Univers for KPMG Light" panose="020B0403020202020204" pitchFamily="34" charset="0"/>
            </a:endParaRPr>
          </a:p>
          <a:p>
            <a:pPr defTabSz="914400"/>
            <a:endParaRPr lang="en-GB" sz="2000" kern="0" dirty="0" smtClean="0">
              <a:latin typeface="Univers for KPMG Light" panose="020B0403020202020204" pitchFamily="34" charset="0"/>
            </a:endParaRPr>
          </a:p>
          <a:p>
            <a:pPr defTabSz="914400"/>
            <a:endParaRPr lang="en-GB" sz="2000" kern="0" dirty="0">
              <a:latin typeface="Univers for KPMG Light" panose="020B0403020202020204" pitchFamily="34" charset="0"/>
            </a:endParaRPr>
          </a:p>
        </p:txBody>
      </p:sp>
    </p:spTree>
    <p:extLst>
      <p:ext uri="{BB962C8B-B14F-4D97-AF65-F5344CB8AC3E}">
        <p14:creationId xmlns:p14="http://schemas.microsoft.com/office/powerpoint/2010/main" val="415622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Belső modellekkel kapcsolatos előírások</a:t>
            </a:r>
          </a:p>
        </p:txBody>
      </p:sp>
      <p:sp>
        <p:nvSpPr>
          <p:cNvPr id="3" name="Content Placeholder 2"/>
          <p:cNvSpPr txBox="1">
            <a:spLocks/>
          </p:cNvSpPr>
          <p:nvPr/>
        </p:nvSpPr>
        <p:spPr>
          <a:xfrm>
            <a:off x="251520" y="1124744"/>
            <a:ext cx="8640000" cy="576063"/>
          </a:xfrm>
          <a:prstGeom prst="rect">
            <a:avLst/>
          </a:prstGeom>
        </p:spPr>
        <p:txBody>
          <a:bodyPr>
            <a:normAutofit fontScale="92500" lnSpcReduction="20000"/>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lvl="2" defTabSz="914400">
              <a:spcBef>
                <a:spcPts val="600"/>
              </a:spcBef>
              <a:defRPr/>
            </a:pPr>
            <a:r>
              <a:rPr lang="hu-HU" sz="1400" kern="0" dirty="0" smtClean="0"/>
              <a:t>Pozíció-, áru- és FX kockázat számszerűsítésére alkalmazhatóak belső modellek</a:t>
            </a:r>
          </a:p>
          <a:p>
            <a:pPr lvl="2" defTabSz="914400">
              <a:spcBef>
                <a:spcPts val="600"/>
              </a:spcBef>
              <a:defRPr/>
            </a:pPr>
            <a:r>
              <a:rPr lang="hu-HU" sz="1400" kern="0" dirty="0" smtClean="0"/>
              <a:t>Kockázati kitettség napi szintű kontrollja historikus adatokon alapuló </a:t>
            </a:r>
            <a:r>
              <a:rPr lang="hu-HU" sz="1400" kern="0" dirty="0" err="1" smtClean="0"/>
              <a:t>VaR</a:t>
            </a:r>
            <a:r>
              <a:rPr lang="hu-HU" sz="1400" kern="0" dirty="0" smtClean="0"/>
              <a:t> modellekkel</a:t>
            </a:r>
            <a:endParaRPr lang="hu-HU" sz="1400" kern="0" dirty="0"/>
          </a:p>
        </p:txBody>
      </p:sp>
      <p:sp>
        <p:nvSpPr>
          <p:cNvPr id="4" name="Content Placeholder 2"/>
          <p:cNvSpPr txBox="1">
            <a:spLocks/>
          </p:cNvSpPr>
          <p:nvPr/>
        </p:nvSpPr>
        <p:spPr bwMode="gray">
          <a:xfrm>
            <a:off x="323528" y="2276872"/>
            <a:ext cx="3635896" cy="3888432"/>
          </a:xfrm>
          <a:prstGeom prst="rect">
            <a:avLst/>
          </a:prstGeom>
        </p:spPr>
        <p:txBody>
          <a:bodyPr vert="horz" lIns="0" tIns="0" rIns="0" bIns="0" rtlCol="0">
            <a:normAutofit/>
          </a:bodyPr>
          <a:lstStyle/>
          <a:p>
            <a:pPr marL="273050" marR="0" lvl="2" indent="-273050" algn="l" defTabSz="914400" rtl="0" eaLnBrk="1" fontAlgn="auto" latinLnBrk="0" hangingPunct="1">
              <a:lnSpc>
                <a:spcPct val="100000"/>
              </a:lnSpc>
              <a:spcBef>
                <a:spcPts val="600"/>
              </a:spcBef>
              <a:spcAft>
                <a:spcPts val="0"/>
              </a:spcAft>
              <a:buClr>
                <a:srgbClr val="97989A"/>
              </a:buClr>
              <a:buSzTx/>
              <a:tabLst/>
              <a:defRPr/>
            </a:pPr>
            <a:r>
              <a:rPr lang="hu-HU" sz="1300" b="1" u="sng" kern="0" dirty="0">
                <a:solidFill>
                  <a:schemeClr val="tx2"/>
                </a:solidFill>
                <a:latin typeface="Univers for KPMG Light" panose="020B0403020202020204" pitchFamily="34" charset="0"/>
                <a:cs typeface="Univers for KPMG Light" panose="020B0403020202020204" pitchFamily="34" charset="0"/>
              </a:rPr>
              <a:t>Szervezeti felépítés, irányítás:</a:t>
            </a:r>
          </a:p>
          <a:p>
            <a:pPr marL="285750" marR="0" lvl="2" indent="-283464" defTabSz="914400" fontAlgn="auto">
              <a:lnSpc>
                <a:spcPct val="80000"/>
              </a:lnSpc>
              <a:spcBef>
                <a:spcPts val="600"/>
              </a:spcBef>
              <a:spcAft>
                <a:spcPts val="600"/>
              </a:spcAft>
              <a:buSzTx/>
              <a:buFont typeface="Univers for KPMG Light" panose="020B0403020202020204" pitchFamily="34" charset="0"/>
              <a:buChar char="—"/>
              <a:tabLst/>
              <a:defRPr/>
            </a:pPr>
            <a:r>
              <a:rPr lang="hu-HU" sz="1300" kern="0" dirty="0">
                <a:solidFill>
                  <a:schemeClr val="tx2"/>
                </a:solidFill>
                <a:latin typeface="Univers for KPMG Light" panose="020B0403020202020204" pitchFamily="34" charset="0"/>
                <a:cs typeface="Univers for KPMG Light" panose="020B0403020202020204" pitchFamily="34" charset="0"/>
              </a:rPr>
              <a:t>Napi kockázatkezelési folyamatba való beépülés, </a:t>
            </a:r>
            <a:r>
              <a:rPr lang="hu-HU" sz="1300" kern="0" dirty="0" err="1">
                <a:solidFill>
                  <a:schemeClr val="tx2"/>
                </a:solidFill>
                <a:latin typeface="Univers for KPMG Light" panose="020B0403020202020204" pitchFamily="34" charset="0"/>
                <a:cs typeface="Univers for KPMG Light" panose="020B0403020202020204" pitchFamily="34" charset="0"/>
              </a:rPr>
              <a:t>felsővezetési</a:t>
            </a:r>
            <a:r>
              <a:rPr lang="hu-HU" sz="1300" kern="0" dirty="0">
                <a:solidFill>
                  <a:schemeClr val="tx2"/>
                </a:solidFill>
                <a:latin typeface="Univers for KPMG Light" panose="020B0403020202020204" pitchFamily="34" charset="0"/>
                <a:cs typeface="Univers for KPMG Light" panose="020B0403020202020204" pitchFamily="34" charset="0"/>
              </a:rPr>
              <a:t> jelentések alapja</a:t>
            </a:r>
          </a:p>
          <a:p>
            <a:pPr marL="285750" lvl="2" indent="-283464" defTabSz="914400">
              <a:lnSpc>
                <a:spcPct val="80000"/>
              </a:lnSpc>
              <a:spcBef>
                <a:spcPts val="600"/>
              </a:spcBef>
              <a:spcAft>
                <a:spcPts val="600"/>
              </a:spcAft>
              <a:buFont typeface="Univers for KPMG Light" panose="020B0403020202020204" pitchFamily="34" charset="0"/>
              <a:buChar char="—"/>
              <a:defRPr/>
            </a:pPr>
            <a:r>
              <a:rPr lang="hu-HU" sz="1300" kern="0" dirty="0">
                <a:solidFill>
                  <a:schemeClr val="tx2"/>
                </a:solidFill>
                <a:latin typeface="Univers for KPMG Light" panose="020B0403020202020204" pitchFamily="34" charset="0"/>
                <a:cs typeface="Univers for KPMG Light" panose="020B0403020202020204" pitchFamily="34" charset="0"/>
              </a:rPr>
              <a:t>Kockázati Kontroll, </a:t>
            </a:r>
            <a:r>
              <a:rPr lang="hu-HU" sz="1300" kern="0" dirty="0" err="1">
                <a:solidFill>
                  <a:schemeClr val="tx2"/>
                </a:solidFill>
                <a:latin typeface="Univers for KPMG Light" panose="020B0403020202020204" pitchFamily="34" charset="0"/>
                <a:cs typeface="Univers for KPMG Light" panose="020B0403020202020204" pitchFamily="34" charset="0"/>
              </a:rPr>
              <a:t>Validáció</a:t>
            </a:r>
            <a:r>
              <a:rPr lang="hu-HU" sz="1300" kern="0" dirty="0">
                <a:solidFill>
                  <a:schemeClr val="tx2"/>
                </a:solidFill>
                <a:latin typeface="Univers for KPMG Light" panose="020B0403020202020204" pitchFamily="34" charset="0"/>
                <a:cs typeface="Univers for KPMG Light" panose="020B0403020202020204" pitchFamily="34" charset="0"/>
              </a:rPr>
              <a:t> és Belső Ellenőrzés függetlensége</a:t>
            </a:r>
          </a:p>
          <a:p>
            <a:pPr marL="285750" marR="0" lvl="2" indent="-283464" defTabSz="914400" fontAlgn="auto">
              <a:lnSpc>
                <a:spcPct val="80000"/>
              </a:lnSpc>
              <a:spcBef>
                <a:spcPts val="600"/>
              </a:spcBef>
              <a:spcAft>
                <a:spcPts val="600"/>
              </a:spcAft>
              <a:buSzTx/>
              <a:buFont typeface="Univers for KPMG Light" panose="020B0403020202020204" pitchFamily="34" charset="0"/>
              <a:buChar char="—"/>
              <a:tabLst/>
              <a:defRPr/>
            </a:pPr>
            <a:r>
              <a:rPr lang="hu-HU" sz="1300" kern="0" dirty="0">
                <a:solidFill>
                  <a:schemeClr val="tx2"/>
                </a:solidFill>
                <a:latin typeface="Univers for KPMG Light" panose="020B0403020202020204" pitchFamily="34" charset="0"/>
                <a:cs typeface="Univers for KPMG Light" panose="020B0403020202020204" pitchFamily="34" charset="0"/>
              </a:rPr>
              <a:t>A vezetőség közvetlen bevonása a kockázati kontroll folyamatba</a:t>
            </a:r>
          </a:p>
          <a:p>
            <a:pPr marL="273050" marR="0" lvl="2" indent="-273050" algn="l" defTabSz="914400" rtl="0" eaLnBrk="1" fontAlgn="auto" latinLnBrk="0" hangingPunct="1">
              <a:lnSpc>
                <a:spcPct val="100000"/>
              </a:lnSpc>
              <a:spcBef>
                <a:spcPts val="600"/>
              </a:spcBef>
              <a:spcAft>
                <a:spcPts val="0"/>
              </a:spcAft>
              <a:buClr>
                <a:srgbClr val="97989A"/>
              </a:buClr>
              <a:buSzTx/>
              <a:tabLst/>
              <a:defRPr/>
            </a:pPr>
            <a:endParaRPr lang="hu-HU" sz="1300" dirty="0" smtClean="0">
              <a:latin typeface="Univers for KPMG Light" panose="020B0403020202020204" pitchFamily="34" charset="0"/>
              <a:cs typeface="Arial" pitchFamily="34" charset="0"/>
            </a:endParaRPr>
          </a:p>
          <a:p>
            <a:pPr marL="273050" lvl="2" indent="-273050" defTabSz="914400">
              <a:spcBef>
                <a:spcPts val="600"/>
              </a:spcBef>
              <a:buClr>
                <a:srgbClr val="97989A"/>
              </a:buClr>
              <a:defRPr/>
            </a:pPr>
            <a:r>
              <a:rPr lang="hu-HU" sz="1300" b="1" u="sng" kern="0" dirty="0">
                <a:solidFill>
                  <a:schemeClr val="tx2"/>
                </a:solidFill>
                <a:latin typeface="Univers for KPMG Light" panose="020B0403020202020204" pitchFamily="34" charset="0"/>
                <a:cs typeface="Univers for KPMG Light" panose="020B0403020202020204" pitchFamily="34" charset="0"/>
              </a:rPr>
              <a:t>Ellenőrzés:</a:t>
            </a:r>
          </a:p>
          <a:p>
            <a:pPr marL="285750" marR="0" lvl="2" indent="-283464" defTabSz="914400" fontAlgn="auto">
              <a:lnSpc>
                <a:spcPct val="80000"/>
              </a:lnSpc>
              <a:spcBef>
                <a:spcPts val="600"/>
              </a:spcBef>
              <a:spcAft>
                <a:spcPts val="600"/>
              </a:spcAft>
              <a:buClr>
                <a:srgbClr val="97989A"/>
              </a:buClr>
              <a:buSzTx/>
              <a:buFont typeface="Univers for KPMG Light" panose="020B0403020202020204" pitchFamily="34" charset="0"/>
              <a:buChar char="—"/>
              <a:tabLst/>
              <a:defRPr/>
            </a:pPr>
            <a:r>
              <a:rPr lang="hu-HU" sz="1300" kern="0" dirty="0">
                <a:solidFill>
                  <a:schemeClr val="tx2"/>
                </a:solidFill>
                <a:latin typeface="Univers for KPMG Light" panose="020B0403020202020204" pitchFamily="34" charset="0"/>
                <a:cs typeface="Univers for KPMG Light" panose="020B0403020202020204" pitchFamily="34" charset="0"/>
              </a:rPr>
              <a:t>Belső előírásoknak, kontrolloknak való megfelelés rendszeres ellenőrzése</a:t>
            </a:r>
          </a:p>
          <a:p>
            <a:pPr marL="285750" lvl="2" indent="-283464" defTabSz="914400">
              <a:lnSpc>
                <a:spcPct val="80000"/>
              </a:lnSpc>
              <a:spcBef>
                <a:spcPts val="600"/>
              </a:spcBef>
              <a:spcAft>
                <a:spcPts val="600"/>
              </a:spcAft>
              <a:buClr>
                <a:srgbClr val="97989A"/>
              </a:buClr>
              <a:buFont typeface="Univers for KPMG Light" panose="020B0403020202020204" pitchFamily="34" charset="0"/>
              <a:buChar char="—"/>
              <a:defRPr/>
            </a:pPr>
            <a:r>
              <a:rPr lang="hu-HU" sz="1300" kern="0" dirty="0">
                <a:solidFill>
                  <a:schemeClr val="tx2"/>
                </a:solidFill>
                <a:latin typeface="Univers for KPMG Light" panose="020B0403020202020204" pitchFamily="34" charset="0"/>
                <a:cs typeface="Univers for KPMG Light" panose="020B0403020202020204" pitchFamily="34" charset="0"/>
              </a:rPr>
              <a:t>Limit rendszerek és jóváhagyási folyamatok ismerete</a:t>
            </a:r>
          </a:p>
          <a:p>
            <a:pPr marL="285750" marR="0" lvl="2" indent="-283464" defTabSz="914400" fontAlgn="auto">
              <a:lnSpc>
                <a:spcPct val="80000"/>
              </a:lnSpc>
              <a:spcBef>
                <a:spcPts val="600"/>
              </a:spcBef>
              <a:spcAft>
                <a:spcPts val="600"/>
              </a:spcAft>
              <a:buClr>
                <a:srgbClr val="97989A"/>
              </a:buClr>
              <a:buSzTx/>
              <a:buFont typeface="Univers for KPMG Light" panose="020B0403020202020204" pitchFamily="34" charset="0"/>
              <a:buChar char="—"/>
              <a:tabLst/>
              <a:defRPr/>
            </a:pPr>
            <a:r>
              <a:rPr lang="hu-HU" sz="1300" kern="0" dirty="0">
                <a:solidFill>
                  <a:schemeClr val="tx2"/>
                </a:solidFill>
                <a:latin typeface="Univers for KPMG Light" panose="020B0403020202020204" pitchFamily="34" charset="0"/>
                <a:cs typeface="Univers for KPMG Light" panose="020B0403020202020204" pitchFamily="34" charset="0"/>
              </a:rPr>
              <a:t>Szigorú és rendszeres stressz tesztek</a:t>
            </a:r>
          </a:p>
          <a:p>
            <a:pPr marL="273050" marR="0" lvl="2" indent="-273050" algn="l" defTabSz="914400" rtl="0" eaLnBrk="1" fontAlgn="auto" latinLnBrk="0" hangingPunct="1">
              <a:lnSpc>
                <a:spcPct val="100000"/>
              </a:lnSpc>
              <a:spcBef>
                <a:spcPts val="600"/>
              </a:spcBef>
              <a:spcAft>
                <a:spcPts val="0"/>
              </a:spcAft>
              <a:buClr>
                <a:srgbClr val="97989A"/>
              </a:buClr>
              <a:buSzTx/>
              <a:tabLst/>
              <a:defRPr/>
            </a:pPr>
            <a:endParaRPr lang="hu-HU" sz="1300" dirty="0" smtClean="0">
              <a:latin typeface="Univers for KPMG Light" panose="020B0403020202020204" pitchFamily="34" charset="0"/>
              <a:cs typeface="Arial" pitchFamily="34" charset="0"/>
            </a:endParaRPr>
          </a:p>
          <a:p>
            <a:pPr marL="273050" marR="0" lvl="2" indent="-273050" algn="l" defTabSz="914400" rtl="0" eaLnBrk="1" fontAlgn="auto" latinLnBrk="0" hangingPunct="1">
              <a:lnSpc>
                <a:spcPct val="100000"/>
              </a:lnSpc>
              <a:spcBef>
                <a:spcPts val="600"/>
              </a:spcBef>
              <a:spcAft>
                <a:spcPts val="0"/>
              </a:spcAft>
              <a:buClr>
                <a:srgbClr val="97989A"/>
              </a:buClr>
              <a:buSzTx/>
              <a:tabLst/>
              <a:defRPr/>
            </a:pPr>
            <a:endParaRPr kumimoji="0" lang="hu-HU" sz="1300" b="0" i="0" u="none" strike="noStrike" kern="1200" cap="none" spc="0" normalizeH="0" baseline="0" noProof="0" dirty="0">
              <a:ln>
                <a:noFill/>
              </a:ln>
              <a:solidFill>
                <a:schemeClr val="tx1"/>
              </a:solidFill>
              <a:effectLst/>
              <a:uLnTx/>
              <a:uFillTx/>
              <a:latin typeface="Univers for KPMG Light" panose="020B0403020202020204" pitchFamily="34" charset="0"/>
              <a:cs typeface="Arial" pitchFamily="34" charset="0"/>
            </a:endParaRPr>
          </a:p>
        </p:txBody>
      </p:sp>
      <p:sp>
        <p:nvSpPr>
          <p:cNvPr id="5" name="Rounded Rectangle 4"/>
          <p:cNvSpPr/>
          <p:nvPr/>
        </p:nvSpPr>
        <p:spPr>
          <a:xfrm>
            <a:off x="251520" y="1772816"/>
            <a:ext cx="3672408" cy="36004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a:solidFill>
                  <a:srgbClr val="FFFFFF"/>
                </a:solidFill>
                <a:latin typeface="Univers for KPMG Light" panose="020B0403020202020204" pitchFamily="34" charset="0"/>
              </a:rPr>
              <a:t>Kvalitatív követelmények</a:t>
            </a:r>
          </a:p>
        </p:txBody>
      </p:sp>
      <p:sp>
        <p:nvSpPr>
          <p:cNvPr id="6" name="Rounded Rectangle 5"/>
          <p:cNvSpPr/>
          <p:nvPr/>
        </p:nvSpPr>
        <p:spPr>
          <a:xfrm>
            <a:off x="4572000" y="1772816"/>
            <a:ext cx="3672408" cy="36004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a:solidFill>
                  <a:srgbClr val="FFFFFF"/>
                </a:solidFill>
                <a:latin typeface="Univers for KPMG Light" panose="020B0403020202020204" pitchFamily="34" charset="0"/>
              </a:rPr>
              <a:t>Kvantitatív követelmények</a:t>
            </a:r>
          </a:p>
        </p:txBody>
      </p:sp>
      <p:sp>
        <p:nvSpPr>
          <p:cNvPr id="7" name="Content Placeholder 2"/>
          <p:cNvSpPr txBox="1">
            <a:spLocks/>
          </p:cNvSpPr>
          <p:nvPr/>
        </p:nvSpPr>
        <p:spPr bwMode="gray">
          <a:xfrm>
            <a:off x="4644008" y="2276872"/>
            <a:ext cx="4032448" cy="3888432"/>
          </a:xfrm>
          <a:prstGeom prst="rect">
            <a:avLst/>
          </a:prstGeom>
        </p:spPr>
        <p:txBody>
          <a:bodyPr vert="horz" lIns="0" tIns="0" rIns="0" bIns="0" rtlCol="0">
            <a:normAutofit fontScale="85000" lnSpcReduction="20000"/>
          </a:bodyPr>
          <a:lstStyle/>
          <a:p>
            <a:pPr marL="273050" marR="0" lvl="2" indent="-273050" defTabSz="914400" fontAlgn="auto">
              <a:lnSpc>
                <a:spcPct val="100000"/>
              </a:lnSpc>
              <a:spcAft>
                <a:spcPts val="0"/>
              </a:spcAft>
              <a:buClr>
                <a:srgbClr val="97989A"/>
              </a:buClr>
              <a:buSzTx/>
              <a:tabLst/>
              <a:defRPr/>
            </a:pPr>
            <a:r>
              <a:rPr lang="hu-HU" sz="1500" b="1" u="sng" kern="0" dirty="0">
                <a:solidFill>
                  <a:schemeClr val="tx2"/>
                </a:solidFill>
                <a:latin typeface="Univers for KPMG Light" panose="020B0403020202020204" pitchFamily="34" charset="0"/>
                <a:cs typeface="Univers for KPMG Light" panose="020B0403020202020204" pitchFamily="34" charset="0"/>
              </a:rPr>
              <a:t>Modell teljesítmény:</a:t>
            </a:r>
          </a:p>
          <a:p>
            <a:pPr marL="285750" marR="0" lvl="2" indent="-283464" defTabSz="914400" fontAlgn="auto">
              <a:spcAft>
                <a:spcPts val="600"/>
              </a:spcAft>
              <a:buClr>
                <a:srgbClr val="97989A"/>
              </a:buClr>
              <a:buSzTx/>
              <a:buFont typeface="Univers for KPMG Light" panose="020B0403020202020204" pitchFamily="34" charset="0"/>
              <a:buChar char="—"/>
              <a:tabLst/>
              <a:defRPr/>
            </a:pPr>
            <a:r>
              <a:rPr lang="hu-HU" sz="1500" kern="0" dirty="0">
                <a:solidFill>
                  <a:schemeClr val="tx2"/>
                </a:solidFill>
                <a:latin typeface="Univers for KPMG Light" panose="020B0403020202020204" pitchFamily="34" charset="0"/>
                <a:cs typeface="Univers for KPMG Light" panose="020B0403020202020204" pitchFamily="34" charset="0"/>
              </a:rPr>
              <a:t>Stressz teszt követelmények</a:t>
            </a:r>
          </a:p>
          <a:p>
            <a:pPr marL="285750" marR="0" lvl="2" indent="-283464" defTabSz="914400" fontAlgn="auto">
              <a:spcAft>
                <a:spcPts val="600"/>
              </a:spcAft>
              <a:buClr>
                <a:srgbClr val="97989A"/>
              </a:buClr>
              <a:buSzTx/>
              <a:buFont typeface="Univers for KPMG Light" panose="020B0403020202020204" pitchFamily="34" charset="0"/>
              <a:buChar char="—"/>
              <a:tabLst/>
              <a:defRPr/>
            </a:pPr>
            <a:r>
              <a:rPr lang="hu-HU" sz="1500" kern="0" dirty="0">
                <a:solidFill>
                  <a:schemeClr val="tx2"/>
                </a:solidFill>
                <a:latin typeface="Univers for KPMG Light" panose="020B0403020202020204" pitchFamily="34" charset="0"/>
                <a:cs typeface="Univers for KPMG Light" panose="020B0403020202020204" pitchFamily="34" charset="0"/>
              </a:rPr>
              <a:t>Rendszeres visszamérés</a:t>
            </a:r>
          </a:p>
          <a:p>
            <a:pPr marL="273050" marR="0" lvl="2" indent="-273050" algn="l" defTabSz="914400" rtl="0" eaLnBrk="1" fontAlgn="auto" latinLnBrk="0" hangingPunct="1">
              <a:lnSpc>
                <a:spcPct val="100000"/>
              </a:lnSpc>
              <a:spcAft>
                <a:spcPts val="0"/>
              </a:spcAft>
              <a:buClr>
                <a:srgbClr val="97989A"/>
              </a:buClr>
              <a:buSzTx/>
              <a:tabLst/>
              <a:defRPr/>
            </a:pPr>
            <a:endParaRPr lang="hu-HU" sz="100" dirty="0" smtClean="0">
              <a:latin typeface="Univers for KPMG Light" panose="020B0403020202020204" pitchFamily="34" charset="0"/>
              <a:cs typeface="Arial" pitchFamily="34" charset="0"/>
            </a:endParaRPr>
          </a:p>
          <a:p>
            <a:pPr marL="273050" lvl="2" indent="-273050" defTabSz="914400">
              <a:buClr>
                <a:srgbClr val="97989A"/>
              </a:buClr>
              <a:defRPr/>
            </a:pPr>
            <a:r>
              <a:rPr lang="hu-HU" sz="1500" b="1" u="sng" kern="0" dirty="0">
                <a:solidFill>
                  <a:schemeClr val="tx2"/>
                </a:solidFill>
                <a:latin typeface="Univers for KPMG Light" panose="020B0403020202020204" pitchFamily="34" charset="0"/>
                <a:cs typeface="Univers for KPMG Light" panose="020B0403020202020204" pitchFamily="34" charset="0"/>
              </a:rPr>
              <a:t>Lefedett kockázati faktorok:</a:t>
            </a:r>
          </a:p>
          <a:p>
            <a:pPr marL="285750" lvl="2"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Pontosan mérjen minden lényeges árkockázatot</a:t>
            </a:r>
          </a:p>
          <a:p>
            <a:pPr marL="285750" lvl="2"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Megfelelő számú kockázati tényezőt mérjen</a:t>
            </a:r>
          </a:p>
          <a:p>
            <a:pPr marL="285750" lvl="2"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Opciók és egyéb termékek nemlineáris jellege</a:t>
            </a:r>
          </a:p>
          <a:p>
            <a:pPr marL="285750" lvl="2"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Korrelációs és báziskockázat</a:t>
            </a:r>
          </a:p>
          <a:p>
            <a:pPr marL="285750" lvl="2"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Kamatláb kockázat - hozamgörbe mérése (főbb piacok esetén legalább 6 lejárati sáv)</a:t>
            </a:r>
          </a:p>
          <a:p>
            <a:pPr marL="285750" lvl="2"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Devizaárfolyam kockázat</a:t>
            </a:r>
          </a:p>
          <a:p>
            <a:pPr marL="285750" lvl="2"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Részvény kockázat – minden részvénypiacra </a:t>
            </a:r>
            <a:r>
              <a:rPr lang="hu-HU" sz="1500" kern="0" dirty="0" smtClean="0">
                <a:solidFill>
                  <a:schemeClr val="tx2"/>
                </a:solidFill>
                <a:latin typeface="Univers for KPMG Light" panose="020B0403020202020204" pitchFamily="34" charset="0"/>
                <a:cs typeface="Univers for KPMG Light" panose="020B0403020202020204" pitchFamily="34" charset="0"/>
              </a:rPr>
              <a:t> Külön </a:t>
            </a:r>
            <a:r>
              <a:rPr lang="hu-HU" sz="1500" kern="0" dirty="0">
                <a:solidFill>
                  <a:schemeClr val="tx2"/>
                </a:solidFill>
                <a:latin typeface="Univers for KPMG Light" panose="020B0403020202020204" pitchFamily="34" charset="0"/>
                <a:cs typeface="Univers for KPMG Light" panose="020B0403020202020204" pitchFamily="34" charset="0"/>
              </a:rPr>
              <a:t>kockázati tényező, ahol jelentős a kitettség</a:t>
            </a:r>
          </a:p>
          <a:p>
            <a:pPr marL="285750" lvl="2"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Áru kockázat </a:t>
            </a:r>
          </a:p>
          <a:p>
            <a:pPr marL="742950" lvl="3"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minden árura külön kockázati tényező, amiben jelentős kitettsége van</a:t>
            </a:r>
          </a:p>
          <a:p>
            <a:pPr marL="742950" lvl="3"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Lejárati eltérések, nem tökéletes korreláció</a:t>
            </a:r>
          </a:p>
          <a:p>
            <a:pPr marL="285750" lvl="2" indent="-283464" defTabSz="914400">
              <a:spcAft>
                <a:spcPts val="600"/>
              </a:spcAft>
              <a:buClr>
                <a:srgbClr val="97989A"/>
              </a:buClr>
              <a:buFont typeface="Univers for KPMG Light" panose="020B0403020202020204" pitchFamily="34" charset="0"/>
              <a:buChar char="—"/>
              <a:defRPr/>
            </a:pPr>
            <a:r>
              <a:rPr lang="hu-HU" sz="1500" kern="0" dirty="0">
                <a:solidFill>
                  <a:schemeClr val="tx2"/>
                </a:solidFill>
                <a:latin typeface="Univers for KPMG Light" panose="020B0403020202020204" pitchFamily="34" charset="0"/>
                <a:cs typeface="Univers for KPMG Light" panose="020B0403020202020204" pitchFamily="34" charset="0"/>
              </a:rPr>
              <a:t>Empirikus korreláció csak megalapozott esetben</a:t>
            </a:r>
          </a:p>
        </p:txBody>
      </p:sp>
    </p:spTree>
    <p:extLst>
      <p:ext uri="{BB962C8B-B14F-4D97-AF65-F5344CB8AC3E}">
        <p14:creationId xmlns:p14="http://schemas.microsoft.com/office/powerpoint/2010/main" val="282856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Tőke-követelményszámítás belső modellel</a:t>
            </a:r>
            <a:endParaRPr lang="hu-HU" dirty="0"/>
          </a:p>
        </p:txBody>
      </p:sp>
      <p:pic>
        <p:nvPicPr>
          <p:cNvPr id="3" name="Picture 2"/>
          <p:cNvPicPr>
            <a:picLocks noChangeAspect="1" noChangeArrowheads="1"/>
          </p:cNvPicPr>
          <p:nvPr/>
        </p:nvPicPr>
        <p:blipFill>
          <a:blip r:embed="rId3" cstate="print"/>
          <a:srcRect/>
          <a:stretch>
            <a:fillRect/>
          </a:stretch>
        </p:blipFill>
        <p:spPr bwMode="auto">
          <a:xfrm>
            <a:off x="5292080" y="3832516"/>
            <a:ext cx="3024336" cy="2418044"/>
          </a:xfrm>
          <a:prstGeom prst="rect">
            <a:avLst/>
          </a:prstGeom>
          <a:noFill/>
          <a:ln w="9525">
            <a:noFill/>
            <a:miter lim="800000"/>
            <a:headEnd/>
            <a:tailEnd/>
          </a:ln>
        </p:spPr>
      </p:pic>
      <p:graphicFrame>
        <p:nvGraphicFramePr>
          <p:cNvPr id="4" name="Object 3"/>
          <p:cNvGraphicFramePr>
            <a:graphicFrameLocks noChangeAspect="1"/>
          </p:cNvGraphicFramePr>
          <p:nvPr>
            <p:extLst>
              <p:ext uri="{D42A27DB-BD31-4B8C-83A1-F6EECF244321}">
                <p14:modId xmlns:p14="http://schemas.microsoft.com/office/powerpoint/2010/main" val="1060432695"/>
              </p:ext>
            </p:extLst>
          </p:nvPr>
        </p:nvGraphicFramePr>
        <p:xfrm>
          <a:off x="144016" y="3257196"/>
          <a:ext cx="8748464" cy="559632"/>
        </p:xfrm>
        <a:graphic>
          <a:graphicData uri="http://schemas.openxmlformats.org/presentationml/2006/ole">
            <mc:AlternateContent xmlns:mc="http://schemas.openxmlformats.org/markup-compatibility/2006">
              <mc:Choice xmlns:v="urn:schemas-microsoft-com:vml" Requires="v">
                <p:oleObj spid="_x0000_s2119" name="Equation" r:id="rId4" imgW="7403760" imgH="457200" progId="Equation.3">
                  <p:embed/>
                </p:oleObj>
              </mc:Choice>
              <mc:Fallback>
                <p:oleObj name="Equation" r:id="rId4" imgW="7403760" imgH="457200" progId="Equation.3">
                  <p:embed/>
                  <p:pic>
                    <p:nvPicPr>
                      <p:cNvPr id="0" name=""/>
                      <p:cNvPicPr>
                        <a:picLocks noChangeAspect="1" noChangeArrowheads="1"/>
                      </p:cNvPicPr>
                      <p:nvPr/>
                    </p:nvPicPr>
                    <p:blipFill>
                      <a:blip r:embed="rId5"/>
                      <a:srcRect/>
                      <a:stretch>
                        <a:fillRect/>
                      </a:stretch>
                    </p:blipFill>
                    <p:spPr bwMode="auto">
                      <a:xfrm>
                        <a:off x="144016" y="3257196"/>
                        <a:ext cx="8748464" cy="559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64893596"/>
              </p:ext>
            </p:extLst>
          </p:nvPr>
        </p:nvGraphicFramePr>
        <p:xfrm>
          <a:off x="5148064" y="3861047"/>
          <a:ext cx="3312368" cy="2448273"/>
        </p:xfrm>
        <a:graphic>
          <a:graphicData uri="http://schemas.openxmlformats.org/drawingml/2006/table">
            <a:tbl>
              <a:tblPr firstRow="1" bandRow="1">
                <a:tableStyleId>{00A15C55-8517-42AA-B614-E9B94910E393}</a:tableStyleId>
              </a:tblPr>
              <a:tblGrid>
                <a:gridCol w="1540636"/>
                <a:gridCol w="1771732"/>
              </a:tblGrid>
              <a:tr h="470822">
                <a:tc>
                  <a:txBody>
                    <a:bodyPr/>
                    <a:lstStyle/>
                    <a:p>
                      <a:r>
                        <a:rPr lang="hu-HU" sz="1200" dirty="0" smtClean="0">
                          <a:latin typeface="Univers for KPMG Light" panose="020B0403020202020204" pitchFamily="34" charset="0"/>
                        </a:rPr>
                        <a:t>Túllépések száma</a:t>
                      </a:r>
                      <a:endParaRPr lang="hu-HU" sz="1200" dirty="0">
                        <a:latin typeface="Univers for KPMG Light" panose="020B0403020202020204" pitchFamily="34" charset="0"/>
                      </a:endParaRPr>
                    </a:p>
                  </a:txBody>
                  <a:tcPr/>
                </a:tc>
                <a:tc>
                  <a:txBody>
                    <a:bodyPr/>
                    <a:lstStyle/>
                    <a:p>
                      <a:r>
                        <a:rPr lang="hu-HU" sz="1200" dirty="0" smtClean="0">
                          <a:latin typeface="Univers for KPMG Light" panose="020B0403020202020204" pitchFamily="34" charset="0"/>
                        </a:rPr>
                        <a:t>Kiegészítő tételek (</a:t>
                      </a:r>
                      <a:r>
                        <a:rPr lang="hu-HU" sz="1200" dirty="0" err="1" smtClean="0">
                          <a:latin typeface="Univers for KPMG Light" panose="020B0403020202020204" pitchFamily="34" charset="0"/>
                        </a:rPr>
                        <a:t>mc</a:t>
                      </a:r>
                      <a:r>
                        <a:rPr lang="hu-HU" sz="1200" dirty="0" smtClean="0">
                          <a:latin typeface="Univers for KPMG Light" panose="020B0403020202020204" pitchFamily="34" charset="0"/>
                        </a:rPr>
                        <a:t>,</a:t>
                      </a:r>
                      <a:r>
                        <a:rPr lang="hu-HU" sz="1200" dirty="0" err="1" smtClean="0">
                          <a:latin typeface="Univers for KPMG Light" panose="020B0403020202020204" pitchFamily="34" charset="0"/>
                        </a:rPr>
                        <a:t>ms</a:t>
                      </a:r>
                      <a:r>
                        <a:rPr lang="hu-HU" sz="1200" dirty="0" smtClean="0">
                          <a:latin typeface="Univers for KPMG Light" panose="020B0403020202020204" pitchFamily="34" charset="0"/>
                        </a:rPr>
                        <a:t>)</a:t>
                      </a:r>
                      <a:endParaRPr lang="hu-HU" sz="1200" dirty="0">
                        <a:latin typeface="Univers for KPMG Light" panose="020B0403020202020204" pitchFamily="34" charset="0"/>
                      </a:endParaRPr>
                    </a:p>
                  </a:txBody>
                  <a:tcPr/>
                </a:tc>
              </a:tr>
              <a:tr h="282493">
                <a:tc>
                  <a:txBody>
                    <a:bodyPr/>
                    <a:lstStyle/>
                    <a:p>
                      <a:r>
                        <a:rPr lang="hu-HU" sz="1200" dirty="0" smtClean="0">
                          <a:latin typeface="Univers for KPMG Light" panose="020B0403020202020204" pitchFamily="34" charset="0"/>
                        </a:rPr>
                        <a:t>&lt;5</a:t>
                      </a:r>
                      <a:endParaRPr lang="hu-HU" sz="1200" dirty="0">
                        <a:latin typeface="Univers for KPMG Light" panose="020B0403020202020204" pitchFamily="34" charset="0"/>
                      </a:endParaRPr>
                    </a:p>
                  </a:txBody>
                  <a:tcPr>
                    <a:solidFill>
                      <a:srgbClr val="92D050"/>
                    </a:solidFill>
                  </a:tcPr>
                </a:tc>
                <a:tc>
                  <a:txBody>
                    <a:bodyPr/>
                    <a:lstStyle/>
                    <a:p>
                      <a:r>
                        <a:rPr lang="hu-HU" sz="1200" dirty="0" smtClean="0">
                          <a:latin typeface="Univers for KPMG Light" panose="020B0403020202020204" pitchFamily="34" charset="0"/>
                        </a:rPr>
                        <a:t>0,00</a:t>
                      </a:r>
                      <a:endParaRPr lang="hu-HU" sz="1200" dirty="0">
                        <a:latin typeface="Univers for KPMG Light" panose="020B0403020202020204" pitchFamily="34" charset="0"/>
                      </a:endParaRPr>
                    </a:p>
                  </a:txBody>
                  <a:tcPr>
                    <a:solidFill>
                      <a:srgbClr val="92D050"/>
                    </a:solidFill>
                  </a:tcPr>
                </a:tc>
              </a:tr>
              <a:tr h="282493">
                <a:tc>
                  <a:txBody>
                    <a:bodyPr/>
                    <a:lstStyle/>
                    <a:p>
                      <a:r>
                        <a:rPr lang="hu-HU" sz="1200" dirty="0" smtClean="0">
                          <a:latin typeface="Univers for KPMG Light" panose="020B0403020202020204" pitchFamily="34" charset="0"/>
                        </a:rPr>
                        <a:t>5</a:t>
                      </a:r>
                      <a:endParaRPr lang="hu-HU" sz="1200" dirty="0">
                        <a:latin typeface="Univers for KPMG Light" panose="020B0403020202020204" pitchFamily="34" charset="0"/>
                      </a:endParaRPr>
                    </a:p>
                  </a:txBody>
                  <a:tcPr>
                    <a:solidFill>
                      <a:srgbClr val="F0C940"/>
                    </a:solidFill>
                  </a:tcPr>
                </a:tc>
                <a:tc>
                  <a:txBody>
                    <a:bodyPr/>
                    <a:lstStyle/>
                    <a:p>
                      <a:r>
                        <a:rPr lang="hu-HU" sz="1200" dirty="0" smtClean="0">
                          <a:latin typeface="Univers for KPMG Light" panose="020B0403020202020204" pitchFamily="34" charset="0"/>
                        </a:rPr>
                        <a:t>0,4</a:t>
                      </a:r>
                      <a:endParaRPr lang="hu-HU" sz="1200" dirty="0">
                        <a:latin typeface="Univers for KPMG Light" panose="020B0403020202020204" pitchFamily="34" charset="0"/>
                      </a:endParaRPr>
                    </a:p>
                  </a:txBody>
                  <a:tcPr>
                    <a:solidFill>
                      <a:srgbClr val="F0C940"/>
                    </a:solidFill>
                  </a:tcPr>
                </a:tc>
              </a:tr>
              <a:tr h="282493">
                <a:tc>
                  <a:txBody>
                    <a:bodyPr/>
                    <a:lstStyle/>
                    <a:p>
                      <a:r>
                        <a:rPr lang="hu-HU" sz="1200" dirty="0" smtClean="0">
                          <a:latin typeface="Univers for KPMG Light" panose="020B0403020202020204" pitchFamily="34" charset="0"/>
                        </a:rPr>
                        <a:t>6</a:t>
                      </a:r>
                      <a:endParaRPr lang="hu-HU" sz="1200" dirty="0">
                        <a:latin typeface="Univers for KPMG Light" panose="020B0403020202020204" pitchFamily="34" charset="0"/>
                      </a:endParaRPr>
                    </a:p>
                  </a:txBody>
                  <a:tcPr>
                    <a:solidFill>
                      <a:srgbClr val="F0C940"/>
                    </a:solidFill>
                  </a:tcPr>
                </a:tc>
                <a:tc>
                  <a:txBody>
                    <a:bodyPr/>
                    <a:lstStyle/>
                    <a:p>
                      <a:r>
                        <a:rPr lang="hu-HU" sz="1200" dirty="0" smtClean="0">
                          <a:latin typeface="Univers for KPMG Light" panose="020B0403020202020204" pitchFamily="34" charset="0"/>
                        </a:rPr>
                        <a:t>0,5</a:t>
                      </a:r>
                      <a:endParaRPr lang="hu-HU" sz="1200" dirty="0">
                        <a:latin typeface="Univers for KPMG Light" panose="020B0403020202020204" pitchFamily="34" charset="0"/>
                      </a:endParaRPr>
                    </a:p>
                  </a:txBody>
                  <a:tcPr>
                    <a:solidFill>
                      <a:srgbClr val="F0C940"/>
                    </a:solidFill>
                  </a:tcPr>
                </a:tc>
              </a:tr>
              <a:tr h="282493">
                <a:tc>
                  <a:txBody>
                    <a:bodyPr/>
                    <a:lstStyle/>
                    <a:p>
                      <a:r>
                        <a:rPr lang="hu-HU" sz="1200" dirty="0" smtClean="0">
                          <a:latin typeface="Univers for KPMG Light" panose="020B0403020202020204" pitchFamily="34" charset="0"/>
                        </a:rPr>
                        <a:t>7</a:t>
                      </a:r>
                      <a:endParaRPr lang="hu-HU" sz="1200" dirty="0">
                        <a:latin typeface="Univers for KPMG Light" panose="020B0403020202020204" pitchFamily="34" charset="0"/>
                      </a:endParaRPr>
                    </a:p>
                  </a:txBody>
                  <a:tcPr>
                    <a:solidFill>
                      <a:srgbClr val="F0C940"/>
                    </a:solidFill>
                  </a:tcPr>
                </a:tc>
                <a:tc>
                  <a:txBody>
                    <a:bodyPr/>
                    <a:lstStyle/>
                    <a:p>
                      <a:r>
                        <a:rPr lang="hu-HU" sz="1200" dirty="0" smtClean="0">
                          <a:latin typeface="Univers for KPMG Light" panose="020B0403020202020204" pitchFamily="34" charset="0"/>
                        </a:rPr>
                        <a:t>0,65</a:t>
                      </a:r>
                      <a:endParaRPr lang="hu-HU" sz="1200" dirty="0">
                        <a:latin typeface="Univers for KPMG Light" panose="020B0403020202020204" pitchFamily="34" charset="0"/>
                      </a:endParaRPr>
                    </a:p>
                  </a:txBody>
                  <a:tcPr>
                    <a:solidFill>
                      <a:srgbClr val="F0C940"/>
                    </a:solidFill>
                  </a:tcPr>
                </a:tc>
              </a:tr>
              <a:tr h="282493">
                <a:tc>
                  <a:txBody>
                    <a:bodyPr/>
                    <a:lstStyle/>
                    <a:p>
                      <a:r>
                        <a:rPr lang="hu-HU" sz="1200" dirty="0" smtClean="0">
                          <a:latin typeface="Univers for KPMG Light" panose="020B0403020202020204" pitchFamily="34" charset="0"/>
                        </a:rPr>
                        <a:t>8</a:t>
                      </a:r>
                      <a:endParaRPr lang="hu-HU" sz="1200" dirty="0">
                        <a:latin typeface="Univers for KPMG Light" panose="020B0403020202020204" pitchFamily="34" charset="0"/>
                      </a:endParaRPr>
                    </a:p>
                  </a:txBody>
                  <a:tcPr>
                    <a:solidFill>
                      <a:srgbClr val="F0C940"/>
                    </a:solidFill>
                  </a:tcPr>
                </a:tc>
                <a:tc>
                  <a:txBody>
                    <a:bodyPr/>
                    <a:lstStyle/>
                    <a:p>
                      <a:r>
                        <a:rPr lang="hu-HU" sz="1200" dirty="0" smtClean="0">
                          <a:latin typeface="Univers for KPMG Light" panose="020B0403020202020204" pitchFamily="34" charset="0"/>
                        </a:rPr>
                        <a:t>0,75</a:t>
                      </a:r>
                      <a:endParaRPr lang="hu-HU" sz="1200" dirty="0">
                        <a:latin typeface="Univers for KPMG Light" panose="020B0403020202020204" pitchFamily="34" charset="0"/>
                      </a:endParaRPr>
                    </a:p>
                  </a:txBody>
                  <a:tcPr>
                    <a:solidFill>
                      <a:srgbClr val="F0C940"/>
                    </a:solidFill>
                  </a:tcPr>
                </a:tc>
              </a:tr>
              <a:tr h="282493">
                <a:tc>
                  <a:txBody>
                    <a:bodyPr/>
                    <a:lstStyle/>
                    <a:p>
                      <a:r>
                        <a:rPr lang="hu-HU" sz="1200" dirty="0" smtClean="0">
                          <a:latin typeface="Univers for KPMG Light" panose="020B0403020202020204" pitchFamily="34" charset="0"/>
                        </a:rPr>
                        <a:t>9</a:t>
                      </a:r>
                      <a:endParaRPr lang="hu-HU" sz="1200" dirty="0">
                        <a:latin typeface="Univers for KPMG Light" panose="020B0403020202020204" pitchFamily="34" charset="0"/>
                      </a:endParaRPr>
                    </a:p>
                  </a:txBody>
                  <a:tcPr>
                    <a:solidFill>
                      <a:srgbClr val="F0C940"/>
                    </a:solidFill>
                  </a:tcPr>
                </a:tc>
                <a:tc>
                  <a:txBody>
                    <a:bodyPr/>
                    <a:lstStyle/>
                    <a:p>
                      <a:r>
                        <a:rPr lang="hu-HU" sz="1200" dirty="0" smtClean="0">
                          <a:latin typeface="Univers for KPMG Light" panose="020B0403020202020204" pitchFamily="34" charset="0"/>
                        </a:rPr>
                        <a:t>0,85</a:t>
                      </a:r>
                      <a:endParaRPr lang="hu-HU" sz="1200" dirty="0">
                        <a:latin typeface="Univers for KPMG Light" panose="020B0403020202020204" pitchFamily="34" charset="0"/>
                      </a:endParaRPr>
                    </a:p>
                  </a:txBody>
                  <a:tcPr>
                    <a:solidFill>
                      <a:srgbClr val="F0C940"/>
                    </a:solidFill>
                  </a:tcPr>
                </a:tc>
              </a:tr>
              <a:tr h="282493">
                <a:tc>
                  <a:txBody>
                    <a:bodyPr/>
                    <a:lstStyle/>
                    <a:p>
                      <a:r>
                        <a:rPr lang="hu-HU" sz="1200" dirty="0" smtClean="0">
                          <a:latin typeface="Univers for KPMG Light" panose="020B0403020202020204" pitchFamily="34" charset="0"/>
                        </a:rPr>
                        <a:t>&gt;9</a:t>
                      </a:r>
                      <a:endParaRPr lang="hu-HU" sz="1200" dirty="0">
                        <a:latin typeface="Univers for KPMG Light" panose="020B0403020202020204" pitchFamily="34" charset="0"/>
                      </a:endParaRPr>
                    </a:p>
                  </a:txBody>
                  <a:tcPr>
                    <a:solidFill>
                      <a:srgbClr val="FF0000"/>
                    </a:solidFill>
                  </a:tcPr>
                </a:tc>
                <a:tc>
                  <a:txBody>
                    <a:bodyPr/>
                    <a:lstStyle/>
                    <a:p>
                      <a:r>
                        <a:rPr lang="hu-HU" sz="1200" dirty="0" smtClean="0">
                          <a:latin typeface="Univers for KPMG Light" panose="020B0403020202020204" pitchFamily="34" charset="0"/>
                        </a:rPr>
                        <a:t>1</a:t>
                      </a:r>
                      <a:endParaRPr lang="hu-HU" sz="1200" dirty="0">
                        <a:latin typeface="Univers for KPMG Light" panose="020B0403020202020204" pitchFamily="34" charset="0"/>
                      </a:endParaRPr>
                    </a:p>
                  </a:txBody>
                  <a:tcPr>
                    <a:solidFill>
                      <a:srgbClr val="FF0000"/>
                    </a:solidFill>
                  </a:tcPr>
                </a:tc>
              </a:tr>
            </a:tbl>
          </a:graphicData>
        </a:graphic>
      </p:graphicFrame>
      <p:sp>
        <p:nvSpPr>
          <p:cNvPr id="6" name="Content Placeholder 7"/>
          <p:cNvSpPr txBox="1">
            <a:spLocks/>
          </p:cNvSpPr>
          <p:nvPr/>
        </p:nvSpPr>
        <p:spPr>
          <a:xfrm>
            <a:off x="323528" y="1556792"/>
            <a:ext cx="3816424" cy="1368152"/>
          </a:xfrm>
          <a:prstGeom prst="rect">
            <a:avLst/>
          </a:prstGeom>
        </p:spPr>
        <p:txBody>
          <a:bodyPr>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lvl="2" defTabSz="914400">
              <a:spcBef>
                <a:spcPts val="600"/>
              </a:spcBef>
              <a:defRPr/>
            </a:pPr>
            <a:r>
              <a:rPr lang="hu-HU" sz="1400" kern="0" dirty="0" smtClean="0">
                <a:cs typeface="+mn-cs"/>
              </a:rPr>
              <a:t>Számítás naponta  </a:t>
            </a:r>
          </a:p>
          <a:p>
            <a:pPr lvl="2" defTabSz="914400">
              <a:spcBef>
                <a:spcPts val="600"/>
              </a:spcBef>
              <a:defRPr/>
            </a:pPr>
            <a:r>
              <a:rPr lang="hu-HU" sz="1400" kern="0" dirty="0" smtClean="0">
                <a:cs typeface="+mn-cs"/>
              </a:rPr>
              <a:t>99% egyoldalú konfidencia intervallum</a:t>
            </a:r>
          </a:p>
          <a:p>
            <a:pPr lvl="2" defTabSz="914400">
              <a:spcBef>
                <a:spcPts val="600"/>
              </a:spcBef>
              <a:defRPr/>
            </a:pPr>
            <a:r>
              <a:rPr lang="hu-HU" sz="1400" kern="0" dirty="0" smtClean="0">
                <a:cs typeface="+mn-cs"/>
              </a:rPr>
              <a:t>10 nap tartási periódus</a:t>
            </a:r>
          </a:p>
          <a:p>
            <a:pPr lvl="2" defTabSz="914400">
              <a:spcBef>
                <a:spcPts val="600"/>
              </a:spcBef>
              <a:defRPr/>
            </a:pPr>
            <a:r>
              <a:rPr lang="hu-HU" sz="1400" kern="0" dirty="0" smtClean="0">
                <a:cs typeface="+mn-cs"/>
              </a:rPr>
              <a:t>Legalább 1 éves megfigyelési időszak</a:t>
            </a:r>
          </a:p>
          <a:p>
            <a:pPr lvl="2" defTabSz="914400">
              <a:spcBef>
                <a:spcPts val="600"/>
              </a:spcBef>
              <a:defRPr/>
            </a:pPr>
            <a:r>
              <a:rPr lang="hu-HU" sz="1400" kern="0" dirty="0" smtClean="0">
                <a:cs typeface="+mn-cs"/>
              </a:rPr>
              <a:t>Adatok aktualizálása legalább havonta</a:t>
            </a:r>
          </a:p>
          <a:p>
            <a:pPr lvl="2" defTabSz="914400">
              <a:spcBef>
                <a:spcPts val="600"/>
              </a:spcBef>
              <a:defRPr/>
            </a:pPr>
            <a:endParaRPr lang="hu-HU" sz="1400" kern="0" dirty="0" smtClean="0">
              <a:cs typeface="+mn-cs"/>
            </a:endParaRPr>
          </a:p>
        </p:txBody>
      </p:sp>
      <p:sp>
        <p:nvSpPr>
          <p:cNvPr id="7" name="Content Placeholder 7"/>
          <p:cNvSpPr txBox="1">
            <a:spLocks/>
          </p:cNvSpPr>
          <p:nvPr/>
        </p:nvSpPr>
        <p:spPr bwMode="gray">
          <a:xfrm>
            <a:off x="4499992" y="1556792"/>
            <a:ext cx="4392488" cy="1728192"/>
          </a:xfrm>
          <a:prstGeom prst="rect">
            <a:avLst/>
          </a:prstGeom>
        </p:spPr>
        <p:txBody>
          <a:bodyPr vert="horz" lIns="0" tIns="0" rIns="0" bIns="0" rtlCol="0">
            <a:normAutofit/>
          </a:bodyPr>
          <a:lstStyle/>
          <a:p>
            <a:pPr marL="285750" lvl="2" indent="-283464" defTabSz="914400">
              <a:spcBef>
                <a:spcPts val="600"/>
              </a:spcBef>
              <a:spcAft>
                <a:spcPts val="600"/>
              </a:spcAft>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Portfolió stresszhelyzeti kockáztatott értéke</a:t>
            </a:r>
          </a:p>
          <a:p>
            <a:pPr marL="285750" lvl="2" indent="-283464" defTabSz="914400">
              <a:spcBef>
                <a:spcPts val="600"/>
              </a:spcBef>
              <a:spcAft>
                <a:spcPts val="600"/>
              </a:spcAft>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Számítás hetente</a:t>
            </a:r>
          </a:p>
          <a:p>
            <a:pPr marL="285750" lvl="2" indent="-283464" defTabSz="914400">
              <a:spcBef>
                <a:spcPts val="600"/>
              </a:spcBef>
              <a:spcAft>
                <a:spcPts val="600"/>
              </a:spcAft>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Lényeges stresszhelyzetet jelentő, folyamatos 12 hónapos időszak historikus adatai alapján</a:t>
            </a:r>
          </a:p>
          <a:p>
            <a:pPr marL="285750" lvl="2" indent="-283464" defTabSz="914400">
              <a:spcBef>
                <a:spcPts val="600"/>
              </a:spcBef>
              <a:spcAft>
                <a:spcPts val="600"/>
              </a:spcAft>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Adatok kiválasztását évente felül kell vizsgálni</a:t>
            </a:r>
          </a:p>
          <a:p>
            <a:pPr marL="285750" lvl="2" indent="-285750">
              <a:spcBef>
                <a:spcPts val="600"/>
              </a:spcBef>
              <a:buClr>
                <a:srgbClr val="97989A"/>
              </a:buClr>
              <a:buFont typeface="Univers for KPMG Light" panose="020B0403020202020204" pitchFamily="34" charset="0"/>
              <a:buChar char="–"/>
              <a:defRPr/>
            </a:pPr>
            <a:endParaRPr lang="hu-HU" sz="1400" b="1" u="sng" dirty="0" smtClean="0">
              <a:solidFill>
                <a:schemeClr val="tx2"/>
              </a:solidFill>
              <a:latin typeface="Univers for KPMG Light" panose="020B0403020202020204" pitchFamily="34" charset="0"/>
              <a:cs typeface="Arial" pitchFamily="34" charset="0"/>
            </a:endParaRPr>
          </a:p>
          <a:p>
            <a:pPr>
              <a:spcBef>
                <a:spcPts val="1200"/>
              </a:spcBef>
              <a:buFont typeface="Arial" pitchFamily="34" charset="0"/>
              <a:buNone/>
              <a:defRPr/>
            </a:pPr>
            <a:endParaRPr lang="hu-HU" sz="1600" b="1" dirty="0">
              <a:solidFill>
                <a:schemeClr val="tx2"/>
              </a:solidFill>
              <a:latin typeface="Univers for KPMG Light" panose="020B0403020202020204" pitchFamily="34" charset="0"/>
              <a:cs typeface="Arial" pitchFamily="34" charset="0"/>
            </a:endParaRPr>
          </a:p>
        </p:txBody>
      </p:sp>
      <p:sp>
        <p:nvSpPr>
          <p:cNvPr id="8" name="Rounded Rectangle 7"/>
          <p:cNvSpPr/>
          <p:nvPr/>
        </p:nvSpPr>
        <p:spPr>
          <a:xfrm>
            <a:off x="1691680" y="1124744"/>
            <a:ext cx="864096" cy="360040"/>
          </a:xfrm>
          <a:prstGeom prst="roundRect">
            <a:avLst/>
          </a:prstGeom>
          <a:solidFill>
            <a:srgbClr val="00338D"/>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err="1" smtClean="0">
                <a:solidFill>
                  <a:srgbClr val="FFFFFF"/>
                </a:solidFill>
                <a:latin typeface="Univers for KPMG Light" panose="020B0403020202020204" pitchFamily="34" charset="0"/>
              </a:rPr>
              <a:t>VaR</a:t>
            </a:r>
            <a:endParaRPr lang="hu-HU" dirty="0">
              <a:solidFill>
                <a:srgbClr val="FFFFFF"/>
              </a:solidFill>
              <a:latin typeface="Univers for KPMG Light" panose="020B0403020202020204" pitchFamily="34" charset="0"/>
            </a:endParaRPr>
          </a:p>
        </p:txBody>
      </p:sp>
      <p:sp>
        <p:nvSpPr>
          <p:cNvPr id="9" name="Rounded Rectangle 8"/>
          <p:cNvSpPr/>
          <p:nvPr/>
        </p:nvSpPr>
        <p:spPr>
          <a:xfrm>
            <a:off x="5940152" y="1124744"/>
            <a:ext cx="864096" cy="360040"/>
          </a:xfrm>
          <a:prstGeom prst="roundRect">
            <a:avLst/>
          </a:prstGeom>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err="1" smtClean="0">
                <a:solidFill>
                  <a:srgbClr val="000000"/>
                </a:solidFill>
                <a:latin typeface="Univers for KPMG Light" panose="020B0403020202020204" pitchFamily="34" charset="0"/>
              </a:rPr>
              <a:t>sVaR</a:t>
            </a:r>
            <a:endParaRPr lang="hu-HU" dirty="0">
              <a:solidFill>
                <a:srgbClr val="000000"/>
              </a:solidFill>
              <a:latin typeface="Univers for KPMG Light" panose="020B0403020202020204" pitchFamily="34" charset="0"/>
            </a:endParaRPr>
          </a:p>
        </p:txBody>
      </p:sp>
      <p:sp>
        <p:nvSpPr>
          <p:cNvPr id="10" name="Content Placeholder 7"/>
          <p:cNvSpPr txBox="1">
            <a:spLocks/>
          </p:cNvSpPr>
          <p:nvPr/>
        </p:nvSpPr>
        <p:spPr bwMode="gray">
          <a:xfrm>
            <a:off x="431032" y="4149080"/>
            <a:ext cx="4140968" cy="2160240"/>
          </a:xfrm>
          <a:prstGeom prst="rect">
            <a:avLst/>
          </a:prstGeom>
        </p:spPr>
        <p:txBody>
          <a:bodyPr vert="horz" lIns="0" tIns="0" rIns="0" bIns="0" rtlCol="0">
            <a:normAutofit/>
          </a:bodyPr>
          <a:lstStyle/>
          <a:p>
            <a:pPr marL="285750" lvl="2" indent="-283464" defTabSz="914400">
              <a:spcBef>
                <a:spcPts val="600"/>
              </a:spcBef>
              <a:spcAft>
                <a:spcPts val="600"/>
              </a:spcAft>
              <a:buClr>
                <a:srgbClr val="97989A"/>
              </a:buClr>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Az „</a:t>
            </a:r>
            <a:r>
              <a:rPr lang="hu-HU" sz="1400" kern="0" dirty="0" err="1">
                <a:solidFill>
                  <a:schemeClr val="tx2"/>
                </a:solidFill>
                <a:latin typeface="Univers for KPMG Light" panose="020B0403020202020204" pitchFamily="34" charset="0"/>
              </a:rPr>
              <a:t>mc</a:t>
            </a:r>
            <a:r>
              <a:rPr lang="hu-HU" sz="1400" kern="0" dirty="0">
                <a:solidFill>
                  <a:schemeClr val="tx2"/>
                </a:solidFill>
                <a:latin typeface="Univers for KPMG Light" panose="020B0403020202020204" pitchFamily="34" charset="0"/>
              </a:rPr>
              <a:t>” és „</a:t>
            </a:r>
            <a:r>
              <a:rPr lang="hu-HU" sz="1400" kern="0" dirty="0" err="1">
                <a:solidFill>
                  <a:schemeClr val="tx2"/>
                </a:solidFill>
                <a:latin typeface="Univers for KPMG Light" panose="020B0403020202020204" pitchFamily="34" charset="0"/>
              </a:rPr>
              <a:t>ms</a:t>
            </a:r>
            <a:r>
              <a:rPr lang="hu-HU" sz="1400" kern="0" dirty="0">
                <a:solidFill>
                  <a:schemeClr val="tx2"/>
                </a:solidFill>
                <a:latin typeface="Univers for KPMG Light" panose="020B0403020202020204" pitchFamily="34" charset="0"/>
              </a:rPr>
              <a:t>” paraméterek meghatározása a legutóbbi 250 munkanap túllépései alapján történik</a:t>
            </a:r>
          </a:p>
          <a:p>
            <a:pPr marL="285750" lvl="2" indent="-283464" defTabSz="914400">
              <a:spcBef>
                <a:spcPts val="600"/>
              </a:spcBef>
              <a:spcAft>
                <a:spcPts val="600"/>
              </a:spcAft>
              <a:buClr>
                <a:srgbClr val="97989A"/>
              </a:buClr>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Túllépés: ha a portfolió értékében egy nap alatt bekövetkezett változás meghaladja  a modell által meghatározott 1 napos </a:t>
            </a:r>
            <a:r>
              <a:rPr lang="hu-HU" sz="1400" kern="0" dirty="0" err="1">
                <a:solidFill>
                  <a:schemeClr val="tx2"/>
                </a:solidFill>
                <a:latin typeface="Univers for KPMG Light" panose="020B0403020202020204" pitchFamily="34" charset="0"/>
              </a:rPr>
              <a:t>VaR</a:t>
            </a:r>
            <a:r>
              <a:rPr lang="hu-HU" sz="1400" kern="0" dirty="0">
                <a:solidFill>
                  <a:schemeClr val="tx2"/>
                </a:solidFill>
                <a:latin typeface="Univers for KPMG Light" panose="020B0403020202020204" pitchFamily="34" charset="0"/>
              </a:rPr>
              <a:t> értéket</a:t>
            </a:r>
          </a:p>
          <a:p>
            <a:pPr marL="285750" lvl="2" indent="-283464" defTabSz="914400">
              <a:spcBef>
                <a:spcPts val="600"/>
              </a:spcBef>
              <a:spcAft>
                <a:spcPts val="600"/>
              </a:spcAft>
              <a:buClr>
                <a:srgbClr val="97989A"/>
              </a:buClr>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A túllépések számát legalább negyedévente fel kell mérni.</a:t>
            </a:r>
          </a:p>
        </p:txBody>
      </p:sp>
    </p:spTree>
    <p:extLst>
      <p:ext uri="{BB962C8B-B14F-4D97-AF65-F5344CB8AC3E}">
        <p14:creationId xmlns:p14="http://schemas.microsoft.com/office/powerpoint/2010/main" val="38837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VaR</a:t>
            </a:r>
            <a:r>
              <a:rPr lang="hu-HU" dirty="0"/>
              <a:t>, mint menedzsment eszköz</a:t>
            </a:r>
          </a:p>
        </p:txBody>
      </p:sp>
      <p:sp>
        <p:nvSpPr>
          <p:cNvPr id="3" name="Content Placeholder 2"/>
          <p:cNvSpPr txBox="1">
            <a:spLocks/>
          </p:cNvSpPr>
          <p:nvPr/>
        </p:nvSpPr>
        <p:spPr>
          <a:xfrm>
            <a:off x="179512" y="1196752"/>
            <a:ext cx="8713088" cy="5112568"/>
          </a:xfrm>
          <a:prstGeom prst="rect">
            <a:avLst/>
          </a:prstGeom>
        </p:spPr>
        <p:txBody>
          <a:bodyPr>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lvl="2" defTabSz="914400">
              <a:lnSpc>
                <a:spcPct val="150000"/>
              </a:lnSpc>
              <a:spcBef>
                <a:spcPts val="600"/>
              </a:spcBef>
              <a:spcAft>
                <a:spcPts val="0"/>
              </a:spcAft>
              <a:buFont typeface="Univers for KPMG Light" panose="020B0403020202020204" pitchFamily="34" charset="0"/>
              <a:buNone/>
              <a:defRPr/>
            </a:pPr>
            <a:r>
              <a:rPr lang="hu-HU" sz="1400" b="1" u="sng" kern="0" dirty="0" smtClean="0">
                <a:solidFill>
                  <a:srgbClr val="00338D"/>
                </a:solidFill>
              </a:rPr>
              <a:t>A </a:t>
            </a:r>
            <a:r>
              <a:rPr lang="hu-HU" sz="1400" b="1" u="sng" kern="0" dirty="0" err="1" smtClean="0">
                <a:solidFill>
                  <a:srgbClr val="00338D"/>
                </a:solidFill>
              </a:rPr>
              <a:t>VaR</a:t>
            </a:r>
            <a:r>
              <a:rPr lang="hu-HU" sz="1400" b="1" u="sng" kern="0" dirty="0" smtClean="0">
                <a:solidFill>
                  <a:srgbClr val="00338D"/>
                </a:solidFill>
              </a:rPr>
              <a:t>  </a:t>
            </a:r>
          </a:p>
          <a:p>
            <a:pPr lvl="4" defTabSz="914400">
              <a:lnSpc>
                <a:spcPct val="150000"/>
              </a:lnSpc>
              <a:spcBef>
                <a:spcPts val="600"/>
              </a:spcBef>
              <a:spcAft>
                <a:spcPts val="0"/>
              </a:spcAft>
              <a:defRPr/>
            </a:pPr>
            <a:r>
              <a:rPr lang="hu-HU" sz="1200" kern="0" dirty="0" smtClean="0"/>
              <a:t>egy egyszerű eszköz arra, hogy egy adott portfolión várható veszteséget számszerűsítsünk</a:t>
            </a:r>
          </a:p>
          <a:p>
            <a:pPr lvl="4" defTabSz="914400">
              <a:lnSpc>
                <a:spcPct val="150000"/>
              </a:lnSpc>
              <a:spcBef>
                <a:spcPts val="600"/>
              </a:spcBef>
              <a:spcAft>
                <a:spcPts val="0"/>
              </a:spcAft>
              <a:defRPr/>
            </a:pPr>
            <a:r>
              <a:rPr lang="hu-HU" sz="1200" kern="0" dirty="0" smtClean="0"/>
              <a:t>egy konkrét számot fejez ki, könnyen megérthető</a:t>
            </a:r>
          </a:p>
          <a:p>
            <a:pPr lvl="4" defTabSz="914400">
              <a:lnSpc>
                <a:spcPct val="150000"/>
              </a:lnSpc>
              <a:spcBef>
                <a:spcPts val="600"/>
              </a:spcBef>
              <a:spcAft>
                <a:spcPts val="0"/>
              </a:spcAft>
              <a:defRPr/>
            </a:pPr>
            <a:r>
              <a:rPr lang="hu-HU" sz="1200" kern="0" dirty="0" smtClean="0"/>
              <a:t>egy statisztikai becslés, nem tényleges veszteség</a:t>
            </a:r>
          </a:p>
          <a:p>
            <a:pPr lvl="4" defTabSz="914400">
              <a:lnSpc>
                <a:spcPct val="150000"/>
              </a:lnSpc>
              <a:spcBef>
                <a:spcPts val="600"/>
              </a:spcBef>
              <a:spcAft>
                <a:spcPts val="0"/>
              </a:spcAft>
              <a:defRPr/>
            </a:pPr>
            <a:r>
              <a:rPr lang="hu-HU" sz="1200" kern="0" dirty="0" smtClean="0"/>
              <a:t>benchmarkként is használható összehasonlító elemzések során</a:t>
            </a:r>
          </a:p>
          <a:p>
            <a:pPr lvl="4" defTabSz="914400">
              <a:lnSpc>
                <a:spcPct val="150000"/>
              </a:lnSpc>
              <a:spcBef>
                <a:spcPts val="600"/>
              </a:spcBef>
              <a:spcAft>
                <a:spcPts val="0"/>
              </a:spcAft>
              <a:defRPr/>
            </a:pPr>
            <a:endParaRPr lang="hu-HU" sz="1200" kern="0" dirty="0" smtClean="0"/>
          </a:p>
          <a:p>
            <a:pPr defTabSz="914400">
              <a:spcAft>
                <a:spcPts val="0"/>
              </a:spcAft>
            </a:pPr>
            <a:r>
              <a:rPr lang="hu-HU" sz="1400" u="sng" kern="0" dirty="0" smtClean="0">
                <a:latin typeface="Univers for KPMG Light" panose="020B0403020202020204" pitchFamily="34" charset="0"/>
              </a:rPr>
              <a:t>Menedzsment eszköz, mert:</a:t>
            </a:r>
          </a:p>
          <a:p>
            <a:pPr lvl="4" defTabSz="914400">
              <a:lnSpc>
                <a:spcPct val="150000"/>
              </a:lnSpc>
              <a:spcBef>
                <a:spcPts val="600"/>
              </a:spcBef>
              <a:spcAft>
                <a:spcPts val="0"/>
              </a:spcAft>
              <a:defRPr/>
            </a:pPr>
            <a:r>
              <a:rPr lang="hu-HU" sz="1200" kern="0" dirty="0" smtClean="0"/>
              <a:t>Segítségével a menedzsment dönteni tud arról, hogy a kockázati étvággyal összhangban van-e a felvállalt kockázat. Szükség esetén a pozíciók zárhatóak/fedezhetőek.</a:t>
            </a:r>
          </a:p>
          <a:p>
            <a:pPr lvl="4" defTabSz="914400">
              <a:lnSpc>
                <a:spcPct val="150000"/>
              </a:lnSpc>
              <a:spcBef>
                <a:spcPts val="600"/>
              </a:spcBef>
              <a:spcAft>
                <a:spcPts val="0"/>
              </a:spcAft>
              <a:defRPr/>
            </a:pPr>
            <a:r>
              <a:rPr lang="hu-HU" sz="1200" kern="0" dirty="0" smtClean="0"/>
              <a:t>Lehetővé teszi a különböző piacokon történő kockázatvállalás összemérését, a kockázat és hozam közötti átváltást</a:t>
            </a:r>
          </a:p>
          <a:p>
            <a:pPr lvl="4" defTabSz="914400">
              <a:lnSpc>
                <a:spcPct val="150000"/>
              </a:lnSpc>
              <a:spcBef>
                <a:spcPts val="600"/>
              </a:spcBef>
              <a:spcAft>
                <a:spcPts val="0"/>
              </a:spcAft>
              <a:defRPr/>
            </a:pPr>
            <a:r>
              <a:rPr lang="hu-HU" sz="1200" kern="0" dirty="0" smtClean="0"/>
              <a:t>Lehetővé teszi a tőkekövetelmény </a:t>
            </a:r>
            <a:r>
              <a:rPr lang="hu-HU" sz="1200" kern="0" dirty="0" err="1" smtClean="0"/>
              <a:t>trading</a:t>
            </a:r>
            <a:r>
              <a:rPr lang="hu-HU" sz="1200" kern="0" dirty="0" smtClean="0"/>
              <a:t> </a:t>
            </a:r>
            <a:r>
              <a:rPr lang="hu-HU" sz="1200" kern="0" dirty="0" err="1" smtClean="0"/>
              <a:t>desk-ek</a:t>
            </a:r>
            <a:r>
              <a:rPr lang="hu-HU" sz="1200" kern="0" dirty="0" smtClean="0"/>
              <a:t>/termékek/kereskedők közötti allokációját</a:t>
            </a:r>
          </a:p>
          <a:p>
            <a:pPr lvl="4" defTabSz="914400">
              <a:lnSpc>
                <a:spcPct val="150000"/>
              </a:lnSpc>
              <a:spcBef>
                <a:spcPts val="600"/>
              </a:spcBef>
              <a:spcAft>
                <a:spcPts val="0"/>
              </a:spcAft>
              <a:defRPr/>
            </a:pPr>
            <a:r>
              <a:rPr lang="hu-HU" sz="1200" kern="0" dirty="0" smtClean="0"/>
              <a:t>Más eszközökkel (pl. stressz tesztek) való együttes használata extrém piaci körülmények melletti veszteségek számszerűsítésére is használható</a:t>
            </a:r>
          </a:p>
          <a:p>
            <a:pPr defTabSz="914400">
              <a:spcAft>
                <a:spcPts val="0"/>
              </a:spcAft>
            </a:pPr>
            <a:endParaRPr lang="hu-HU" sz="1200" kern="0" dirty="0">
              <a:latin typeface="Univers for KPMG Light" panose="020B0403020202020204" pitchFamily="34" charset="0"/>
            </a:endParaRPr>
          </a:p>
        </p:txBody>
      </p:sp>
    </p:spTree>
    <p:extLst>
      <p:ext uri="{BB962C8B-B14F-4D97-AF65-F5344CB8AC3E}">
        <p14:creationId xmlns:p14="http://schemas.microsoft.com/office/powerpoint/2010/main" val="3412135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dirty="0" smtClean="0"/>
              <a:t>Kitekintés a banki könyvi kamatkockázatra</a:t>
            </a:r>
            <a:endParaRPr lang="hu-HU" dirty="0"/>
          </a:p>
        </p:txBody>
      </p:sp>
    </p:spTree>
    <p:extLst>
      <p:ext uri="{BB962C8B-B14F-4D97-AF65-F5344CB8AC3E}">
        <p14:creationId xmlns:p14="http://schemas.microsoft.com/office/powerpoint/2010/main" val="1910601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88024" y="2636912"/>
            <a:ext cx="3456384" cy="3528392"/>
          </a:xfrm>
          <a:prstGeom prst="rect">
            <a:avLst/>
          </a:prstGeom>
          <a:solidFill>
            <a:srgbClr val="00338D">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latin typeface="Univers for KPMG Light" panose="020B0403020202020204" pitchFamily="34" charset="0"/>
            </a:endParaRPr>
          </a:p>
        </p:txBody>
      </p:sp>
      <p:sp>
        <p:nvSpPr>
          <p:cNvPr id="3" name="Rounded Rectangle 2"/>
          <p:cNvSpPr/>
          <p:nvPr/>
        </p:nvSpPr>
        <p:spPr>
          <a:xfrm>
            <a:off x="3131840" y="1268760"/>
            <a:ext cx="2592288" cy="1008112"/>
          </a:xfrm>
          <a:prstGeom prst="roundRect">
            <a:avLst/>
          </a:prstGeom>
          <a:solidFill>
            <a:srgbClr val="00338D"/>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FFFFFF"/>
                </a:solidFill>
                <a:latin typeface="Univers for KPMG Light" panose="020B0403020202020204" pitchFamily="34" charset="0"/>
              </a:rPr>
              <a:t>Mire van hatással a kamatkockázat?</a:t>
            </a:r>
            <a:endParaRPr lang="hu-HU" dirty="0">
              <a:solidFill>
                <a:srgbClr val="FFFFFF"/>
              </a:solidFill>
              <a:latin typeface="Univers for KPMG Light" panose="020B0403020202020204" pitchFamily="34" charset="0"/>
            </a:endParaRPr>
          </a:p>
        </p:txBody>
      </p:sp>
      <p:sp>
        <p:nvSpPr>
          <p:cNvPr id="4" name="Rounded Rectangle 3"/>
          <p:cNvSpPr/>
          <p:nvPr/>
        </p:nvSpPr>
        <p:spPr>
          <a:xfrm>
            <a:off x="827584" y="2924944"/>
            <a:ext cx="3024336" cy="1224136"/>
          </a:xfrm>
          <a:prstGeom prst="roundRect">
            <a:avLst/>
          </a:prstGeom>
          <a:solidFill>
            <a:srgbClr val="00338D"/>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FFFFFF"/>
                </a:solidFill>
                <a:latin typeface="Univers for KPMG Light" panose="020B0403020202020204" pitchFamily="34" charset="0"/>
              </a:rPr>
              <a:t>Elsődlegesen  a kamatkörnyezettől függő termékek (kötvények) piaci árát befolyásolja</a:t>
            </a:r>
            <a:endParaRPr lang="hu-HU" dirty="0">
              <a:solidFill>
                <a:srgbClr val="FFFFFF"/>
              </a:solidFill>
              <a:latin typeface="Univers for KPMG Light" panose="020B0403020202020204" pitchFamily="34" charset="0"/>
            </a:endParaRPr>
          </a:p>
        </p:txBody>
      </p:sp>
      <p:sp>
        <p:nvSpPr>
          <p:cNvPr id="2" name="Title 1"/>
          <p:cNvSpPr>
            <a:spLocks noGrp="1"/>
          </p:cNvSpPr>
          <p:nvPr>
            <p:ph type="title"/>
          </p:nvPr>
        </p:nvSpPr>
        <p:spPr/>
        <p:txBody>
          <a:bodyPr/>
          <a:lstStyle/>
          <a:p>
            <a:r>
              <a:rPr lang="hu-HU" dirty="0"/>
              <a:t>Kamatkockázat banki működésre gyakorolt hatása</a:t>
            </a:r>
          </a:p>
        </p:txBody>
      </p:sp>
      <p:sp>
        <p:nvSpPr>
          <p:cNvPr id="5" name="Rounded Rectangle 4"/>
          <p:cNvSpPr/>
          <p:nvPr/>
        </p:nvSpPr>
        <p:spPr>
          <a:xfrm>
            <a:off x="5004048" y="2996952"/>
            <a:ext cx="3024336" cy="1224136"/>
          </a:xfrm>
          <a:prstGeom prst="roundRect">
            <a:avLst/>
          </a:prstGeom>
          <a:solidFill>
            <a:srgbClr val="00338D"/>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FFFFFF"/>
                </a:solidFill>
                <a:latin typeface="Univers for KPMG Light" panose="020B0403020202020204" pitchFamily="34" charset="0"/>
              </a:rPr>
              <a:t>Befolyásolja a banki eszköz és forrásoldal alakulását is</a:t>
            </a:r>
            <a:endParaRPr lang="hu-HU" dirty="0">
              <a:solidFill>
                <a:srgbClr val="FFFFFF"/>
              </a:solidFill>
              <a:latin typeface="Univers for KPMG Light" panose="020B0403020202020204" pitchFamily="34" charset="0"/>
            </a:endParaRPr>
          </a:p>
        </p:txBody>
      </p:sp>
      <p:sp>
        <p:nvSpPr>
          <p:cNvPr id="6" name="Down Arrow 5"/>
          <p:cNvSpPr/>
          <p:nvPr/>
        </p:nvSpPr>
        <p:spPr>
          <a:xfrm>
            <a:off x="1979712" y="4293096"/>
            <a:ext cx="1008112" cy="504056"/>
          </a:xfrm>
          <a:prstGeom prst="downArrow">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8" name="Rounded Rectangle 7"/>
          <p:cNvSpPr/>
          <p:nvPr/>
        </p:nvSpPr>
        <p:spPr>
          <a:xfrm>
            <a:off x="827584" y="4797152"/>
            <a:ext cx="3024336" cy="1224136"/>
          </a:xfrm>
          <a:prstGeom prst="roundRect">
            <a:avLst/>
          </a:prstGeom>
          <a:solidFill>
            <a:srgbClr val="00338D"/>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FFFFFF"/>
                </a:solidFill>
                <a:latin typeface="Univers for KPMG Light" panose="020B0403020202020204" pitchFamily="34" charset="0"/>
              </a:rPr>
              <a:t>1. pillér - kereskedési könyvi kamatkockázat</a:t>
            </a:r>
            <a:endParaRPr lang="hu-HU" dirty="0">
              <a:solidFill>
                <a:srgbClr val="FFFFFF"/>
              </a:solidFill>
              <a:latin typeface="Univers for KPMG Light" panose="020B0403020202020204" pitchFamily="34" charset="0"/>
            </a:endParaRPr>
          </a:p>
        </p:txBody>
      </p:sp>
      <p:sp>
        <p:nvSpPr>
          <p:cNvPr id="7" name="Down Arrow 6"/>
          <p:cNvSpPr/>
          <p:nvPr/>
        </p:nvSpPr>
        <p:spPr>
          <a:xfrm>
            <a:off x="6084168" y="4293096"/>
            <a:ext cx="1008112" cy="504056"/>
          </a:xfrm>
          <a:prstGeom prst="downArrow">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9" name="Rounded Rectangle 8"/>
          <p:cNvSpPr/>
          <p:nvPr/>
        </p:nvSpPr>
        <p:spPr>
          <a:xfrm>
            <a:off x="4932040" y="4797152"/>
            <a:ext cx="3024336" cy="1224136"/>
          </a:xfrm>
          <a:prstGeom prst="roundRect">
            <a:avLst/>
          </a:prstGeom>
          <a:solidFill>
            <a:srgbClr val="00338D"/>
          </a:solidFill>
          <a:ln/>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FFFFFF"/>
                </a:solidFill>
                <a:latin typeface="Univers for KPMG Light" panose="020B0403020202020204" pitchFamily="34" charset="0"/>
              </a:rPr>
              <a:t>2. pillér – banki könyvi kamatkockázat</a:t>
            </a:r>
            <a:endParaRPr lang="hu-HU" dirty="0">
              <a:solidFill>
                <a:srgbClr val="FFFFFF"/>
              </a:solidFill>
              <a:latin typeface="Univers for KPMG Light" panose="020B0403020202020204" pitchFamily="34" charset="0"/>
            </a:endParaRPr>
          </a:p>
        </p:txBody>
      </p:sp>
      <p:sp>
        <p:nvSpPr>
          <p:cNvPr id="10" name="Down Arrow 9"/>
          <p:cNvSpPr/>
          <p:nvPr/>
        </p:nvSpPr>
        <p:spPr>
          <a:xfrm rot="18903397">
            <a:off x="6071978" y="2128564"/>
            <a:ext cx="375052" cy="936104"/>
          </a:xfrm>
          <a:prstGeom prst="downArrow">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
        <p:nvSpPr>
          <p:cNvPr id="11" name="Down Arrow 10"/>
          <p:cNvSpPr/>
          <p:nvPr/>
        </p:nvSpPr>
        <p:spPr>
          <a:xfrm rot="2665333">
            <a:off x="2473367" y="2049478"/>
            <a:ext cx="349742" cy="936104"/>
          </a:xfrm>
          <a:prstGeom prst="downArrow">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FFFFFF"/>
              </a:solidFill>
            </a:endParaRPr>
          </a:p>
        </p:txBody>
      </p:sp>
    </p:spTree>
    <p:extLst>
      <p:ext uri="{BB962C8B-B14F-4D97-AF65-F5344CB8AC3E}">
        <p14:creationId xmlns:p14="http://schemas.microsoft.com/office/powerpoint/2010/main" val="398491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u-HU" dirty="0" smtClean="0"/>
              <a:t>A banki könyvi kamatkockázat típusai</a:t>
            </a:r>
            <a:endParaRPr lang="hu-HU" dirty="0"/>
          </a:p>
        </p:txBody>
      </p:sp>
      <p:sp>
        <p:nvSpPr>
          <p:cNvPr id="3" name="Text Placeholder 3"/>
          <p:cNvSpPr txBox="1">
            <a:spLocks/>
          </p:cNvSpPr>
          <p:nvPr/>
        </p:nvSpPr>
        <p:spPr>
          <a:xfrm>
            <a:off x="632463" y="1218879"/>
            <a:ext cx="7627405" cy="2974175"/>
          </a:xfrm>
          <a:prstGeom prst="rect">
            <a:avLst/>
          </a:prstGeom>
        </p:spPr>
        <p:txBody>
          <a:bodyPr vert="horz" lIns="0" tIns="0" rIns="0" bIns="0" rtlCol="0">
            <a:noAutofit/>
          </a:bodyPr>
          <a:lstStyle>
            <a:lvl1pPr eaLnBrk="1" hangingPunct="1">
              <a:spcAft>
                <a:spcPts val="600"/>
              </a:spcAft>
              <a:defRPr sz="1500" b="1" i="0">
                <a:solidFill>
                  <a:schemeClr val="tx2"/>
                </a:solidFill>
                <a:latin typeface="Univers for KPMG"/>
                <a:cs typeface="Univers for KPMG"/>
              </a:defRPr>
            </a:lvl1pPr>
            <a:lvl2pPr marL="0" indent="0" algn="l" eaLnBrk="1" hangingPunct="1">
              <a:spcAft>
                <a:spcPts val="600"/>
              </a:spcAft>
              <a:buFontTx/>
              <a:buNone/>
              <a:defRPr sz="1500" b="0" i="0">
                <a:solidFill>
                  <a:schemeClr val="tx2"/>
                </a:solidFill>
                <a:latin typeface="Univers for KPMG Light"/>
                <a:cs typeface="Univers for KPMG Light"/>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a:cs typeface="Univers for KPMG Light"/>
              </a:defRPr>
            </a:lvl3pPr>
            <a:lvl4pPr marL="576072"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a:cs typeface="Univers for KPMG Light"/>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a:cs typeface="Univers for KPMG Light"/>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r>
              <a:rPr lang="hu-HU" u="sng" kern="0" dirty="0" smtClean="0"/>
              <a:t>Definíció: </a:t>
            </a:r>
            <a:r>
              <a:rPr lang="hu-HU" b="0" dirty="0" smtClean="0"/>
              <a:t>A </a:t>
            </a:r>
            <a:r>
              <a:rPr lang="hu-HU" b="0" dirty="0"/>
              <a:t>kamatlábkockázat a piaci kamatlábak változásának az intézmény pénzügyi helyzetére, kamateredményére gyakorolt lehetséges kedvezőtlen hatása. </a:t>
            </a:r>
            <a:endParaRPr lang="hu-HU" b="0" dirty="0" smtClean="0"/>
          </a:p>
          <a:p>
            <a:r>
              <a:rPr lang="hu-HU" u="sng" dirty="0" smtClean="0">
                <a:latin typeface="Univers for KPMG Light" panose="020B0403020202020204" pitchFamily="34" charset="0"/>
              </a:rPr>
              <a:t>Típusai:</a:t>
            </a:r>
            <a:endParaRPr lang="hu-HU" u="sng" dirty="0">
              <a:latin typeface="Univers for KPMG Light" panose="020B0403020202020204" pitchFamily="34" charset="0"/>
            </a:endParaRPr>
          </a:p>
          <a:p>
            <a:pPr>
              <a:spcAft>
                <a:spcPts val="0"/>
              </a:spcAft>
            </a:pPr>
            <a:r>
              <a:rPr lang="hu-HU" dirty="0">
                <a:latin typeface="Univers for KPMG Light" panose="020B0403020202020204" pitchFamily="34" charset="0"/>
              </a:rPr>
              <a:t>Újraárazási kockázat:</a:t>
            </a:r>
          </a:p>
          <a:p>
            <a:pPr lvl="4">
              <a:lnSpc>
                <a:spcPct val="90000"/>
              </a:lnSpc>
              <a:spcBef>
                <a:spcPts val="600"/>
              </a:spcBef>
              <a:defRPr/>
            </a:pPr>
            <a:r>
              <a:rPr lang="hu-HU" dirty="0">
                <a:latin typeface="Univers for KPMG Light" panose="020B0403020202020204" pitchFamily="34" charset="0"/>
              </a:rPr>
              <a:t>Eszközök és források lejárati szerkezete és árazási periódusa is eltér</a:t>
            </a:r>
          </a:p>
          <a:p>
            <a:pPr>
              <a:spcAft>
                <a:spcPts val="0"/>
              </a:spcAft>
            </a:pPr>
            <a:r>
              <a:rPr lang="hu-HU" dirty="0">
                <a:latin typeface="Univers for KPMG Light" panose="020B0403020202020204" pitchFamily="34" charset="0"/>
              </a:rPr>
              <a:t>Bázis kockázat</a:t>
            </a:r>
          </a:p>
          <a:p>
            <a:pPr lvl="4">
              <a:spcBef>
                <a:spcPts val="600"/>
              </a:spcBef>
              <a:spcAft>
                <a:spcPts val="0"/>
              </a:spcAft>
              <a:defRPr/>
            </a:pPr>
            <a:r>
              <a:rPr lang="hu-HU" dirty="0" smtClean="0"/>
              <a:t>Két</a:t>
            </a:r>
            <a:r>
              <a:rPr lang="hu-HU" dirty="0"/>
              <a:t>, az eszközök, források és mérleg alatti tételek árazásának alapjául szolgáló instrumentum, illetve az árazott tétel és az instrumentum kamatlábának változása közötti kapcsolat, korreláció megváltozásából származó kockázat, </a:t>
            </a:r>
          </a:p>
          <a:p>
            <a:pPr lvl="4">
              <a:spcBef>
                <a:spcPts val="600"/>
              </a:spcBef>
              <a:spcAft>
                <a:spcPts val="0"/>
              </a:spcAft>
              <a:defRPr/>
            </a:pPr>
            <a:r>
              <a:rPr lang="hu-HU" dirty="0" smtClean="0">
                <a:latin typeface="Univers for KPMG Light" panose="020B0403020202020204" pitchFamily="34" charset="0"/>
              </a:rPr>
              <a:t>Akkor </a:t>
            </a:r>
            <a:r>
              <a:rPr lang="hu-HU" dirty="0">
                <a:latin typeface="Univers for KPMG Light" panose="020B0403020202020204" pitchFamily="34" charset="0"/>
              </a:rPr>
              <a:t>fordul elő, </a:t>
            </a:r>
            <a:r>
              <a:rPr lang="hu-HU" dirty="0" smtClean="0">
                <a:latin typeface="Univers for KPMG Light" panose="020B0403020202020204" pitchFamily="34" charset="0"/>
              </a:rPr>
              <a:t>például, ha </a:t>
            </a:r>
            <a:r>
              <a:rPr lang="hu-HU" dirty="0">
                <a:latin typeface="Univers for KPMG Light" panose="020B0403020202020204" pitchFamily="34" charset="0"/>
              </a:rPr>
              <a:t>egy bank a havi átárazódású hiteleit az aktuális három hónapos BUBOR-hoz köti, míg betéteit az aktuális DKJ hozamhoz. </a:t>
            </a:r>
          </a:p>
          <a:p>
            <a:pPr lvl="4">
              <a:spcBef>
                <a:spcPts val="600"/>
              </a:spcBef>
              <a:defRPr/>
            </a:pPr>
            <a:r>
              <a:rPr lang="hu-HU" dirty="0">
                <a:latin typeface="Univers for KPMG Light" panose="020B0403020202020204" pitchFamily="34" charset="0"/>
              </a:rPr>
              <a:t>A két referenciahozam különbségének váratlan megváltozása jelenti a kockázatot.</a:t>
            </a:r>
          </a:p>
          <a:p>
            <a:pPr>
              <a:spcAft>
                <a:spcPts val="0"/>
              </a:spcAft>
            </a:pPr>
            <a:r>
              <a:rPr lang="hu-HU" dirty="0">
                <a:latin typeface="Univers for KPMG Light" panose="020B0403020202020204" pitchFamily="34" charset="0"/>
              </a:rPr>
              <a:t>Hozamgörbe kockázat</a:t>
            </a:r>
          </a:p>
          <a:p>
            <a:pPr lvl="4">
              <a:spcBef>
                <a:spcPts val="600"/>
              </a:spcBef>
              <a:defRPr/>
            </a:pPr>
            <a:r>
              <a:rPr lang="hu-HU" dirty="0" smtClean="0"/>
              <a:t>A </a:t>
            </a:r>
            <a:r>
              <a:rPr lang="hu-HU" dirty="0"/>
              <a:t>hozamgörbe alakjának és meredekségének változásából származó kockázat </a:t>
            </a:r>
            <a:endParaRPr lang="hu-HU" dirty="0" smtClean="0">
              <a:latin typeface="Univers for KPMG Light" panose="020B0403020202020204" pitchFamily="34" charset="0"/>
            </a:endParaRPr>
          </a:p>
          <a:p>
            <a:pPr>
              <a:spcAft>
                <a:spcPts val="0"/>
              </a:spcAft>
            </a:pPr>
            <a:r>
              <a:rPr lang="hu-HU" dirty="0" smtClean="0">
                <a:latin typeface="Univers for KPMG Light" panose="020B0403020202020204" pitchFamily="34" charset="0"/>
              </a:rPr>
              <a:t>Opciós kockázat</a:t>
            </a:r>
          </a:p>
          <a:p>
            <a:pPr lvl="4">
              <a:spcBef>
                <a:spcPts val="600"/>
              </a:spcBef>
              <a:spcAft>
                <a:spcPts val="0"/>
              </a:spcAft>
              <a:defRPr/>
            </a:pPr>
            <a:r>
              <a:rPr lang="hu-HU" dirty="0" smtClean="0">
                <a:latin typeface="Univers for KPMG Light" panose="020B0403020202020204" pitchFamily="34" charset="0"/>
              </a:rPr>
              <a:t>Banki </a:t>
            </a:r>
            <a:r>
              <a:rPr lang="hu-HU" dirty="0">
                <a:latin typeface="Univers for KPMG Light" panose="020B0403020202020204" pitchFamily="34" charset="0"/>
              </a:rPr>
              <a:t>termékekben rejlő </a:t>
            </a:r>
            <a:r>
              <a:rPr lang="hu-HU" dirty="0" smtClean="0">
                <a:latin typeface="Univers for KPMG Light" panose="020B0403020202020204" pitchFamily="34" charset="0"/>
              </a:rPr>
              <a:t>rejtett vagy explicit, kamatlábakkal </a:t>
            </a:r>
            <a:r>
              <a:rPr lang="hu-HU" dirty="0">
                <a:latin typeface="Univers for KPMG Light" panose="020B0403020202020204" pitchFamily="34" charset="0"/>
              </a:rPr>
              <a:t>kapcsolatos opciók</a:t>
            </a:r>
          </a:p>
          <a:p>
            <a:pPr lvl="4">
              <a:spcBef>
                <a:spcPts val="600"/>
              </a:spcBef>
              <a:defRPr/>
            </a:pPr>
            <a:r>
              <a:rPr lang="hu-HU" dirty="0">
                <a:latin typeface="Univers for KPMG Light" panose="020B0403020202020204" pitchFamily="34" charset="0"/>
              </a:rPr>
              <a:t>Pl. jelzálog portfolió, látra szóló betétek</a:t>
            </a:r>
          </a:p>
          <a:p>
            <a:pPr defTabSz="914400"/>
            <a:endParaRPr lang="en-GB" kern="0" dirty="0" smtClean="0">
              <a:latin typeface="Univers for KPMG Light" panose="020B0403020202020204" pitchFamily="34" charset="0"/>
            </a:endParaRPr>
          </a:p>
          <a:p>
            <a:pPr defTabSz="914400"/>
            <a:endParaRPr lang="en-GB" kern="0" dirty="0">
              <a:latin typeface="Univers for KPMG Light" panose="020B0403020202020204" pitchFamily="34" charset="0"/>
            </a:endParaRPr>
          </a:p>
        </p:txBody>
      </p:sp>
    </p:spTree>
    <p:extLst>
      <p:ext uri="{BB962C8B-B14F-4D97-AF65-F5344CB8AC3E}">
        <p14:creationId xmlns:p14="http://schemas.microsoft.com/office/powerpoint/2010/main" val="25227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Kamatkockázat mérési lehetőségei</a:t>
            </a:r>
            <a:endParaRPr lang="hu-HU" dirty="0"/>
          </a:p>
        </p:txBody>
      </p:sp>
      <p:sp>
        <p:nvSpPr>
          <p:cNvPr id="3" name="Rectangle 3"/>
          <p:cNvSpPr txBox="1">
            <a:spLocks noChangeArrowheads="1"/>
          </p:cNvSpPr>
          <p:nvPr/>
        </p:nvSpPr>
        <p:spPr>
          <a:xfrm>
            <a:off x="179512" y="1268760"/>
            <a:ext cx="8712968" cy="1944215"/>
          </a:xfrm>
          <a:prstGeom prst="rect">
            <a:avLst/>
          </a:prstGeom>
        </p:spPr>
        <p:txBody>
          <a:bodyPr>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914400">
              <a:lnSpc>
                <a:spcPct val="90000"/>
              </a:lnSpc>
            </a:pPr>
            <a:r>
              <a:rPr lang="hu-HU" sz="1400" u="sng" kern="0" dirty="0" smtClean="0">
                <a:latin typeface="Univers for KPMG Light" panose="020B0403020202020204" pitchFamily="34" charset="0"/>
              </a:rPr>
              <a:t>Jövedelem alapú megközelítés</a:t>
            </a:r>
          </a:p>
          <a:p>
            <a:pPr lvl="1" defTabSz="914400">
              <a:lnSpc>
                <a:spcPct val="90000"/>
              </a:lnSpc>
            </a:pPr>
            <a:r>
              <a:rPr lang="hu-HU" sz="1400" kern="0" dirty="0" smtClean="0"/>
              <a:t>A kamatmozgások </a:t>
            </a:r>
            <a:r>
              <a:rPr lang="hu-HU" sz="1400" b="1" kern="0" dirty="0" smtClean="0"/>
              <a:t>banki eredményre</a:t>
            </a:r>
            <a:r>
              <a:rPr lang="hu-HU" sz="1400" kern="0" dirty="0" smtClean="0"/>
              <a:t> gyakorolt rövid távú (főként éven belüli, de maximum 1-2 éves) hatásának számszerűsítése </a:t>
            </a:r>
          </a:p>
          <a:p>
            <a:pPr lvl="1" defTabSz="914400">
              <a:lnSpc>
                <a:spcPct val="90000"/>
              </a:lnSpc>
            </a:pPr>
            <a:endParaRPr lang="hu-HU" sz="1400" kern="0" dirty="0" smtClean="0"/>
          </a:p>
          <a:p>
            <a:pPr defTabSz="914400">
              <a:lnSpc>
                <a:spcPct val="90000"/>
              </a:lnSpc>
            </a:pPr>
            <a:r>
              <a:rPr lang="hu-HU" sz="1400" u="sng" kern="0" dirty="0" smtClean="0">
                <a:latin typeface="Univers for KPMG Light" panose="020B0403020202020204" pitchFamily="34" charset="0"/>
              </a:rPr>
              <a:t>Gazdasági tőkeérték alapú megközelítés</a:t>
            </a:r>
          </a:p>
          <a:p>
            <a:pPr lvl="1" defTabSz="914400">
              <a:lnSpc>
                <a:spcPct val="90000"/>
              </a:lnSpc>
            </a:pPr>
            <a:r>
              <a:rPr lang="hu-HU" sz="1400" kern="0" dirty="0" smtClean="0"/>
              <a:t>A banki portfolió jövőbeni cash-flow-jának újraértékelése alapján a </a:t>
            </a:r>
            <a:r>
              <a:rPr lang="hu-HU" sz="1400" b="1" kern="0" dirty="0" smtClean="0"/>
              <a:t>tőke „piaci” értékében</a:t>
            </a:r>
            <a:r>
              <a:rPr lang="hu-HU" sz="1400" kern="0" dirty="0" smtClean="0"/>
              <a:t> bekövetkező változás mértékének számszerűsítése. Jellemzően hosszú távú megközelítés.</a:t>
            </a:r>
          </a:p>
        </p:txBody>
      </p:sp>
      <p:graphicFrame>
        <p:nvGraphicFramePr>
          <p:cNvPr id="4" name="Table 3"/>
          <p:cNvGraphicFramePr>
            <a:graphicFrameLocks noGrp="1"/>
          </p:cNvGraphicFramePr>
          <p:nvPr>
            <p:extLst>
              <p:ext uri="{D42A27DB-BD31-4B8C-83A1-F6EECF244321}">
                <p14:modId xmlns:p14="http://schemas.microsoft.com/office/powerpoint/2010/main" val="3941325824"/>
              </p:ext>
            </p:extLst>
          </p:nvPr>
        </p:nvGraphicFramePr>
        <p:xfrm>
          <a:off x="611560" y="3789040"/>
          <a:ext cx="7824192" cy="1798960"/>
        </p:xfrm>
        <a:graphic>
          <a:graphicData uri="http://schemas.openxmlformats.org/drawingml/2006/table">
            <a:tbl>
              <a:tblPr firstRow="1" bandRow="1">
                <a:tableStyleId>{6E25E649-3F16-4E02-A733-19D2CDBF48F0}</a:tableStyleId>
              </a:tblPr>
              <a:tblGrid>
                <a:gridCol w="2608064"/>
                <a:gridCol w="2608064"/>
                <a:gridCol w="2608064"/>
              </a:tblGrid>
              <a:tr h="809591">
                <a:tc>
                  <a:txBody>
                    <a:bodyPr/>
                    <a:lstStyle/>
                    <a:p>
                      <a:pPr algn="ctr"/>
                      <a:r>
                        <a:rPr lang="hu-HU" sz="1400" dirty="0" smtClean="0">
                          <a:solidFill>
                            <a:schemeClr val="bg1"/>
                          </a:solidFill>
                          <a:latin typeface="Univers for KPMG Light" panose="020B0403020202020204" pitchFamily="34" charset="0"/>
                        </a:rPr>
                        <a:t>Hatás</a:t>
                      </a:r>
                      <a:endParaRPr lang="hu-HU" sz="1400" dirty="0">
                        <a:solidFill>
                          <a:schemeClr val="bg1"/>
                        </a:solidFill>
                        <a:latin typeface="Univers for KPMG Light" panose="020B0403020202020204" pitchFamily="34" charset="0"/>
                      </a:endParaRPr>
                    </a:p>
                  </a:txBody>
                  <a:tcPr/>
                </a:tc>
                <a:tc>
                  <a:txBody>
                    <a:bodyPr/>
                    <a:lstStyle/>
                    <a:p>
                      <a:pPr algn="ctr"/>
                      <a:r>
                        <a:rPr lang="hu-HU" sz="1400" dirty="0" smtClean="0">
                          <a:solidFill>
                            <a:schemeClr val="bg1"/>
                          </a:solidFill>
                          <a:latin typeface="Univers for KPMG Light" panose="020B0403020202020204" pitchFamily="34" charset="0"/>
                        </a:rPr>
                        <a:t>Átárazódási szerkezet elemzése</a:t>
                      </a:r>
                      <a:endParaRPr lang="hu-HU" sz="1400" dirty="0">
                        <a:solidFill>
                          <a:schemeClr val="bg1"/>
                        </a:solidFill>
                        <a:latin typeface="Univers for KPMG Light" panose="020B0403020202020204" pitchFamily="34" charset="0"/>
                      </a:endParaRPr>
                    </a:p>
                  </a:txBody>
                  <a:tcPr/>
                </a:tc>
                <a:tc>
                  <a:txBody>
                    <a:bodyPr/>
                    <a:lstStyle/>
                    <a:p>
                      <a:pPr algn="ctr"/>
                      <a:r>
                        <a:rPr lang="hu-HU" sz="1400" dirty="0" smtClean="0">
                          <a:solidFill>
                            <a:schemeClr val="bg1"/>
                          </a:solidFill>
                          <a:latin typeface="Univers for KPMG Light" panose="020B0403020202020204" pitchFamily="34" charset="0"/>
                        </a:rPr>
                        <a:t>Szimulációs eljárások</a:t>
                      </a:r>
                      <a:endParaRPr lang="hu-HU" sz="1400" dirty="0">
                        <a:solidFill>
                          <a:schemeClr val="bg1"/>
                        </a:solidFill>
                        <a:latin typeface="Univers for KPMG Light" panose="020B0403020202020204" pitchFamily="34" charset="0"/>
                      </a:endParaRPr>
                    </a:p>
                  </a:txBody>
                  <a:tcPr/>
                </a:tc>
              </a:tr>
              <a:tr h="469049">
                <a:tc>
                  <a:txBody>
                    <a:bodyPr/>
                    <a:lstStyle/>
                    <a:p>
                      <a:pPr algn="ctr"/>
                      <a:r>
                        <a:rPr lang="hu-HU" sz="1400" dirty="0" smtClean="0">
                          <a:solidFill>
                            <a:schemeClr val="tx2"/>
                          </a:solidFill>
                          <a:latin typeface="Univers for KPMG Light" panose="020B0403020202020204" pitchFamily="34" charset="0"/>
                        </a:rPr>
                        <a:t>Jövedelmi hatás</a:t>
                      </a:r>
                      <a:endParaRPr lang="hu-HU" sz="1400" dirty="0">
                        <a:solidFill>
                          <a:schemeClr val="tx2"/>
                        </a:solidFill>
                        <a:latin typeface="Univers for KPMG Light" panose="020B0403020202020204" pitchFamily="34" charset="0"/>
                      </a:endParaRPr>
                    </a:p>
                  </a:txBody>
                  <a:tcPr/>
                </a:tc>
                <a:tc>
                  <a:txBody>
                    <a:bodyPr/>
                    <a:lstStyle/>
                    <a:p>
                      <a:pPr algn="ctr"/>
                      <a:r>
                        <a:rPr lang="hu-HU" sz="1400" dirty="0" smtClean="0">
                          <a:solidFill>
                            <a:schemeClr val="tx2"/>
                          </a:solidFill>
                          <a:latin typeface="Univers for KPMG Light" panose="020B0403020202020204" pitchFamily="34" charset="0"/>
                        </a:rPr>
                        <a:t>Kamat GAP</a:t>
                      </a:r>
                      <a:endParaRPr lang="hu-HU" sz="1400" dirty="0">
                        <a:solidFill>
                          <a:schemeClr val="tx2"/>
                        </a:solidFill>
                        <a:latin typeface="Univers for KPMG Light" panose="020B0403020202020204" pitchFamily="34" charset="0"/>
                      </a:endParaRPr>
                    </a:p>
                  </a:txBody>
                  <a:tcPr/>
                </a:tc>
                <a:tc>
                  <a:txBody>
                    <a:bodyPr/>
                    <a:lstStyle/>
                    <a:p>
                      <a:pPr algn="ctr"/>
                      <a:r>
                        <a:rPr lang="hu-HU" sz="1400" dirty="0" err="1" smtClean="0">
                          <a:solidFill>
                            <a:schemeClr val="tx2"/>
                          </a:solidFill>
                          <a:latin typeface="Univers for KPMG Light" panose="020B0403020202020204" pitchFamily="34" charset="0"/>
                        </a:rPr>
                        <a:t>Earnings</a:t>
                      </a:r>
                      <a:r>
                        <a:rPr lang="hu-HU" sz="1400" dirty="0" smtClean="0">
                          <a:solidFill>
                            <a:schemeClr val="tx2"/>
                          </a:solidFill>
                          <a:latin typeface="Univers for KPMG Light" panose="020B0403020202020204" pitchFamily="34" charset="0"/>
                        </a:rPr>
                        <a:t> </a:t>
                      </a:r>
                      <a:r>
                        <a:rPr lang="hu-HU" sz="1400" dirty="0" err="1" smtClean="0">
                          <a:solidFill>
                            <a:schemeClr val="tx2"/>
                          </a:solidFill>
                          <a:latin typeface="Univers for KPMG Light" panose="020B0403020202020204" pitchFamily="34" charset="0"/>
                        </a:rPr>
                        <a:t>at</a:t>
                      </a:r>
                      <a:r>
                        <a:rPr lang="hu-HU" sz="1400" dirty="0" smtClean="0">
                          <a:solidFill>
                            <a:schemeClr val="tx2"/>
                          </a:solidFill>
                          <a:latin typeface="Univers for KPMG Light" panose="020B0403020202020204" pitchFamily="34" charset="0"/>
                        </a:rPr>
                        <a:t> </a:t>
                      </a:r>
                      <a:r>
                        <a:rPr lang="hu-HU" sz="1400" dirty="0" err="1" smtClean="0">
                          <a:solidFill>
                            <a:schemeClr val="tx2"/>
                          </a:solidFill>
                          <a:latin typeface="Univers for KPMG Light" panose="020B0403020202020204" pitchFamily="34" charset="0"/>
                        </a:rPr>
                        <a:t>Risk</a:t>
                      </a:r>
                      <a:r>
                        <a:rPr lang="hu-HU" sz="1400" dirty="0" smtClean="0">
                          <a:solidFill>
                            <a:schemeClr val="tx2"/>
                          </a:solidFill>
                          <a:latin typeface="Univers for KPMG Light" panose="020B0403020202020204" pitchFamily="34" charset="0"/>
                        </a:rPr>
                        <a:t> (</a:t>
                      </a:r>
                      <a:r>
                        <a:rPr lang="hu-HU" sz="1400" dirty="0" err="1" smtClean="0">
                          <a:solidFill>
                            <a:schemeClr val="tx2"/>
                          </a:solidFill>
                          <a:latin typeface="Univers for KPMG Light" panose="020B0403020202020204" pitchFamily="34" charset="0"/>
                        </a:rPr>
                        <a:t>EaR</a:t>
                      </a:r>
                      <a:r>
                        <a:rPr lang="hu-HU" sz="1400" dirty="0" smtClean="0">
                          <a:solidFill>
                            <a:schemeClr val="tx2"/>
                          </a:solidFill>
                          <a:latin typeface="Univers for KPMG Light" panose="020B0403020202020204" pitchFamily="34" charset="0"/>
                        </a:rPr>
                        <a:t>)</a:t>
                      </a:r>
                      <a:endParaRPr lang="hu-HU" sz="1400" dirty="0">
                        <a:solidFill>
                          <a:schemeClr val="tx2"/>
                        </a:solidFill>
                        <a:latin typeface="Univers for KPMG Light" panose="020B0403020202020204" pitchFamily="34" charset="0"/>
                      </a:endParaRPr>
                    </a:p>
                  </a:txBody>
                  <a:tcPr/>
                </a:tc>
              </a:tr>
              <a:tr h="520320">
                <a:tc>
                  <a:txBody>
                    <a:bodyPr/>
                    <a:lstStyle/>
                    <a:p>
                      <a:pPr algn="ctr"/>
                      <a:r>
                        <a:rPr lang="hu-HU" sz="1400" dirty="0" smtClean="0">
                          <a:solidFill>
                            <a:schemeClr val="tx2"/>
                          </a:solidFill>
                          <a:latin typeface="Univers for KPMG Light" panose="020B0403020202020204" pitchFamily="34" charset="0"/>
                        </a:rPr>
                        <a:t>Üzleti érték változása</a:t>
                      </a:r>
                      <a:endParaRPr lang="hu-HU" sz="1400" dirty="0">
                        <a:solidFill>
                          <a:schemeClr val="tx2"/>
                        </a:solidFill>
                        <a:latin typeface="Univers for KPMG Light" panose="020B0403020202020204" pitchFamily="34" charset="0"/>
                      </a:endParaRPr>
                    </a:p>
                  </a:txBody>
                  <a:tcPr/>
                </a:tc>
                <a:tc>
                  <a:txBody>
                    <a:bodyPr/>
                    <a:lstStyle/>
                    <a:p>
                      <a:pPr algn="ctr"/>
                      <a:r>
                        <a:rPr lang="hu-HU" sz="1400" dirty="0" err="1" smtClean="0">
                          <a:solidFill>
                            <a:schemeClr val="tx2"/>
                          </a:solidFill>
                          <a:latin typeface="Univers for KPMG Light" panose="020B0403020202020204" pitchFamily="34" charset="0"/>
                        </a:rPr>
                        <a:t>Duration</a:t>
                      </a:r>
                      <a:r>
                        <a:rPr lang="hu-HU" sz="1400" baseline="0" dirty="0" smtClean="0">
                          <a:solidFill>
                            <a:schemeClr val="tx2"/>
                          </a:solidFill>
                          <a:latin typeface="Univers for KPMG Light" panose="020B0403020202020204" pitchFamily="34" charset="0"/>
                        </a:rPr>
                        <a:t> GAP</a:t>
                      </a:r>
                      <a:endParaRPr lang="hu-HU" sz="1400" dirty="0">
                        <a:solidFill>
                          <a:schemeClr val="tx2"/>
                        </a:solidFill>
                        <a:latin typeface="Univers for KPMG Light" panose="020B0403020202020204" pitchFamily="34" charset="0"/>
                      </a:endParaRPr>
                    </a:p>
                  </a:txBody>
                  <a:tcPr/>
                </a:tc>
                <a:tc>
                  <a:txBody>
                    <a:bodyPr/>
                    <a:lstStyle/>
                    <a:p>
                      <a:pPr algn="ctr"/>
                      <a:r>
                        <a:rPr lang="hu-HU" sz="1400" dirty="0" err="1" smtClean="0">
                          <a:solidFill>
                            <a:schemeClr val="tx2"/>
                          </a:solidFill>
                          <a:latin typeface="Univers for KPMG Light" panose="020B0403020202020204" pitchFamily="34" charset="0"/>
                        </a:rPr>
                        <a:t>Economic</a:t>
                      </a:r>
                      <a:r>
                        <a:rPr lang="hu-HU" sz="1400" dirty="0" smtClean="0">
                          <a:solidFill>
                            <a:schemeClr val="tx2"/>
                          </a:solidFill>
                          <a:latin typeface="Univers for KPMG Light" panose="020B0403020202020204" pitchFamily="34" charset="0"/>
                        </a:rPr>
                        <a:t> </a:t>
                      </a:r>
                      <a:r>
                        <a:rPr lang="hu-HU" sz="1400" dirty="0" err="1" smtClean="0">
                          <a:solidFill>
                            <a:schemeClr val="tx2"/>
                          </a:solidFill>
                          <a:latin typeface="Univers for KPMG Light" panose="020B0403020202020204" pitchFamily="34" charset="0"/>
                        </a:rPr>
                        <a:t>Value</a:t>
                      </a:r>
                      <a:r>
                        <a:rPr lang="hu-HU" sz="1400" baseline="0" dirty="0" smtClean="0">
                          <a:solidFill>
                            <a:schemeClr val="tx2"/>
                          </a:solidFill>
                          <a:latin typeface="Univers for KPMG Light" panose="020B0403020202020204" pitchFamily="34" charset="0"/>
                        </a:rPr>
                        <a:t> of Equity (EVE)</a:t>
                      </a:r>
                      <a:endParaRPr lang="hu-HU" sz="1400" dirty="0">
                        <a:solidFill>
                          <a:schemeClr val="tx2"/>
                        </a:solidFill>
                        <a:latin typeface="Univers for KPMG Light" panose="020B0403020202020204" pitchFamily="34" charset="0"/>
                      </a:endParaRPr>
                    </a:p>
                  </a:txBody>
                  <a:tcPr/>
                </a:tc>
              </a:tr>
            </a:tbl>
          </a:graphicData>
        </a:graphic>
      </p:graphicFrame>
    </p:spTree>
    <p:extLst>
      <p:ext uri="{BB962C8B-B14F-4D97-AF65-F5344CB8AC3E}">
        <p14:creationId xmlns:p14="http://schemas.microsoft.com/office/powerpoint/2010/main" val="389244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dirty="0" smtClean="0"/>
              <a:t>Jövőbeli elképzelések</a:t>
            </a:r>
            <a:endParaRPr lang="hu-HU" dirty="0"/>
          </a:p>
        </p:txBody>
      </p:sp>
    </p:spTree>
    <p:extLst>
      <p:ext uri="{BB962C8B-B14F-4D97-AF65-F5344CB8AC3E}">
        <p14:creationId xmlns:p14="http://schemas.microsoft.com/office/powerpoint/2010/main" val="428004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255"/>
          <p:cNvSpPr>
            <a:spLocks noChangeArrowheads="1"/>
          </p:cNvSpPr>
          <p:nvPr/>
        </p:nvSpPr>
        <p:spPr bwMode="auto">
          <a:xfrm>
            <a:off x="918167" y="1677114"/>
            <a:ext cx="7391951" cy="3566932"/>
          </a:xfrm>
          <a:prstGeom prst="rect">
            <a:avLst/>
          </a:prstGeom>
          <a:solidFill>
            <a:srgbClr val="F0F0F0"/>
          </a:solidFill>
          <a:ln w="6350">
            <a:noFill/>
            <a:miter lim="800000"/>
            <a:headEnd/>
            <a:tailEnd/>
          </a:ln>
        </p:spPr>
        <p:txBody>
          <a:bodyPr wrap="none" lIns="0" tIns="0" rIns="0" bIns="0" anchor="ctr"/>
          <a:lstStyle/>
          <a:p>
            <a:endParaRPr lang="en-US"/>
          </a:p>
        </p:txBody>
      </p:sp>
      <p:sp>
        <p:nvSpPr>
          <p:cNvPr id="35" name="Line 245"/>
          <p:cNvSpPr>
            <a:spLocks noChangeShapeType="1"/>
          </p:cNvSpPr>
          <p:nvPr/>
        </p:nvSpPr>
        <p:spPr bwMode="auto">
          <a:xfrm>
            <a:off x="4335283" y="2274656"/>
            <a:ext cx="0" cy="861887"/>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45" name="Line 245"/>
          <p:cNvSpPr>
            <a:spLocks noChangeShapeType="1"/>
          </p:cNvSpPr>
          <p:nvPr/>
        </p:nvSpPr>
        <p:spPr bwMode="auto">
          <a:xfrm>
            <a:off x="1972377" y="2247880"/>
            <a:ext cx="0" cy="900606"/>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65" name="AutoShape 10"/>
          <p:cNvSpPr>
            <a:spLocks noChangeArrowheads="1"/>
          </p:cNvSpPr>
          <p:nvPr/>
        </p:nvSpPr>
        <p:spPr bwMode="auto">
          <a:xfrm>
            <a:off x="1268250" y="3174433"/>
            <a:ext cx="6620625" cy="692770"/>
          </a:xfrm>
          <a:prstGeom prst="homePlate">
            <a:avLst>
              <a:gd name="adj" fmla="val 64117"/>
            </a:avLst>
          </a:prstGeom>
          <a:solidFill>
            <a:srgbClr val="E08744"/>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defRPr/>
            </a:pPr>
            <a:endParaRPr lang="en-US">
              <a:solidFill>
                <a:schemeClr val="tx1"/>
              </a:solidFill>
            </a:endParaRPr>
          </a:p>
        </p:txBody>
      </p:sp>
      <p:sp>
        <p:nvSpPr>
          <p:cNvPr id="66" name="Rectangle 31"/>
          <p:cNvSpPr>
            <a:spLocks noChangeArrowheads="1"/>
          </p:cNvSpPr>
          <p:nvPr>
            <p:custDataLst>
              <p:tags r:id="rId1"/>
            </p:custDataLst>
          </p:nvPr>
        </p:nvSpPr>
        <p:spPr bwMode="auto">
          <a:xfrm>
            <a:off x="1274495" y="3594805"/>
            <a:ext cx="272487" cy="1384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smtClean="0"/>
              <a:t>2004</a:t>
            </a:r>
            <a:endParaRPr lang="en-GB" sz="900" b="1" dirty="0"/>
          </a:p>
        </p:txBody>
      </p:sp>
      <p:sp>
        <p:nvSpPr>
          <p:cNvPr id="67" name="Rectangle 32"/>
          <p:cNvSpPr>
            <a:spLocks noChangeArrowheads="1"/>
          </p:cNvSpPr>
          <p:nvPr>
            <p:custDataLst>
              <p:tags r:id="rId2"/>
            </p:custDataLst>
          </p:nvPr>
        </p:nvSpPr>
        <p:spPr bwMode="auto">
          <a:xfrm>
            <a:off x="3553292" y="3570220"/>
            <a:ext cx="824573"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err="1" smtClean="0"/>
              <a:t>Oct</a:t>
            </a:r>
            <a:r>
              <a:rPr lang="hu-HU" sz="900" b="1" dirty="0" smtClean="0"/>
              <a:t> </a:t>
            </a:r>
            <a:br>
              <a:rPr lang="hu-HU" sz="900" b="1" dirty="0" smtClean="0"/>
            </a:br>
            <a:r>
              <a:rPr lang="hu-HU" sz="900" b="1" dirty="0" smtClean="0"/>
              <a:t>2015</a:t>
            </a:r>
            <a:endParaRPr lang="en-GB" sz="900" b="1" dirty="0"/>
          </a:p>
        </p:txBody>
      </p:sp>
      <p:sp>
        <p:nvSpPr>
          <p:cNvPr id="68" name="Rectangle 33"/>
          <p:cNvSpPr>
            <a:spLocks noChangeArrowheads="1"/>
          </p:cNvSpPr>
          <p:nvPr>
            <p:custDataLst>
              <p:tags r:id="rId3"/>
            </p:custDataLst>
          </p:nvPr>
        </p:nvSpPr>
        <p:spPr bwMode="auto">
          <a:xfrm>
            <a:off x="4526665" y="3566279"/>
            <a:ext cx="522267"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err="1" smtClean="0"/>
              <a:t>Dec</a:t>
            </a:r>
            <a:r>
              <a:rPr lang="en-US" sz="900" b="1" dirty="0" smtClean="0"/>
              <a:t> </a:t>
            </a:r>
            <a:r>
              <a:rPr lang="hu-HU" sz="900" b="1" dirty="0" smtClean="0"/>
              <a:t/>
            </a:r>
            <a:br>
              <a:rPr lang="hu-HU" sz="900" b="1" dirty="0" smtClean="0"/>
            </a:br>
            <a:r>
              <a:rPr lang="en-US" sz="900" b="1" dirty="0" smtClean="0"/>
              <a:t>20</a:t>
            </a:r>
            <a:r>
              <a:rPr lang="hu-HU" sz="900" b="1" dirty="0" smtClean="0"/>
              <a:t>15</a:t>
            </a:r>
            <a:endParaRPr lang="en-US" sz="900" b="1" dirty="0"/>
          </a:p>
        </p:txBody>
      </p:sp>
      <p:sp>
        <p:nvSpPr>
          <p:cNvPr id="69" name="Rectangle 34"/>
          <p:cNvSpPr>
            <a:spLocks noChangeArrowheads="1"/>
          </p:cNvSpPr>
          <p:nvPr>
            <p:custDataLst>
              <p:tags r:id="rId4"/>
            </p:custDataLst>
          </p:nvPr>
        </p:nvSpPr>
        <p:spPr bwMode="auto">
          <a:xfrm>
            <a:off x="5109430" y="3571042"/>
            <a:ext cx="514697"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smtClean="0"/>
              <a:t>Jan</a:t>
            </a:r>
            <a:r>
              <a:rPr lang="en-US" sz="900" b="1" dirty="0" smtClean="0"/>
              <a:t> </a:t>
            </a:r>
            <a:r>
              <a:rPr lang="hu-HU" sz="900" b="1" dirty="0" smtClean="0"/>
              <a:t/>
            </a:r>
            <a:br>
              <a:rPr lang="hu-HU" sz="900" b="1" dirty="0" smtClean="0"/>
            </a:br>
            <a:r>
              <a:rPr lang="en-US" sz="900" b="1" dirty="0" smtClean="0"/>
              <a:t>20</a:t>
            </a:r>
            <a:r>
              <a:rPr lang="hu-HU" sz="900" b="1" dirty="0" smtClean="0"/>
              <a:t>16</a:t>
            </a:r>
            <a:endParaRPr lang="en-US" sz="900" b="1" dirty="0"/>
          </a:p>
        </p:txBody>
      </p:sp>
      <p:sp>
        <p:nvSpPr>
          <p:cNvPr id="70" name="Rectangle 35"/>
          <p:cNvSpPr>
            <a:spLocks noChangeArrowheads="1"/>
          </p:cNvSpPr>
          <p:nvPr>
            <p:custDataLst>
              <p:tags r:id="rId5"/>
            </p:custDataLst>
          </p:nvPr>
        </p:nvSpPr>
        <p:spPr bwMode="auto">
          <a:xfrm>
            <a:off x="6075146" y="3563720"/>
            <a:ext cx="537404"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smtClean="0"/>
              <a:t>Mar </a:t>
            </a:r>
            <a:br>
              <a:rPr lang="hu-HU" sz="900" b="1" dirty="0" smtClean="0"/>
            </a:br>
            <a:r>
              <a:rPr lang="hu-HU" sz="900" b="1" dirty="0" smtClean="0"/>
              <a:t>2016</a:t>
            </a:r>
            <a:endParaRPr lang="en-GB" sz="900" b="1" dirty="0"/>
          </a:p>
        </p:txBody>
      </p:sp>
      <p:sp>
        <p:nvSpPr>
          <p:cNvPr id="71" name="Rectangle 36"/>
          <p:cNvSpPr>
            <a:spLocks noChangeArrowheads="1"/>
          </p:cNvSpPr>
          <p:nvPr>
            <p:custDataLst>
              <p:tags r:id="rId6"/>
            </p:custDataLst>
          </p:nvPr>
        </p:nvSpPr>
        <p:spPr bwMode="auto">
          <a:xfrm>
            <a:off x="6600760" y="3563809"/>
            <a:ext cx="512804"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err="1" smtClean="0"/>
              <a:t>Apr</a:t>
            </a:r>
            <a:r>
              <a:rPr lang="hu-HU" sz="900" b="1" dirty="0" smtClean="0"/>
              <a:t> </a:t>
            </a:r>
            <a:br>
              <a:rPr lang="hu-HU" sz="900" b="1" dirty="0" smtClean="0"/>
            </a:br>
            <a:r>
              <a:rPr lang="hu-HU" sz="900" b="1" dirty="0" smtClean="0"/>
              <a:t>2016</a:t>
            </a:r>
            <a:endParaRPr lang="en-US" sz="900" b="1" dirty="0"/>
          </a:p>
        </p:txBody>
      </p:sp>
      <p:sp>
        <p:nvSpPr>
          <p:cNvPr id="75" name="Line 218"/>
          <p:cNvSpPr>
            <a:spLocks noChangeShapeType="1"/>
          </p:cNvSpPr>
          <p:nvPr/>
        </p:nvSpPr>
        <p:spPr bwMode="auto">
          <a:xfrm flipV="1">
            <a:off x="6409436" y="3867202"/>
            <a:ext cx="0" cy="366371"/>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81" name="Line 248"/>
          <p:cNvSpPr>
            <a:spLocks noChangeShapeType="1"/>
          </p:cNvSpPr>
          <p:nvPr/>
        </p:nvSpPr>
        <p:spPr bwMode="auto">
          <a:xfrm flipV="1">
            <a:off x="4773626" y="3867203"/>
            <a:ext cx="0" cy="366371"/>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83" name="Text Box 251"/>
          <p:cNvSpPr txBox="1">
            <a:spLocks noChangeArrowheads="1"/>
          </p:cNvSpPr>
          <p:nvPr>
            <p:custDataLst>
              <p:tags r:id="rId7"/>
            </p:custDataLst>
          </p:nvPr>
        </p:nvSpPr>
        <p:spPr bwMode="auto">
          <a:xfrm>
            <a:off x="6358841" y="4163065"/>
            <a:ext cx="1530034" cy="640121"/>
          </a:xfrm>
          <a:prstGeom prst="rect">
            <a:avLst/>
          </a:prstGeom>
          <a:solidFill>
            <a:schemeClr val="tx2">
              <a:lumMod val="60000"/>
              <a:lumOff val="40000"/>
              <a:alpha val="50000"/>
            </a:schemeClr>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27432" tIns="27432" rIns="27432" bIns="27432" anchor="ctr"/>
          <a:lstStyle/>
          <a:p>
            <a:pPr algn="ctr" defTabSz="762000" eaLnBrk="0" hangingPunct="0">
              <a:spcBef>
                <a:spcPct val="10000"/>
              </a:spcBef>
              <a:defRPr/>
            </a:pPr>
            <a:r>
              <a:rPr lang="hu-HU" sz="900" b="1" dirty="0" err="1" smtClean="0">
                <a:solidFill>
                  <a:schemeClr val="tx1"/>
                </a:solidFill>
              </a:rPr>
              <a:t>Reducing</a:t>
            </a:r>
            <a:r>
              <a:rPr lang="hu-HU" sz="900" b="1" dirty="0" smtClean="0">
                <a:solidFill>
                  <a:schemeClr val="tx1"/>
                </a:solidFill>
              </a:rPr>
              <a:t> </a:t>
            </a:r>
            <a:r>
              <a:rPr lang="hu-HU" sz="900" b="1" dirty="0" err="1" smtClean="0">
                <a:solidFill>
                  <a:schemeClr val="tx1"/>
                </a:solidFill>
              </a:rPr>
              <a:t>variation</a:t>
            </a:r>
            <a:r>
              <a:rPr lang="hu-HU" sz="900" b="1" dirty="0" smtClean="0">
                <a:solidFill>
                  <a:schemeClr val="tx1"/>
                </a:solidFill>
              </a:rPr>
              <a:t> </a:t>
            </a:r>
            <a:r>
              <a:rPr lang="hu-HU" sz="900" b="1" dirty="0" err="1" smtClean="0">
                <a:solidFill>
                  <a:schemeClr val="tx1"/>
                </a:solidFill>
              </a:rPr>
              <a:t>in</a:t>
            </a:r>
            <a:r>
              <a:rPr lang="hu-HU" sz="900" b="1" dirty="0" smtClean="0">
                <a:solidFill>
                  <a:schemeClr val="tx1"/>
                </a:solidFill>
              </a:rPr>
              <a:t> </a:t>
            </a:r>
            <a:r>
              <a:rPr lang="hu-HU" sz="900" b="1" dirty="0" err="1" smtClean="0">
                <a:solidFill>
                  <a:schemeClr val="tx1"/>
                </a:solidFill>
              </a:rPr>
              <a:t>credit-risk-weighted</a:t>
            </a:r>
            <a:r>
              <a:rPr lang="hu-HU" sz="900" b="1" dirty="0" smtClean="0">
                <a:solidFill>
                  <a:schemeClr val="tx1"/>
                </a:solidFill>
              </a:rPr>
              <a:t> </a:t>
            </a:r>
            <a:r>
              <a:rPr lang="hu-HU" sz="900" b="1" dirty="0" err="1" smtClean="0">
                <a:solidFill>
                  <a:schemeClr val="tx1"/>
                </a:solidFill>
              </a:rPr>
              <a:t>assets</a:t>
            </a:r>
            <a:r>
              <a:rPr lang="hu-HU" sz="900" b="1" dirty="0" smtClean="0">
                <a:solidFill>
                  <a:schemeClr val="tx1"/>
                </a:solidFill>
              </a:rPr>
              <a:t> – </a:t>
            </a:r>
            <a:r>
              <a:rPr lang="hu-HU" sz="900" b="1" dirty="0" err="1" smtClean="0">
                <a:solidFill>
                  <a:schemeClr val="tx1"/>
                </a:solidFill>
              </a:rPr>
              <a:t>constraints</a:t>
            </a:r>
            <a:r>
              <a:rPr lang="hu-HU" sz="900" b="1" dirty="0" smtClean="0">
                <a:solidFill>
                  <a:schemeClr val="tx1"/>
                </a:solidFill>
              </a:rPr>
              <a:t> </a:t>
            </a:r>
            <a:r>
              <a:rPr lang="hu-HU" sz="900" b="1" dirty="0" err="1" smtClean="0">
                <a:solidFill>
                  <a:schemeClr val="tx1"/>
                </a:solidFill>
              </a:rPr>
              <a:t>on</a:t>
            </a:r>
            <a:r>
              <a:rPr lang="hu-HU" sz="900" b="1" dirty="0" smtClean="0">
                <a:solidFill>
                  <a:schemeClr val="tx1"/>
                </a:solidFill>
              </a:rPr>
              <a:t> </a:t>
            </a:r>
            <a:r>
              <a:rPr lang="hu-HU" sz="900" b="1" dirty="0" err="1" smtClean="0">
                <a:solidFill>
                  <a:schemeClr val="tx1"/>
                </a:solidFill>
              </a:rPr>
              <a:t>the</a:t>
            </a:r>
            <a:r>
              <a:rPr lang="hu-HU" sz="900" b="1" dirty="0" smtClean="0">
                <a:solidFill>
                  <a:schemeClr val="tx1"/>
                </a:solidFill>
              </a:rPr>
              <a:t> </a:t>
            </a:r>
            <a:r>
              <a:rPr lang="hu-HU" sz="900" b="1" dirty="0" err="1" smtClean="0">
                <a:solidFill>
                  <a:schemeClr val="tx1"/>
                </a:solidFill>
              </a:rPr>
              <a:t>use</a:t>
            </a:r>
            <a:r>
              <a:rPr lang="hu-HU" sz="900" b="1" dirty="0" smtClean="0">
                <a:solidFill>
                  <a:schemeClr val="tx1"/>
                </a:solidFill>
              </a:rPr>
              <a:t> of </a:t>
            </a:r>
            <a:r>
              <a:rPr lang="hu-HU" sz="900" b="1" dirty="0" err="1" smtClean="0">
                <a:solidFill>
                  <a:schemeClr val="tx1"/>
                </a:solidFill>
              </a:rPr>
              <a:t>internal</a:t>
            </a:r>
            <a:r>
              <a:rPr lang="hu-HU" sz="900" b="1" dirty="0" smtClean="0">
                <a:solidFill>
                  <a:schemeClr val="tx1"/>
                </a:solidFill>
              </a:rPr>
              <a:t> </a:t>
            </a:r>
            <a:r>
              <a:rPr lang="hu-HU" sz="900" b="1" dirty="0" err="1" smtClean="0">
                <a:solidFill>
                  <a:schemeClr val="tx1"/>
                </a:solidFill>
              </a:rPr>
              <a:t>model</a:t>
            </a:r>
            <a:r>
              <a:rPr lang="hu-HU" sz="900" b="1" dirty="0" smtClean="0">
                <a:solidFill>
                  <a:schemeClr val="tx1"/>
                </a:solidFill>
              </a:rPr>
              <a:t> </a:t>
            </a:r>
            <a:r>
              <a:rPr lang="hu-HU" sz="900" b="1" dirty="0" err="1" smtClean="0">
                <a:solidFill>
                  <a:schemeClr val="tx1"/>
                </a:solidFill>
              </a:rPr>
              <a:t>approaches</a:t>
            </a:r>
            <a:endParaRPr lang="en-US" sz="900" dirty="0">
              <a:solidFill>
                <a:schemeClr val="tx1"/>
              </a:solidFill>
            </a:endParaRPr>
          </a:p>
        </p:txBody>
      </p:sp>
      <p:sp>
        <p:nvSpPr>
          <p:cNvPr id="84" name="Line 254"/>
          <p:cNvSpPr>
            <a:spLocks noChangeShapeType="1"/>
          </p:cNvSpPr>
          <p:nvPr/>
        </p:nvSpPr>
        <p:spPr bwMode="auto">
          <a:xfrm flipH="1" flipV="1">
            <a:off x="3190875" y="3886199"/>
            <a:ext cx="328" cy="133515"/>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86" name="Line 245"/>
          <p:cNvSpPr>
            <a:spLocks noChangeShapeType="1"/>
          </p:cNvSpPr>
          <p:nvPr/>
        </p:nvSpPr>
        <p:spPr bwMode="auto">
          <a:xfrm>
            <a:off x="5340374" y="2598635"/>
            <a:ext cx="0" cy="516990"/>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88" name="Text Box 222"/>
          <p:cNvSpPr txBox="1">
            <a:spLocks noChangeArrowheads="1"/>
          </p:cNvSpPr>
          <p:nvPr>
            <p:custDataLst>
              <p:tags r:id="rId8"/>
            </p:custDataLst>
          </p:nvPr>
        </p:nvSpPr>
        <p:spPr bwMode="auto">
          <a:xfrm>
            <a:off x="4362878" y="3968115"/>
            <a:ext cx="1632120" cy="480232"/>
          </a:xfrm>
          <a:prstGeom prst="rect">
            <a:avLst/>
          </a:prstGeom>
          <a:solidFill>
            <a:schemeClr val="accent2">
              <a:lumMod val="60000"/>
              <a:lumOff val="40000"/>
            </a:schemeClr>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defPPr>
              <a:defRPr lang="en-US"/>
            </a:defPPr>
            <a:lvl1pPr algn="ctr" defTabSz="762000" eaLnBrk="0" hangingPunct="0">
              <a:spcBef>
                <a:spcPct val="10000"/>
              </a:spcBef>
              <a:defRPr sz="9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hu-HU" dirty="0" err="1" smtClean="0">
                <a:solidFill>
                  <a:schemeClr val="tx1"/>
                </a:solidFill>
              </a:rPr>
              <a:t>Revisions</a:t>
            </a:r>
            <a:r>
              <a:rPr lang="hu-HU" dirty="0" smtClean="0">
                <a:solidFill>
                  <a:schemeClr val="tx1"/>
                </a:solidFill>
              </a:rPr>
              <a:t> </a:t>
            </a:r>
            <a:r>
              <a:rPr lang="hu-HU" dirty="0" err="1" smtClean="0">
                <a:solidFill>
                  <a:schemeClr val="tx1"/>
                </a:solidFill>
              </a:rPr>
              <a:t>to</a:t>
            </a:r>
            <a:r>
              <a:rPr lang="hu-HU" dirty="0" smtClean="0">
                <a:solidFill>
                  <a:schemeClr val="tx1"/>
                </a:solidFill>
              </a:rPr>
              <a:t> </a:t>
            </a:r>
            <a:r>
              <a:rPr lang="hu-HU" dirty="0" err="1" smtClean="0">
                <a:solidFill>
                  <a:schemeClr val="tx1"/>
                </a:solidFill>
              </a:rPr>
              <a:t>the</a:t>
            </a:r>
            <a:r>
              <a:rPr lang="hu-HU" dirty="0" smtClean="0">
                <a:solidFill>
                  <a:schemeClr val="tx1"/>
                </a:solidFill>
              </a:rPr>
              <a:t> </a:t>
            </a:r>
            <a:r>
              <a:rPr lang="hu-HU" dirty="0" err="1">
                <a:solidFill>
                  <a:schemeClr val="tx1"/>
                </a:solidFill>
              </a:rPr>
              <a:t>Standardised</a:t>
            </a:r>
            <a:r>
              <a:rPr lang="hu-HU" dirty="0">
                <a:solidFill>
                  <a:schemeClr val="tx1"/>
                </a:solidFill>
              </a:rPr>
              <a:t> </a:t>
            </a:r>
            <a:r>
              <a:rPr lang="hu-HU" dirty="0" err="1">
                <a:solidFill>
                  <a:schemeClr val="tx1"/>
                </a:solidFill>
              </a:rPr>
              <a:t>Approach</a:t>
            </a:r>
            <a:r>
              <a:rPr lang="hu-HU" dirty="0">
                <a:solidFill>
                  <a:schemeClr val="tx1"/>
                </a:solidFill>
              </a:rPr>
              <a:t> </a:t>
            </a:r>
            <a:r>
              <a:rPr lang="hu-HU" dirty="0" err="1" smtClean="0">
                <a:solidFill>
                  <a:schemeClr val="tx1"/>
                </a:solidFill>
              </a:rPr>
              <a:t>for</a:t>
            </a:r>
            <a:r>
              <a:rPr lang="hu-HU" dirty="0" smtClean="0">
                <a:solidFill>
                  <a:schemeClr val="tx1"/>
                </a:solidFill>
              </a:rPr>
              <a:t> Credit </a:t>
            </a:r>
            <a:r>
              <a:rPr lang="hu-HU" dirty="0" err="1">
                <a:solidFill>
                  <a:schemeClr val="tx1"/>
                </a:solidFill>
              </a:rPr>
              <a:t>Risk</a:t>
            </a:r>
            <a:r>
              <a:rPr lang="hu-HU" dirty="0">
                <a:solidFill>
                  <a:schemeClr val="tx1"/>
                </a:solidFill>
              </a:rPr>
              <a:t> (</a:t>
            </a:r>
            <a:r>
              <a:rPr lang="hu-HU" dirty="0" err="1">
                <a:solidFill>
                  <a:schemeClr val="tx1"/>
                </a:solidFill>
              </a:rPr>
              <a:t>second</a:t>
            </a:r>
            <a:r>
              <a:rPr lang="hu-HU" dirty="0">
                <a:solidFill>
                  <a:schemeClr val="tx1"/>
                </a:solidFill>
              </a:rPr>
              <a:t> CD)</a:t>
            </a:r>
            <a:endParaRPr lang="en-GB" dirty="0">
              <a:solidFill>
                <a:schemeClr val="tx1"/>
              </a:solidFill>
            </a:endParaRPr>
          </a:p>
        </p:txBody>
      </p:sp>
      <p:sp>
        <p:nvSpPr>
          <p:cNvPr id="89" name="Text Box 246"/>
          <p:cNvSpPr txBox="1">
            <a:spLocks noChangeArrowheads="1"/>
          </p:cNvSpPr>
          <p:nvPr>
            <p:custDataLst>
              <p:tags r:id="rId9"/>
            </p:custDataLst>
          </p:nvPr>
        </p:nvSpPr>
        <p:spPr bwMode="auto">
          <a:xfrm>
            <a:off x="4721616" y="2376701"/>
            <a:ext cx="1348144" cy="645220"/>
          </a:xfrm>
          <a:prstGeom prst="rect">
            <a:avLst/>
          </a:prstGeom>
          <a:solidFill>
            <a:schemeClr val="bg1">
              <a:lumMod val="65000"/>
            </a:schemeClr>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p>
            <a:pPr algn="ctr" defTabSz="762000" eaLnBrk="0" hangingPunct="0">
              <a:spcBef>
                <a:spcPct val="10000"/>
              </a:spcBef>
              <a:defRPr/>
            </a:pPr>
            <a:r>
              <a:rPr lang="hu-HU" sz="900" b="1" dirty="0" smtClean="0">
                <a:solidFill>
                  <a:schemeClr val="tx1"/>
                </a:solidFill>
              </a:rPr>
              <a:t>Minimum </a:t>
            </a:r>
            <a:r>
              <a:rPr lang="hu-HU" sz="900" b="1" dirty="0" err="1" smtClean="0">
                <a:solidFill>
                  <a:schemeClr val="tx1"/>
                </a:solidFill>
              </a:rPr>
              <a:t>capital</a:t>
            </a:r>
            <a:r>
              <a:rPr lang="hu-HU" sz="900" b="1" dirty="0" smtClean="0">
                <a:solidFill>
                  <a:schemeClr val="tx1"/>
                </a:solidFill>
              </a:rPr>
              <a:t> </a:t>
            </a:r>
            <a:r>
              <a:rPr lang="hu-HU" sz="900" b="1" dirty="0" err="1" smtClean="0">
                <a:solidFill>
                  <a:schemeClr val="tx1"/>
                </a:solidFill>
              </a:rPr>
              <a:t>requirements</a:t>
            </a:r>
            <a:r>
              <a:rPr lang="hu-HU" sz="900" b="1" dirty="0" smtClean="0">
                <a:solidFill>
                  <a:schemeClr val="tx1"/>
                </a:solidFill>
              </a:rPr>
              <a:t>  </a:t>
            </a:r>
            <a:r>
              <a:rPr lang="hu-HU" sz="900" b="1" dirty="0" err="1" smtClean="0">
                <a:solidFill>
                  <a:schemeClr val="tx1"/>
                </a:solidFill>
              </a:rPr>
              <a:t>for</a:t>
            </a:r>
            <a:r>
              <a:rPr lang="hu-HU" sz="900" b="1" dirty="0" smtClean="0">
                <a:solidFill>
                  <a:schemeClr val="tx1"/>
                </a:solidFill>
              </a:rPr>
              <a:t> market </a:t>
            </a:r>
            <a:r>
              <a:rPr lang="hu-HU" sz="900" b="1" dirty="0" err="1" smtClean="0">
                <a:solidFill>
                  <a:schemeClr val="tx1"/>
                </a:solidFill>
              </a:rPr>
              <a:t>risk</a:t>
            </a:r>
            <a:endParaRPr lang="en-US" sz="900" b="1" dirty="0">
              <a:solidFill>
                <a:schemeClr val="tx1"/>
              </a:solidFill>
            </a:endParaRPr>
          </a:p>
        </p:txBody>
      </p:sp>
      <p:sp>
        <p:nvSpPr>
          <p:cNvPr id="90" name="Line 245"/>
          <p:cNvSpPr>
            <a:spLocks noChangeShapeType="1"/>
          </p:cNvSpPr>
          <p:nvPr/>
        </p:nvSpPr>
        <p:spPr bwMode="auto">
          <a:xfrm>
            <a:off x="6826353" y="2916681"/>
            <a:ext cx="0" cy="219861"/>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91" name="Text Box 246"/>
          <p:cNvSpPr txBox="1">
            <a:spLocks noChangeArrowheads="1"/>
          </p:cNvSpPr>
          <p:nvPr>
            <p:custDataLst>
              <p:tags r:id="rId10"/>
            </p:custDataLst>
          </p:nvPr>
        </p:nvSpPr>
        <p:spPr bwMode="auto">
          <a:xfrm>
            <a:off x="6771339" y="2645933"/>
            <a:ext cx="1299029" cy="397497"/>
          </a:xfrm>
          <a:prstGeom prst="rect">
            <a:avLst/>
          </a:prstGeom>
          <a:solidFill>
            <a:srgbClr val="FFC000"/>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p>
            <a:pPr algn="ctr" defTabSz="762000" eaLnBrk="0" hangingPunct="0">
              <a:spcBef>
                <a:spcPct val="10000"/>
              </a:spcBef>
              <a:defRPr/>
            </a:pPr>
            <a:r>
              <a:rPr lang="hu-HU" sz="900" b="1" dirty="0" smtClean="0">
                <a:solidFill>
                  <a:schemeClr val="tx1"/>
                </a:solidFill>
              </a:rPr>
              <a:t>Interest </a:t>
            </a:r>
            <a:r>
              <a:rPr lang="hu-HU" sz="900" b="1" dirty="0" err="1" smtClean="0">
                <a:solidFill>
                  <a:schemeClr val="tx1"/>
                </a:solidFill>
              </a:rPr>
              <a:t>rate</a:t>
            </a:r>
            <a:r>
              <a:rPr lang="hu-HU" sz="900" b="1" dirty="0" smtClean="0">
                <a:solidFill>
                  <a:schemeClr val="tx1"/>
                </a:solidFill>
              </a:rPr>
              <a:t> </a:t>
            </a:r>
            <a:r>
              <a:rPr lang="hu-HU" sz="900" b="1" dirty="0" err="1" smtClean="0">
                <a:solidFill>
                  <a:schemeClr val="tx1"/>
                </a:solidFill>
              </a:rPr>
              <a:t>risk</a:t>
            </a:r>
            <a:r>
              <a:rPr lang="hu-HU" sz="900" b="1" dirty="0" smtClean="0">
                <a:solidFill>
                  <a:schemeClr val="tx1"/>
                </a:solidFill>
              </a:rPr>
              <a:t> </a:t>
            </a:r>
            <a:r>
              <a:rPr lang="hu-HU" sz="900" b="1" dirty="0" err="1" smtClean="0">
                <a:solidFill>
                  <a:schemeClr val="tx1"/>
                </a:solidFill>
              </a:rPr>
              <a:t>in</a:t>
            </a:r>
            <a:r>
              <a:rPr lang="hu-HU" sz="900" b="1" dirty="0" smtClean="0">
                <a:solidFill>
                  <a:schemeClr val="tx1"/>
                </a:solidFill>
              </a:rPr>
              <a:t> </a:t>
            </a:r>
            <a:r>
              <a:rPr lang="hu-HU" sz="900" b="1" dirty="0" err="1" smtClean="0">
                <a:solidFill>
                  <a:schemeClr val="tx1"/>
                </a:solidFill>
              </a:rPr>
              <a:t>the</a:t>
            </a:r>
            <a:r>
              <a:rPr lang="hu-HU" sz="900" b="1" dirty="0" smtClean="0">
                <a:solidFill>
                  <a:schemeClr val="tx1"/>
                </a:solidFill>
              </a:rPr>
              <a:t> banking </a:t>
            </a:r>
            <a:r>
              <a:rPr lang="hu-HU" sz="900" b="1" dirty="0" err="1" smtClean="0">
                <a:solidFill>
                  <a:schemeClr val="tx1"/>
                </a:solidFill>
              </a:rPr>
              <a:t>book</a:t>
            </a:r>
            <a:endParaRPr lang="en-US" sz="900" b="1" dirty="0">
              <a:solidFill>
                <a:schemeClr val="tx1"/>
              </a:solidFill>
            </a:endParaRPr>
          </a:p>
        </p:txBody>
      </p:sp>
      <p:cxnSp>
        <p:nvCxnSpPr>
          <p:cNvPr id="95" name="Straight Connector 94"/>
          <p:cNvCxnSpPr>
            <a:stCxn id="65" idx="1"/>
          </p:cNvCxnSpPr>
          <p:nvPr/>
        </p:nvCxnSpPr>
        <p:spPr>
          <a:xfrm flipV="1">
            <a:off x="1268250" y="3504942"/>
            <a:ext cx="6107108" cy="1587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352244"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924210"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779976"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321357"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409436"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826353"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Box 246"/>
          <p:cNvSpPr txBox="1">
            <a:spLocks noChangeArrowheads="1"/>
          </p:cNvSpPr>
          <p:nvPr>
            <p:custDataLst>
              <p:tags r:id="rId11"/>
            </p:custDataLst>
          </p:nvPr>
        </p:nvSpPr>
        <p:spPr bwMode="auto">
          <a:xfrm>
            <a:off x="3615295" y="1978445"/>
            <a:ext cx="2008832" cy="296211"/>
          </a:xfrm>
          <a:prstGeom prst="rect">
            <a:avLst/>
          </a:prstGeom>
          <a:solidFill>
            <a:schemeClr val="bg1">
              <a:lumMod val="65000"/>
            </a:schemeClr>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p>
            <a:pPr algn="ctr" defTabSz="762000" eaLnBrk="0" hangingPunct="0">
              <a:spcBef>
                <a:spcPct val="10000"/>
              </a:spcBef>
              <a:defRPr/>
            </a:pPr>
            <a:r>
              <a:rPr lang="hu-HU" sz="900" b="1" dirty="0" smtClean="0">
                <a:solidFill>
                  <a:schemeClr val="tx1"/>
                </a:solidFill>
              </a:rPr>
              <a:t>FRTB- </a:t>
            </a:r>
            <a:r>
              <a:rPr lang="hu-HU" sz="900" b="1" dirty="0" err="1">
                <a:solidFill>
                  <a:schemeClr val="tx1"/>
                </a:solidFill>
              </a:rPr>
              <a:t>interim</a:t>
            </a:r>
            <a:r>
              <a:rPr lang="hu-HU" sz="900" b="1" dirty="0">
                <a:solidFill>
                  <a:schemeClr val="tx1"/>
                </a:solidFill>
              </a:rPr>
              <a:t> </a:t>
            </a:r>
            <a:r>
              <a:rPr lang="hu-HU" sz="900" b="1" dirty="0" err="1">
                <a:solidFill>
                  <a:schemeClr val="tx1"/>
                </a:solidFill>
              </a:rPr>
              <a:t>impact</a:t>
            </a:r>
            <a:r>
              <a:rPr lang="hu-HU" sz="900" b="1" dirty="0">
                <a:solidFill>
                  <a:schemeClr val="tx1"/>
                </a:solidFill>
              </a:rPr>
              <a:t> </a:t>
            </a:r>
            <a:r>
              <a:rPr lang="hu-HU" sz="900" b="1" dirty="0" err="1">
                <a:solidFill>
                  <a:schemeClr val="tx1"/>
                </a:solidFill>
              </a:rPr>
              <a:t>analysis</a:t>
            </a:r>
            <a:endParaRPr lang="en-US" sz="900" b="1" dirty="0">
              <a:solidFill>
                <a:schemeClr val="tx1"/>
              </a:solidFill>
            </a:endParaRPr>
          </a:p>
        </p:txBody>
      </p:sp>
      <p:cxnSp>
        <p:nvCxnSpPr>
          <p:cNvPr id="32" name="Straight Connector 31"/>
          <p:cNvCxnSpPr/>
          <p:nvPr/>
        </p:nvCxnSpPr>
        <p:spPr>
          <a:xfrm>
            <a:off x="4321804"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a:spLocks noChangeArrowheads="1"/>
          </p:cNvSpPr>
          <p:nvPr>
            <p:custDataLst>
              <p:tags r:id="rId12"/>
            </p:custDataLst>
          </p:nvPr>
        </p:nvSpPr>
        <p:spPr bwMode="auto">
          <a:xfrm>
            <a:off x="3923924" y="3570128"/>
            <a:ext cx="824573"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err="1" smtClean="0"/>
              <a:t>Nov</a:t>
            </a:r>
            <a:r>
              <a:rPr lang="hu-HU" sz="900" b="1" dirty="0" smtClean="0"/>
              <a:t> </a:t>
            </a:r>
            <a:br>
              <a:rPr lang="hu-HU" sz="900" b="1" dirty="0" smtClean="0"/>
            </a:br>
            <a:r>
              <a:rPr lang="hu-HU" sz="900" b="1" dirty="0" smtClean="0"/>
              <a:t>2015</a:t>
            </a:r>
            <a:endParaRPr lang="en-GB" sz="900" b="1" dirty="0"/>
          </a:p>
        </p:txBody>
      </p:sp>
      <p:cxnSp>
        <p:nvCxnSpPr>
          <p:cNvPr id="36" name="Straight Connector 35"/>
          <p:cNvCxnSpPr/>
          <p:nvPr/>
        </p:nvCxnSpPr>
        <p:spPr>
          <a:xfrm>
            <a:off x="3263524"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2"/>
          <p:cNvSpPr>
            <a:spLocks noChangeArrowheads="1"/>
          </p:cNvSpPr>
          <p:nvPr>
            <p:custDataLst>
              <p:tags r:id="rId13"/>
            </p:custDataLst>
          </p:nvPr>
        </p:nvSpPr>
        <p:spPr bwMode="auto">
          <a:xfrm>
            <a:off x="2814803" y="3568104"/>
            <a:ext cx="824573"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err="1" smtClean="0"/>
              <a:t>Dec</a:t>
            </a:r>
            <a:r>
              <a:rPr lang="hu-HU" sz="900" b="1" dirty="0" smtClean="0"/>
              <a:t/>
            </a:r>
            <a:br>
              <a:rPr lang="hu-HU" sz="900" b="1" dirty="0" smtClean="0"/>
            </a:br>
            <a:r>
              <a:rPr lang="hu-HU" sz="900" b="1" dirty="0" smtClean="0"/>
              <a:t>2014</a:t>
            </a:r>
            <a:endParaRPr lang="en-GB" sz="900" b="1" dirty="0"/>
          </a:p>
        </p:txBody>
      </p:sp>
      <p:sp>
        <p:nvSpPr>
          <p:cNvPr id="38" name="Line 245"/>
          <p:cNvSpPr>
            <a:spLocks noChangeShapeType="1"/>
          </p:cNvSpPr>
          <p:nvPr/>
        </p:nvSpPr>
        <p:spPr bwMode="auto">
          <a:xfrm>
            <a:off x="3263524" y="2065782"/>
            <a:ext cx="0" cy="1108651"/>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39" name="Text Box 246"/>
          <p:cNvSpPr txBox="1">
            <a:spLocks noChangeArrowheads="1"/>
          </p:cNvSpPr>
          <p:nvPr>
            <p:custDataLst>
              <p:tags r:id="rId14"/>
            </p:custDataLst>
          </p:nvPr>
        </p:nvSpPr>
        <p:spPr bwMode="auto">
          <a:xfrm>
            <a:off x="2660505" y="1782167"/>
            <a:ext cx="893177" cy="465713"/>
          </a:xfrm>
          <a:prstGeom prst="rect">
            <a:avLst/>
          </a:prstGeom>
          <a:solidFill>
            <a:schemeClr val="bg1">
              <a:lumMod val="65000"/>
            </a:schemeClr>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p>
            <a:pPr algn="ctr" defTabSz="762000" eaLnBrk="0" hangingPunct="0">
              <a:spcBef>
                <a:spcPct val="10000"/>
              </a:spcBef>
              <a:defRPr/>
            </a:pPr>
            <a:r>
              <a:rPr lang="hu-HU" sz="900" b="1" dirty="0" smtClean="0">
                <a:solidFill>
                  <a:schemeClr val="tx1"/>
                </a:solidFill>
              </a:rPr>
              <a:t>FRTB: </a:t>
            </a:r>
            <a:r>
              <a:rPr lang="hu-HU" sz="900" b="1" dirty="0" err="1" smtClean="0">
                <a:solidFill>
                  <a:schemeClr val="tx1"/>
                </a:solidFill>
              </a:rPr>
              <a:t>outstanding</a:t>
            </a:r>
            <a:r>
              <a:rPr lang="hu-HU" sz="900" b="1" dirty="0" smtClean="0">
                <a:solidFill>
                  <a:schemeClr val="tx1"/>
                </a:solidFill>
              </a:rPr>
              <a:t> </a:t>
            </a:r>
            <a:r>
              <a:rPr lang="hu-HU" sz="900" b="1" dirty="0" err="1" smtClean="0">
                <a:solidFill>
                  <a:schemeClr val="tx1"/>
                </a:solidFill>
              </a:rPr>
              <a:t>issues</a:t>
            </a:r>
            <a:endParaRPr lang="en-US" sz="900" b="1" dirty="0">
              <a:solidFill>
                <a:schemeClr val="tx1"/>
              </a:solidFill>
            </a:endParaRPr>
          </a:p>
        </p:txBody>
      </p:sp>
      <p:cxnSp>
        <p:nvCxnSpPr>
          <p:cNvPr id="40" name="Straight Connector 39"/>
          <p:cNvCxnSpPr/>
          <p:nvPr/>
        </p:nvCxnSpPr>
        <p:spPr>
          <a:xfrm>
            <a:off x="2321662"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72377"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Line 245"/>
          <p:cNvSpPr>
            <a:spLocks noChangeShapeType="1"/>
          </p:cNvSpPr>
          <p:nvPr/>
        </p:nvSpPr>
        <p:spPr bwMode="auto">
          <a:xfrm>
            <a:off x="2326005" y="2870300"/>
            <a:ext cx="0" cy="312621"/>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43" name="Text Box 246"/>
          <p:cNvSpPr txBox="1">
            <a:spLocks noChangeArrowheads="1"/>
          </p:cNvSpPr>
          <p:nvPr>
            <p:custDataLst>
              <p:tags r:id="rId15"/>
            </p:custDataLst>
          </p:nvPr>
        </p:nvSpPr>
        <p:spPr bwMode="auto">
          <a:xfrm>
            <a:off x="1473181" y="2422556"/>
            <a:ext cx="893177" cy="478247"/>
          </a:xfrm>
          <a:prstGeom prst="rect">
            <a:avLst/>
          </a:prstGeom>
          <a:solidFill>
            <a:schemeClr val="bg1">
              <a:lumMod val="65000"/>
            </a:schemeClr>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p>
            <a:pPr algn="ctr" defTabSz="762000" eaLnBrk="0" hangingPunct="0">
              <a:spcBef>
                <a:spcPct val="10000"/>
              </a:spcBef>
              <a:defRPr/>
            </a:pPr>
            <a:r>
              <a:rPr lang="hu-HU" sz="900" b="1" dirty="0" smtClean="0">
                <a:solidFill>
                  <a:schemeClr val="tx1"/>
                </a:solidFill>
              </a:rPr>
              <a:t>FRTB: </a:t>
            </a:r>
            <a:r>
              <a:rPr lang="hu-HU" sz="900" b="1" dirty="0" err="1">
                <a:solidFill>
                  <a:schemeClr val="tx1"/>
                </a:solidFill>
              </a:rPr>
              <a:t>second</a:t>
            </a:r>
            <a:r>
              <a:rPr lang="hu-HU" sz="900" b="1" dirty="0">
                <a:solidFill>
                  <a:schemeClr val="tx1"/>
                </a:solidFill>
              </a:rPr>
              <a:t> </a:t>
            </a:r>
            <a:r>
              <a:rPr lang="hu-HU" sz="900" b="1" dirty="0" err="1">
                <a:solidFill>
                  <a:schemeClr val="tx1"/>
                </a:solidFill>
              </a:rPr>
              <a:t>consultative</a:t>
            </a:r>
            <a:r>
              <a:rPr lang="hu-HU" sz="900" b="1" dirty="0">
                <a:solidFill>
                  <a:schemeClr val="tx1"/>
                </a:solidFill>
              </a:rPr>
              <a:t> </a:t>
            </a:r>
            <a:r>
              <a:rPr lang="hu-HU" sz="900" b="1" dirty="0" err="1" smtClean="0">
                <a:solidFill>
                  <a:schemeClr val="tx1"/>
                </a:solidFill>
              </a:rPr>
              <a:t>document</a:t>
            </a:r>
            <a:endParaRPr lang="en-US" sz="900" b="1" dirty="0">
              <a:solidFill>
                <a:schemeClr val="tx1"/>
              </a:solidFill>
            </a:endParaRPr>
          </a:p>
        </p:txBody>
      </p:sp>
      <p:sp>
        <p:nvSpPr>
          <p:cNvPr id="44" name="Text Box 246"/>
          <p:cNvSpPr txBox="1">
            <a:spLocks noChangeArrowheads="1"/>
          </p:cNvSpPr>
          <p:nvPr>
            <p:custDataLst>
              <p:tags r:id="rId16"/>
            </p:custDataLst>
          </p:nvPr>
        </p:nvSpPr>
        <p:spPr bwMode="auto">
          <a:xfrm>
            <a:off x="936030" y="1782168"/>
            <a:ext cx="1492287" cy="465712"/>
          </a:xfrm>
          <a:prstGeom prst="rect">
            <a:avLst/>
          </a:prstGeom>
          <a:solidFill>
            <a:schemeClr val="bg1">
              <a:lumMod val="65000"/>
            </a:schemeClr>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p>
            <a:pPr algn="ctr" defTabSz="762000" eaLnBrk="0" hangingPunct="0">
              <a:spcBef>
                <a:spcPct val="10000"/>
              </a:spcBef>
              <a:defRPr/>
            </a:pPr>
            <a:r>
              <a:rPr lang="hu-HU" sz="900" b="1" dirty="0" err="1" smtClean="0">
                <a:solidFill>
                  <a:schemeClr val="tx1"/>
                </a:solidFill>
              </a:rPr>
              <a:t>Fundamental</a:t>
            </a:r>
            <a:r>
              <a:rPr lang="hu-HU" sz="900" b="1" dirty="0" smtClean="0">
                <a:solidFill>
                  <a:schemeClr val="tx1"/>
                </a:solidFill>
              </a:rPr>
              <a:t> </a:t>
            </a:r>
            <a:r>
              <a:rPr lang="hu-HU" sz="900" b="1" dirty="0" err="1" smtClean="0">
                <a:solidFill>
                  <a:schemeClr val="tx1"/>
                </a:solidFill>
              </a:rPr>
              <a:t>Review</a:t>
            </a:r>
            <a:r>
              <a:rPr lang="hu-HU" sz="900" b="1" dirty="0" smtClean="0">
                <a:solidFill>
                  <a:schemeClr val="tx1"/>
                </a:solidFill>
              </a:rPr>
              <a:t> of </a:t>
            </a:r>
            <a:r>
              <a:rPr lang="hu-HU" sz="900" b="1" dirty="0" err="1" smtClean="0">
                <a:solidFill>
                  <a:schemeClr val="tx1"/>
                </a:solidFill>
              </a:rPr>
              <a:t>the</a:t>
            </a:r>
            <a:r>
              <a:rPr lang="hu-HU" sz="900" b="1" dirty="0" smtClean="0">
                <a:solidFill>
                  <a:schemeClr val="tx1"/>
                </a:solidFill>
              </a:rPr>
              <a:t> </a:t>
            </a:r>
            <a:r>
              <a:rPr lang="hu-HU" sz="900" b="1" dirty="0" err="1" smtClean="0">
                <a:solidFill>
                  <a:schemeClr val="tx1"/>
                </a:solidFill>
              </a:rPr>
              <a:t>Tradig</a:t>
            </a:r>
            <a:r>
              <a:rPr lang="hu-HU" sz="900" b="1" dirty="0" smtClean="0">
                <a:solidFill>
                  <a:schemeClr val="tx1"/>
                </a:solidFill>
              </a:rPr>
              <a:t> </a:t>
            </a:r>
            <a:r>
              <a:rPr lang="hu-HU" sz="900" b="1" dirty="0" err="1" smtClean="0">
                <a:solidFill>
                  <a:schemeClr val="tx1"/>
                </a:solidFill>
              </a:rPr>
              <a:t>Book</a:t>
            </a:r>
            <a:r>
              <a:rPr lang="hu-HU" sz="900" b="1" dirty="0" smtClean="0">
                <a:solidFill>
                  <a:schemeClr val="tx1"/>
                </a:solidFill>
              </a:rPr>
              <a:t>: </a:t>
            </a:r>
            <a:r>
              <a:rPr lang="hu-HU" sz="900" b="1" dirty="0" err="1" smtClean="0">
                <a:solidFill>
                  <a:schemeClr val="tx1"/>
                </a:solidFill>
              </a:rPr>
              <a:t>consultative</a:t>
            </a:r>
            <a:r>
              <a:rPr lang="hu-HU" sz="900" b="1" dirty="0" smtClean="0">
                <a:solidFill>
                  <a:schemeClr val="tx1"/>
                </a:solidFill>
              </a:rPr>
              <a:t> </a:t>
            </a:r>
            <a:r>
              <a:rPr lang="hu-HU" sz="900" b="1" dirty="0" err="1" smtClean="0">
                <a:solidFill>
                  <a:schemeClr val="tx1"/>
                </a:solidFill>
              </a:rPr>
              <a:t>document</a:t>
            </a:r>
            <a:endParaRPr lang="en-US" sz="900" b="1" dirty="0">
              <a:solidFill>
                <a:schemeClr val="tx1"/>
              </a:solidFill>
            </a:endParaRPr>
          </a:p>
        </p:txBody>
      </p:sp>
      <p:sp>
        <p:nvSpPr>
          <p:cNvPr id="46" name="Rectangle 32"/>
          <p:cNvSpPr>
            <a:spLocks noChangeArrowheads="1"/>
          </p:cNvSpPr>
          <p:nvPr>
            <p:custDataLst>
              <p:tags r:id="rId17"/>
            </p:custDataLst>
          </p:nvPr>
        </p:nvSpPr>
        <p:spPr bwMode="auto">
          <a:xfrm>
            <a:off x="1552244" y="3579625"/>
            <a:ext cx="824573"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smtClean="0"/>
              <a:t>May</a:t>
            </a:r>
            <a:br>
              <a:rPr lang="hu-HU" sz="900" b="1" dirty="0" smtClean="0"/>
            </a:br>
            <a:r>
              <a:rPr lang="hu-HU" sz="900" b="1" dirty="0" smtClean="0"/>
              <a:t>2012</a:t>
            </a:r>
            <a:endParaRPr lang="en-GB" sz="900" b="1" dirty="0"/>
          </a:p>
        </p:txBody>
      </p:sp>
      <p:sp>
        <p:nvSpPr>
          <p:cNvPr id="47" name="Rectangle 32"/>
          <p:cNvSpPr>
            <a:spLocks noChangeArrowheads="1"/>
          </p:cNvSpPr>
          <p:nvPr>
            <p:custDataLst>
              <p:tags r:id="rId18"/>
            </p:custDataLst>
          </p:nvPr>
        </p:nvSpPr>
        <p:spPr bwMode="auto">
          <a:xfrm>
            <a:off x="1909376" y="3567816"/>
            <a:ext cx="824573"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err="1" smtClean="0"/>
              <a:t>Oct</a:t>
            </a:r>
            <a:r>
              <a:rPr lang="hu-HU" sz="900" b="1" dirty="0" smtClean="0"/>
              <a:t/>
            </a:r>
            <a:br>
              <a:rPr lang="hu-HU" sz="900" b="1" dirty="0" smtClean="0"/>
            </a:br>
            <a:r>
              <a:rPr lang="hu-HU" sz="900" b="1" dirty="0" smtClean="0"/>
              <a:t>2013</a:t>
            </a:r>
            <a:endParaRPr lang="en-GB" sz="900" b="1" dirty="0"/>
          </a:p>
        </p:txBody>
      </p:sp>
      <p:sp>
        <p:nvSpPr>
          <p:cNvPr id="50" name="Line 254"/>
          <p:cNvSpPr>
            <a:spLocks noChangeShapeType="1"/>
          </p:cNvSpPr>
          <p:nvPr/>
        </p:nvSpPr>
        <p:spPr bwMode="auto">
          <a:xfrm flipH="1" flipV="1">
            <a:off x="3260300" y="3886976"/>
            <a:ext cx="3223" cy="784775"/>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51" name="Text Box 246"/>
          <p:cNvSpPr txBox="1">
            <a:spLocks noChangeArrowheads="1"/>
          </p:cNvSpPr>
          <p:nvPr>
            <p:custDataLst>
              <p:tags r:id="rId19"/>
            </p:custDataLst>
          </p:nvPr>
        </p:nvSpPr>
        <p:spPr bwMode="auto">
          <a:xfrm>
            <a:off x="3552425" y="4612298"/>
            <a:ext cx="1294178" cy="498708"/>
          </a:xfrm>
          <a:prstGeom prst="rect">
            <a:avLst/>
          </a:prstGeom>
          <a:solidFill>
            <a:srgbClr val="FFC000"/>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p>
            <a:pPr algn="ctr" defTabSz="762000" eaLnBrk="0" hangingPunct="0">
              <a:spcBef>
                <a:spcPct val="10000"/>
              </a:spcBef>
              <a:defRPr/>
            </a:pPr>
            <a:r>
              <a:rPr lang="hu-HU" sz="900" b="1" dirty="0">
                <a:solidFill>
                  <a:schemeClr val="tx1"/>
                </a:solidFill>
              </a:rPr>
              <a:t>Interest </a:t>
            </a:r>
            <a:r>
              <a:rPr lang="hu-HU" sz="900" b="1" dirty="0" err="1">
                <a:solidFill>
                  <a:schemeClr val="tx1"/>
                </a:solidFill>
              </a:rPr>
              <a:t>rate</a:t>
            </a:r>
            <a:r>
              <a:rPr lang="hu-HU" sz="900" b="1" dirty="0">
                <a:solidFill>
                  <a:schemeClr val="tx1"/>
                </a:solidFill>
              </a:rPr>
              <a:t> </a:t>
            </a:r>
            <a:r>
              <a:rPr lang="hu-HU" sz="900" b="1" dirty="0" err="1">
                <a:solidFill>
                  <a:schemeClr val="tx1"/>
                </a:solidFill>
              </a:rPr>
              <a:t>risk</a:t>
            </a:r>
            <a:r>
              <a:rPr lang="hu-HU" sz="900" b="1" dirty="0">
                <a:solidFill>
                  <a:schemeClr val="tx1"/>
                </a:solidFill>
              </a:rPr>
              <a:t> </a:t>
            </a:r>
            <a:r>
              <a:rPr lang="hu-HU" sz="900" b="1" dirty="0" err="1">
                <a:solidFill>
                  <a:schemeClr val="tx1"/>
                </a:solidFill>
              </a:rPr>
              <a:t>in</a:t>
            </a:r>
            <a:r>
              <a:rPr lang="hu-HU" sz="900" b="1" dirty="0">
                <a:solidFill>
                  <a:schemeClr val="tx1"/>
                </a:solidFill>
              </a:rPr>
              <a:t> </a:t>
            </a:r>
            <a:r>
              <a:rPr lang="hu-HU" sz="900" b="1" dirty="0" err="1">
                <a:solidFill>
                  <a:schemeClr val="tx1"/>
                </a:solidFill>
              </a:rPr>
              <a:t>the</a:t>
            </a:r>
            <a:r>
              <a:rPr lang="hu-HU" sz="900" b="1" dirty="0">
                <a:solidFill>
                  <a:schemeClr val="tx1"/>
                </a:solidFill>
              </a:rPr>
              <a:t> banking </a:t>
            </a:r>
            <a:r>
              <a:rPr lang="hu-HU" sz="900" b="1" dirty="0" err="1" smtClean="0">
                <a:solidFill>
                  <a:schemeClr val="tx1"/>
                </a:solidFill>
              </a:rPr>
              <a:t>book</a:t>
            </a:r>
            <a:r>
              <a:rPr lang="hu-HU" sz="900" b="1" dirty="0" smtClean="0">
                <a:solidFill>
                  <a:schemeClr val="tx1"/>
                </a:solidFill>
              </a:rPr>
              <a:t> (CD)</a:t>
            </a:r>
            <a:endParaRPr lang="en-US" sz="900" b="1" dirty="0">
              <a:solidFill>
                <a:schemeClr val="tx1"/>
              </a:solidFill>
            </a:endParaRPr>
          </a:p>
        </p:txBody>
      </p:sp>
      <p:cxnSp>
        <p:nvCxnSpPr>
          <p:cNvPr id="52" name="Straight Connector 51"/>
          <p:cNvCxnSpPr/>
          <p:nvPr/>
        </p:nvCxnSpPr>
        <p:spPr>
          <a:xfrm>
            <a:off x="3593724"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32"/>
          <p:cNvSpPr>
            <a:spLocks noChangeArrowheads="1"/>
          </p:cNvSpPr>
          <p:nvPr>
            <p:custDataLst>
              <p:tags r:id="rId20"/>
            </p:custDataLst>
          </p:nvPr>
        </p:nvSpPr>
        <p:spPr bwMode="auto">
          <a:xfrm>
            <a:off x="3160123" y="3567816"/>
            <a:ext cx="824573"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err="1" smtClean="0"/>
              <a:t>Jun</a:t>
            </a:r>
            <a:r>
              <a:rPr lang="hu-HU" sz="900" b="1" dirty="0" smtClean="0"/>
              <a:t/>
            </a:r>
            <a:br>
              <a:rPr lang="hu-HU" sz="900" b="1" dirty="0" smtClean="0"/>
            </a:br>
            <a:r>
              <a:rPr lang="hu-HU" sz="900" b="1" dirty="0" smtClean="0"/>
              <a:t>2015</a:t>
            </a:r>
            <a:endParaRPr lang="en-GB" sz="900" b="1" dirty="0"/>
          </a:p>
        </p:txBody>
      </p:sp>
      <p:sp>
        <p:nvSpPr>
          <p:cNvPr id="54" name="Line 254"/>
          <p:cNvSpPr>
            <a:spLocks noChangeShapeType="1"/>
          </p:cNvSpPr>
          <p:nvPr/>
        </p:nvSpPr>
        <p:spPr bwMode="auto">
          <a:xfrm flipH="1" flipV="1">
            <a:off x="3590501" y="3912917"/>
            <a:ext cx="3223" cy="698040"/>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55" name="Text Box 246"/>
          <p:cNvSpPr txBox="1">
            <a:spLocks noChangeArrowheads="1"/>
          </p:cNvSpPr>
          <p:nvPr>
            <p:custDataLst>
              <p:tags r:id="rId21"/>
            </p:custDataLst>
          </p:nvPr>
        </p:nvSpPr>
        <p:spPr bwMode="auto">
          <a:xfrm>
            <a:off x="6105781" y="1867256"/>
            <a:ext cx="1378837" cy="562082"/>
          </a:xfrm>
          <a:prstGeom prst="rect">
            <a:avLst/>
          </a:prstGeom>
          <a:solidFill>
            <a:srgbClr val="92D050"/>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p>
            <a:pPr algn="ctr" defTabSz="762000" eaLnBrk="0" hangingPunct="0">
              <a:spcBef>
                <a:spcPct val="10000"/>
              </a:spcBef>
              <a:defRPr/>
            </a:pPr>
            <a:r>
              <a:rPr lang="hu-HU" sz="900" b="1" dirty="0" err="1" smtClean="0">
                <a:solidFill>
                  <a:schemeClr val="tx1"/>
                </a:solidFill>
              </a:rPr>
              <a:t>Standardised</a:t>
            </a:r>
            <a:r>
              <a:rPr lang="hu-HU" sz="900" b="1" dirty="0" smtClean="0">
                <a:solidFill>
                  <a:schemeClr val="tx1"/>
                </a:solidFill>
              </a:rPr>
              <a:t> </a:t>
            </a:r>
            <a:r>
              <a:rPr lang="hu-HU" sz="900" b="1" dirty="0" err="1" smtClean="0">
                <a:solidFill>
                  <a:schemeClr val="tx1"/>
                </a:solidFill>
              </a:rPr>
              <a:t>Measurement</a:t>
            </a:r>
            <a:r>
              <a:rPr lang="hu-HU" sz="900" b="1" dirty="0" smtClean="0">
                <a:solidFill>
                  <a:schemeClr val="tx1"/>
                </a:solidFill>
              </a:rPr>
              <a:t> </a:t>
            </a:r>
            <a:r>
              <a:rPr lang="hu-HU" sz="900" b="1" dirty="0" err="1" smtClean="0">
                <a:solidFill>
                  <a:schemeClr val="tx1"/>
                </a:solidFill>
              </a:rPr>
              <a:t>Approach</a:t>
            </a:r>
            <a:r>
              <a:rPr lang="hu-HU" sz="900" b="1" dirty="0" smtClean="0">
                <a:solidFill>
                  <a:schemeClr val="tx1"/>
                </a:solidFill>
              </a:rPr>
              <a:t> </a:t>
            </a:r>
            <a:r>
              <a:rPr lang="hu-HU" sz="900" b="1" dirty="0" err="1" smtClean="0">
                <a:solidFill>
                  <a:schemeClr val="tx1"/>
                </a:solidFill>
              </a:rPr>
              <a:t>for</a:t>
            </a:r>
            <a:r>
              <a:rPr lang="hu-HU" sz="900" b="1" dirty="0" smtClean="0">
                <a:solidFill>
                  <a:schemeClr val="tx1"/>
                </a:solidFill>
              </a:rPr>
              <a:t> </a:t>
            </a:r>
            <a:r>
              <a:rPr lang="hu-HU" sz="900" b="1" dirty="0" err="1" smtClean="0">
                <a:solidFill>
                  <a:schemeClr val="tx1"/>
                </a:solidFill>
              </a:rPr>
              <a:t>operational</a:t>
            </a:r>
            <a:r>
              <a:rPr lang="hu-HU" sz="900" b="1" dirty="0" smtClean="0">
                <a:solidFill>
                  <a:schemeClr val="tx1"/>
                </a:solidFill>
              </a:rPr>
              <a:t> </a:t>
            </a:r>
            <a:r>
              <a:rPr lang="hu-HU" sz="900" b="1" dirty="0" err="1" smtClean="0">
                <a:solidFill>
                  <a:schemeClr val="tx1"/>
                </a:solidFill>
              </a:rPr>
              <a:t>risk</a:t>
            </a:r>
            <a:r>
              <a:rPr lang="hu-HU" sz="900" b="1" dirty="0" smtClean="0">
                <a:solidFill>
                  <a:schemeClr val="tx1"/>
                </a:solidFill>
              </a:rPr>
              <a:t> (CD)</a:t>
            </a:r>
            <a:endParaRPr lang="en-US" sz="900" b="1" dirty="0">
              <a:solidFill>
                <a:schemeClr val="tx1"/>
              </a:solidFill>
            </a:endParaRPr>
          </a:p>
        </p:txBody>
      </p:sp>
      <p:sp>
        <p:nvSpPr>
          <p:cNvPr id="56" name="Line 245"/>
          <p:cNvSpPr>
            <a:spLocks noChangeShapeType="1"/>
          </p:cNvSpPr>
          <p:nvPr/>
        </p:nvSpPr>
        <p:spPr bwMode="auto">
          <a:xfrm flipH="1">
            <a:off x="6408503" y="2436293"/>
            <a:ext cx="7807" cy="693315"/>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cxnSp>
        <p:nvCxnSpPr>
          <p:cNvPr id="57" name="Straight Connector 56"/>
          <p:cNvCxnSpPr/>
          <p:nvPr/>
        </p:nvCxnSpPr>
        <p:spPr>
          <a:xfrm>
            <a:off x="2952374"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Rectangle 32"/>
          <p:cNvSpPr>
            <a:spLocks noChangeArrowheads="1"/>
          </p:cNvSpPr>
          <p:nvPr>
            <p:custDataLst>
              <p:tags r:id="rId22"/>
            </p:custDataLst>
          </p:nvPr>
        </p:nvSpPr>
        <p:spPr bwMode="auto">
          <a:xfrm>
            <a:off x="2500276" y="3571206"/>
            <a:ext cx="824573"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err="1" smtClean="0"/>
              <a:t>Oct</a:t>
            </a:r>
            <a:endParaRPr lang="hu-HU" sz="900" b="1" dirty="0" smtClean="0"/>
          </a:p>
          <a:p>
            <a:pPr algn="ctr" defTabSz="762000" eaLnBrk="0" hangingPunct="0"/>
            <a:r>
              <a:rPr lang="hu-HU" sz="900" b="1" dirty="0" smtClean="0"/>
              <a:t>2014</a:t>
            </a:r>
            <a:endParaRPr lang="en-GB" sz="900" b="1" dirty="0"/>
          </a:p>
        </p:txBody>
      </p:sp>
      <p:sp>
        <p:nvSpPr>
          <p:cNvPr id="61" name="Line 254"/>
          <p:cNvSpPr>
            <a:spLocks noChangeShapeType="1"/>
          </p:cNvSpPr>
          <p:nvPr/>
        </p:nvSpPr>
        <p:spPr bwMode="auto">
          <a:xfrm flipH="1" flipV="1">
            <a:off x="2933324" y="3884225"/>
            <a:ext cx="376" cy="82937"/>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48" name="Text Box 222"/>
          <p:cNvSpPr txBox="1">
            <a:spLocks noChangeArrowheads="1"/>
          </p:cNvSpPr>
          <p:nvPr>
            <p:custDataLst>
              <p:tags r:id="rId23"/>
            </p:custDataLst>
          </p:nvPr>
        </p:nvSpPr>
        <p:spPr bwMode="auto">
          <a:xfrm>
            <a:off x="1851675" y="4608529"/>
            <a:ext cx="1586302" cy="570629"/>
          </a:xfrm>
          <a:prstGeom prst="rect">
            <a:avLst/>
          </a:prstGeom>
          <a:solidFill>
            <a:schemeClr val="accent2">
              <a:lumMod val="60000"/>
              <a:lumOff val="40000"/>
            </a:schemeClr>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defPPr>
              <a:defRPr lang="en-US"/>
            </a:defPPr>
            <a:lvl1pPr algn="ctr" defTabSz="762000" eaLnBrk="0" hangingPunct="0">
              <a:spcBef>
                <a:spcPct val="10000"/>
              </a:spcBef>
              <a:defRPr sz="900"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hu-HU" dirty="0" err="1">
                <a:solidFill>
                  <a:schemeClr val="tx1"/>
                </a:solidFill>
              </a:rPr>
              <a:t>Revision</a:t>
            </a:r>
            <a:r>
              <a:rPr lang="hu-HU" dirty="0">
                <a:solidFill>
                  <a:schemeClr val="tx1"/>
                </a:solidFill>
              </a:rPr>
              <a:t> of </a:t>
            </a:r>
            <a:r>
              <a:rPr lang="hu-HU" dirty="0" err="1">
                <a:solidFill>
                  <a:schemeClr val="tx1"/>
                </a:solidFill>
              </a:rPr>
              <a:t>the</a:t>
            </a:r>
            <a:r>
              <a:rPr lang="hu-HU" dirty="0">
                <a:solidFill>
                  <a:schemeClr val="tx1"/>
                </a:solidFill>
              </a:rPr>
              <a:t> </a:t>
            </a:r>
            <a:r>
              <a:rPr lang="hu-HU" dirty="0" err="1">
                <a:solidFill>
                  <a:schemeClr val="tx1"/>
                </a:solidFill>
              </a:rPr>
              <a:t>Standardised</a:t>
            </a:r>
            <a:r>
              <a:rPr lang="hu-HU" dirty="0">
                <a:solidFill>
                  <a:schemeClr val="tx1"/>
                </a:solidFill>
              </a:rPr>
              <a:t> </a:t>
            </a:r>
            <a:r>
              <a:rPr lang="hu-HU" dirty="0" err="1">
                <a:solidFill>
                  <a:schemeClr val="tx1"/>
                </a:solidFill>
              </a:rPr>
              <a:t>Approach</a:t>
            </a:r>
            <a:r>
              <a:rPr lang="hu-HU" dirty="0">
                <a:solidFill>
                  <a:schemeClr val="tx1"/>
                </a:solidFill>
              </a:rPr>
              <a:t> Credit </a:t>
            </a:r>
            <a:r>
              <a:rPr lang="hu-HU" dirty="0" err="1">
                <a:solidFill>
                  <a:schemeClr val="tx1"/>
                </a:solidFill>
              </a:rPr>
              <a:t>Risk</a:t>
            </a:r>
            <a:r>
              <a:rPr lang="hu-HU" dirty="0">
                <a:solidFill>
                  <a:schemeClr val="tx1"/>
                </a:solidFill>
              </a:rPr>
              <a:t> </a:t>
            </a:r>
            <a:br>
              <a:rPr lang="hu-HU" dirty="0">
                <a:solidFill>
                  <a:schemeClr val="tx1"/>
                </a:solidFill>
              </a:rPr>
            </a:br>
            <a:r>
              <a:rPr lang="hu-HU" dirty="0" smtClean="0">
                <a:solidFill>
                  <a:schemeClr val="tx1"/>
                </a:solidFill>
              </a:rPr>
              <a:t>(CD)</a:t>
            </a:r>
            <a:endParaRPr lang="en-GB" dirty="0">
              <a:solidFill>
                <a:schemeClr val="tx1"/>
              </a:solidFill>
            </a:endParaRPr>
          </a:p>
        </p:txBody>
      </p:sp>
      <p:sp>
        <p:nvSpPr>
          <p:cNvPr id="62" name="Line 245"/>
          <p:cNvSpPr>
            <a:spLocks noChangeShapeType="1"/>
          </p:cNvSpPr>
          <p:nvPr/>
        </p:nvSpPr>
        <p:spPr bwMode="auto">
          <a:xfrm>
            <a:off x="3722241" y="2857129"/>
            <a:ext cx="0" cy="312621"/>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72" name="Rectangle 32"/>
          <p:cNvSpPr>
            <a:spLocks noChangeArrowheads="1"/>
          </p:cNvSpPr>
          <p:nvPr>
            <p:custDataLst>
              <p:tags r:id="rId24"/>
            </p:custDataLst>
          </p:nvPr>
        </p:nvSpPr>
        <p:spPr bwMode="auto">
          <a:xfrm>
            <a:off x="2198748" y="3570127"/>
            <a:ext cx="824573" cy="276999"/>
          </a:xfrm>
          <a:prstGeom prst="rect">
            <a:avLst/>
          </a:prstGeom>
          <a:noFill/>
          <a:ln w="12700">
            <a:noFill/>
            <a:miter lim="800000"/>
            <a:headEnd type="none" w="sm" len="sm"/>
            <a:tailEnd type="none" w="sm" len="sm"/>
          </a:ln>
        </p:spPr>
        <p:txBody>
          <a:bodyPr wrap="square" lIns="0" tIns="0" rIns="0" bIns="0">
            <a:spAutoFit/>
          </a:bodyPr>
          <a:lstStyle/>
          <a:p>
            <a:pPr algn="ctr" defTabSz="762000" eaLnBrk="0" hangingPunct="0"/>
            <a:r>
              <a:rPr lang="hu-HU" sz="900" b="1" dirty="0" err="1" smtClean="0"/>
              <a:t>March</a:t>
            </a:r>
            <a:endParaRPr lang="hu-HU" sz="900" b="1" dirty="0" smtClean="0"/>
          </a:p>
          <a:p>
            <a:pPr algn="ctr" defTabSz="762000" eaLnBrk="0" hangingPunct="0"/>
            <a:r>
              <a:rPr lang="hu-HU" sz="900" b="1" dirty="0" smtClean="0"/>
              <a:t>2014</a:t>
            </a:r>
            <a:endParaRPr lang="en-GB" sz="900" b="1" dirty="0"/>
          </a:p>
        </p:txBody>
      </p:sp>
      <p:cxnSp>
        <p:nvCxnSpPr>
          <p:cNvPr id="73" name="Straight Connector 72"/>
          <p:cNvCxnSpPr/>
          <p:nvPr/>
        </p:nvCxnSpPr>
        <p:spPr>
          <a:xfrm>
            <a:off x="2644826" y="3420143"/>
            <a:ext cx="0" cy="1846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Text Box 221"/>
          <p:cNvSpPr txBox="1">
            <a:spLocks noChangeArrowheads="1"/>
          </p:cNvSpPr>
          <p:nvPr>
            <p:custDataLst>
              <p:tags r:id="rId25"/>
            </p:custDataLst>
          </p:nvPr>
        </p:nvSpPr>
        <p:spPr bwMode="auto">
          <a:xfrm>
            <a:off x="3650095" y="2344407"/>
            <a:ext cx="995719" cy="510449"/>
          </a:xfrm>
          <a:prstGeom prst="rect">
            <a:avLst/>
          </a:prstGeom>
          <a:solidFill>
            <a:schemeClr val="accent6">
              <a:lumMod val="20000"/>
              <a:lumOff val="80000"/>
            </a:schemeClr>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27432" tIns="27432" rIns="27432" bIns="27432" anchor="ctr"/>
          <a:lstStyle/>
          <a:p>
            <a:pPr algn="ctr" defTabSz="762000" eaLnBrk="0" hangingPunct="0">
              <a:spcBef>
                <a:spcPct val="10000"/>
              </a:spcBef>
              <a:defRPr/>
            </a:pPr>
            <a:r>
              <a:rPr lang="hu-HU" sz="900" b="1" dirty="0" err="1" smtClean="0">
                <a:solidFill>
                  <a:schemeClr val="tx1"/>
                </a:solidFill>
              </a:rPr>
              <a:t>Review</a:t>
            </a:r>
            <a:r>
              <a:rPr lang="hu-HU" sz="900" b="1" dirty="0" smtClean="0">
                <a:solidFill>
                  <a:schemeClr val="tx1"/>
                </a:solidFill>
              </a:rPr>
              <a:t> of </a:t>
            </a:r>
            <a:r>
              <a:rPr lang="hu-HU" sz="900" b="1" dirty="0" err="1" smtClean="0">
                <a:solidFill>
                  <a:schemeClr val="tx1"/>
                </a:solidFill>
              </a:rPr>
              <a:t>the</a:t>
            </a:r>
            <a:r>
              <a:rPr lang="hu-HU" sz="900" b="1" dirty="0" smtClean="0">
                <a:solidFill>
                  <a:schemeClr val="tx1"/>
                </a:solidFill>
              </a:rPr>
              <a:t> CVA </a:t>
            </a:r>
            <a:r>
              <a:rPr lang="hu-HU" sz="900" b="1" dirty="0" err="1" smtClean="0">
                <a:solidFill>
                  <a:schemeClr val="tx1"/>
                </a:solidFill>
              </a:rPr>
              <a:t>Risk</a:t>
            </a:r>
            <a:r>
              <a:rPr lang="hu-HU" sz="900" b="1" dirty="0" smtClean="0">
                <a:solidFill>
                  <a:schemeClr val="tx1"/>
                </a:solidFill>
              </a:rPr>
              <a:t> Framework</a:t>
            </a:r>
            <a:endParaRPr lang="en-US" sz="900" b="1" dirty="0">
              <a:solidFill>
                <a:schemeClr val="tx1"/>
              </a:solidFill>
            </a:endParaRPr>
          </a:p>
        </p:txBody>
      </p:sp>
      <p:sp>
        <p:nvSpPr>
          <p:cNvPr id="60" name="Text Box 251"/>
          <p:cNvSpPr txBox="1">
            <a:spLocks noChangeArrowheads="1"/>
          </p:cNvSpPr>
          <p:nvPr>
            <p:custDataLst>
              <p:tags r:id="rId26"/>
            </p:custDataLst>
          </p:nvPr>
        </p:nvSpPr>
        <p:spPr bwMode="auto">
          <a:xfrm>
            <a:off x="2460982" y="2422556"/>
            <a:ext cx="982784" cy="467230"/>
          </a:xfrm>
          <a:prstGeom prst="rect">
            <a:avLst/>
          </a:prstGeom>
          <a:solidFill>
            <a:schemeClr val="accent6">
              <a:lumMod val="20000"/>
              <a:lumOff val="80000"/>
            </a:schemeClr>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27432" tIns="27432" rIns="27432" bIns="27432" anchor="ctr"/>
          <a:lstStyle>
            <a:defPPr>
              <a:defRPr lang="en-US"/>
            </a:defPPr>
            <a:lvl1pPr algn="ctr" defTabSz="762000" eaLnBrk="0" hangingPunct="0">
              <a:spcBef>
                <a:spcPct val="10000"/>
              </a:spcBef>
              <a:defRPr sz="900" b="1">
                <a:solidFill>
                  <a:schemeClr val="tx1"/>
                </a:solidFill>
              </a:defRPr>
            </a:lvl1pPr>
          </a:lstStyle>
          <a:p>
            <a:r>
              <a:rPr lang="hu-HU" dirty="0" err="1"/>
              <a:t>Standardised</a:t>
            </a:r>
            <a:r>
              <a:rPr lang="hu-HU" dirty="0"/>
              <a:t> </a:t>
            </a:r>
            <a:r>
              <a:rPr lang="hu-HU" dirty="0" err="1"/>
              <a:t>approach</a:t>
            </a:r>
            <a:r>
              <a:rPr lang="hu-HU" dirty="0"/>
              <a:t> </a:t>
            </a:r>
            <a:r>
              <a:rPr lang="hu-HU" dirty="0" err="1"/>
              <a:t>for</a:t>
            </a:r>
            <a:r>
              <a:rPr lang="hu-HU" dirty="0"/>
              <a:t> CCP </a:t>
            </a:r>
            <a:r>
              <a:rPr lang="hu-HU" dirty="0" err="1"/>
              <a:t>exposures</a:t>
            </a:r>
            <a:endParaRPr lang="en-US" dirty="0"/>
          </a:p>
        </p:txBody>
      </p:sp>
      <p:sp>
        <p:nvSpPr>
          <p:cNvPr id="74" name="Line 245"/>
          <p:cNvSpPr>
            <a:spLocks noChangeShapeType="1"/>
          </p:cNvSpPr>
          <p:nvPr/>
        </p:nvSpPr>
        <p:spPr bwMode="auto">
          <a:xfrm flipH="1">
            <a:off x="2954278" y="2895600"/>
            <a:ext cx="2281" cy="271877"/>
          </a:xfrm>
          <a:prstGeom prst="line">
            <a:avLst/>
          </a:prstGeom>
          <a:noFill/>
          <a:ln w="12700">
            <a:solidFill>
              <a:srgbClr val="0C2D83"/>
            </a:solidFill>
            <a:round/>
            <a:headEnd type="none" w="sm" len="sm"/>
            <a:tailEnd type="oval" w="sm" len="sm"/>
          </a:ln>
        </p:spPr>
        <p:txBody>
          <a:bodyPr lIns="54000" tIns="54000" rIns="54000" bIns="54000" anchor="b"/>
          <a:lstStyle/>
          <a:p>
            <a:endParaRPr lang="hu-HU"/>
          </a:p>
        </p:txBody>
      </p:sp>
      <p:sp>
        <p:nvSpPr>
          <p:cNvPr id="85" name="Text Box 253"/>
          <p:cNvSpPr txBox="1">
            <a:spLocks noChangeArrowheads="1"/>
          </p:cNvSpPr>
          <p:nvPr>
            <p:custDataLst>
              <p:tags r:id="rId27"/>
            </p:custDataLst>
          </p:nvPr>
        </p:nvSpPr>
        <p:spPr bwMode="auto">
          <a:xfrm>
            <a:off x="2906111" y="3999131"/>
            <a:ext cx="814167" cy="382228"/>
          </a:xfrm>
          <a:prstGeom prst="rect">
            <a:avLst/>
          </a:prstGeom>
          <a:gradFill>
            <a:gsLst>
              <a:gs pos="0">
                <a:srgbClr val="467AB4"/>
              </a:gs>
              <a:gs pos="80000">
                <a:srgbClr val="789CD6"/>
              </a:gs>
              <a:gs pos="100000">
                <a:srgbClr val="8BB4D5"/>
              </a:gs>
            </a:gsLst>
          </a:gra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27432" tIns="27432" rIns="27432" bIns="27432" anchor="ctr"/>
          <a:lstStyle/>
          <a:p>
            <a:pPr algn="ctr" defTabSz="762000" eaLnBrk="0" hangingPunct="0">
              <a:spcBef>
                <a:spcPct val="10000"/>
              </a:spcBef>
              <a:defRPr/>
            </a:pPr>
            <a:r>
              <a:rPr lang="en-US" sz="900" b="1" dirty="0">
                <a:solidFill>
                  <a:schemeClr val="tx1"/>
                </a:solidFill>
              </a:rPr>
              <a:t>Capital </a:t>
            </a:r>
            <a:r>
              <a:rPr lang="hu-HU" sz="900" b="1" dirty="0" err="1" smtClean="0">
                <a:solidFill>
                  <a:schemeClr val="tx1"/>
                </a:solidFill>
              </a:rPr>
              <a:t>Floors</a:t>
            </a:r>
            <a:r>
              <a:rPr lang="hu-HU" sz="900" b="1" dirty="0" smtClean="0">
                <a:solidFill>
                  <a:schemeClr val="tx1"/>
                </a:solidFill>
              </a:rPr>
              <a:t> Framework</a:t>
            </a:r>
            <a:endParaRPr lang="en-US" sz="900" b="1" dirty="0">
              <a:solidFill>
                <a:schemeClr val="tx1"/>
              </a:solidFill>
            </a:endParaRPr>
          </a:p>
        </p:txBody>
      </p:sp>
      <p:cxnSp>
        <p:nvCxnSpPr>
          <p:cNvPr id="6" name="Straight Connector 5"/>
          <p:cNvCxnSpPr/>
          <p:nvPr/>
        </p:nvCxnSpPr>
        <p:spPr>
          <a:xfrm>
            <a:off x="2632996" y="3964725"/>
            <a:ext cx="303085" cy="56"/>
          </a:xfrm>
          <a:prstGeom prst="line">
            <a:avLst/>
          </a:prstGeom>
          <a:noFill/>
          <a:ln w="12700">
            <a:solidFill>
              <a:srgbClr val="0C2D83"/>
            </a:solidFill>
            <a:round/>
            <a:headEnd type="none" w="sm" len="sm"/>
            <a:tailEnd type="none" w="sm" len="sm"/>
          </a:ln>
        </p:spPr>
      </p:cxnSp>
      <p:sp>
        <p:nvSpPr>
          <p:cNvPr id="59" name="Text Box 246"/>
          <p:cNvSpPr txBox="1">
            <a:spLocks noChangeArrowheads="1"/>
          </p:cNvSpPr>
          <p:nvPr>
            <p:custDataLst>
              <p:tags r:id="rId28"/>
            </p:custDataLst>
          </p:nvPr>
        </p:nvSpPr>
        <p:spPr bwMode="auto">
          <a:xfrm>
            <a:off x="1452694" y="3950926"/>
            <a:ext cx="1378837" cy="465797"/>
          </a:xfrm>
          <a:prstGeom prst="rect">
            <a:avLst/>
          </a:prstGeom>
          <a:solidFill>
            <a:srgbClr val="92D050"/>
          </a:solidFill>
          <a:ln>
            <a:noFill/>
            <a:headEnd type="none" w="sm" len="sm"/>
            <a:tailEnd type="none" w="sm" len="sm"/>
          </a:ln>
          <a:effectLst>
            <a:outerShdw blurRad="76200" dist="38100" dir="72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accent1"/>
          </a:lnRef>
          <a:fillRef idx="3">
            <a:schemeClr val="accent1"/>
          </a:fillRef>
          <a:effectRef idx="2">
            <a:schemeClr val="accent1"/>
          </a:effectRef>
          <a:fontRef idx="minor">
            <a:schemeClr val="lt1"/>
          </a:fontRef>
        </p:style>
        <p:txBody>
          <a:bodyPr lIns="54000" tIns="54000" rIns="54000" bIns="54000" anchor="ctr"/>
          <a:lstStyle/>
          <a:p>
            <a:pPr algn="ctr" defTabSz="762000" eaLnBrk="0" hangingPunct="0">
              <a:spcBef>
                <a:spcPct val="10000"/>
              </a:spcBef>
              <a:defRPr/>
            </a:pPr>
            <a:r>
              <a:rPr lang="hu-HU" sz="900" b="1" dirty="0" err="1">
                <a:solidFill>
                  <a:schemeClr val="tx1"/>
                </a:solidFill>
              </a:rPr>
              <a:t>Revisions</a:t>
            </a:r>
            <a:r>
              <a:rPr lang="hu-HU" sz="900" b="1" dirty="0">
                <a:solidFill>
                  <a:schemeClr val="tx1"/>
                </a:solidFill>
              </a:rPr>
              <a:t> </a:t>
            </a:r>
            <a:r>
              <a:rPr lang="hu-HU" sz="900" b="1" dirty="0" err="1">
                <a:solidFill>
                  <a:schemeClr val="tx1"/>
                </a:solidFill>
              </a:rPr>
              <a:t>to</a:t>
            </a:r>
            <a:r>
              <a:rPr lang="hu-HU" sz="900" b="1" dirty="0">
                <a:solidFill>
                  <a:schemeClr val="tx1"/>
                </a:solidFill>
              </a:rPr>
              <a:t> </a:t>
            </a:r>
            <a:r>
              <a:rPr lang="hu-HU" sz="900" b="1" dirty="0" err="1">
                <a:solidFill>
                  <a:schemeClr val="tx1"/>
                </a:solidFill>
              </a:rPr>
              <a:t>the</a:t>
            </a:r>
            <a:r>
              <a:rPr lang="hu-HU" sz="900" b="1" dirty="0">
                <a:solidFill>
                  <a:schemeClr val="tx1"/>
                </a:solidFill>
              </a:rPr>
              <a:t> </a:t>
            </a:r>
            <a:r>
              <a:rPr lang="hu-HU" sz="900" b="1" dirty="0" err="1">
                <a:solidFill>
                  <a:schemeClr val="tx1"/>
                </a:solidFill>
              </a:rPr>
              <a:t>simpler</a:t>
            </a:r>
            <a:r>
              <a:rPr lang="hu-HU" sz="900" b="1" dirty="0">
                <a:solidFill>
                  <a:schemeClr val="tx1"/>
                </a:solidFill>
              </a:rPr>
              <a:t> </a:t>
            </a:r>
            <a:r>
              <a:rPr lang="hu-HU" sz="900" b="1" dirty="0" err="1">
                <a:solidFill>
                  <a:schemeClr val="tx1"/>
                </a:solidFill>
              </a:rPr>
              <a:t>approaches</a:t>
            </a:r>
            <a:r>
              <a:rPr lang="hu-HU" sz="900" b="1" dirty="0">
                <a:solidFill>
                  <a:schemeClr val="tx1"/>
                </a:solidFill>
              </a:rPr>
              <a:t> </a:t>
            </a:r>
            <a:r>
              <a:rPr lang="hu-HU" sz="900" b="1" dirty="0" smtClean="0">
                <a:solidFill>
                  <a:schemeClr val="tx1"/>
                </a:solidFill>
              </a:rPr>
              <a:t>(CD)</a:t>
            </a:r>
            <a:endParaRPr lang="en-US" sz="900" b="1" dirty="0">
              <a:solidFill>
                <a:schemeClr val="tx1"/>
              </a:solidFill>
            </a:endParaRPr>
          </a:p>
        </p:txBody>
      </p:sp>
      <p:sp>
        <p:nvSpPr>
          <p:cNvPr id="76" name="Title 1"/>
          <p:cNvSpPr>
            <a:spLocks noGrp="1"/>
          </p:cNvSpPr>
          <p:nvPr>
            <p:ph type="title"/>
          </p:nvPr>
        </p:nvSpPr>
        <p:spPr>
          <a:xfrm>
            <a:off x="762001" y="432905"/>
            <a:ext cx="7635875" cy="577289"/>
          </a:xfrm>
        </p:spPr>
        <p:txBody>
          <a:bodyPr/>
          <a:lstStyle/>
          <a:p>
            <a:pPr algn="l"/>
            <a:r>
              <a:rPr lang="hu-HU" sz="5400" dirty="0">
                <a:solidFill>
                  <a:schemeClr val="tx2"/>
                </a:solidFill>
              </a:rPr>
              <a:t>Basel IV</a:t>
            </a:r>
          </a:p>
        </p:txBody>
      </p:sp>
    </p:spTree>
    <p:extLst>
      <p:ext uri="{BB962C8B-B14F-4D97-AF65-F5344CB8AC3E}">
        <p14:creationId xmlns:p14="http://schemas.microsoft.com/office/powerpoint/2010/main" val="110795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5" grpId="0" animBg="1"/>
      <p:bldP spid="75" grpId="0" animBg="1"/>
      <p:bldP spid="81" grpId="0" animBg="1"/>
      <p:bldP spid="83" grpId="0" animBg="1"/>
      <p:bldP spid="84" grpId="0" animBg="1"/>
      <p:bldP spid="86" grpId="0" animBg="1"/>
      <p:bldP spid="88" grpId="0" animBg="1"/>
      <p:bldP spid="89" grpId="0" animBg="1"/>
      <p:bldP spid="90" grpId="0" animBg="1"/>
      <p:bldP spid="91" grpId="0" animBg="1"/>
      <p:bldP spid="30" grpId="0" animBg="1"/>
      <p:bldP spid="38" grpId="0" animBg="1"/>
      <p:bldP spid="39" grpId="0" animBg="1"/>
      <p:bldP spid="42" grpId="0" animBg="1"/>
      <p:bldP spid="43" grpId="0" animBg="1"/>
      <p:bldP spid="44" grpId="0" animBg="1"/>
      <p:bldP spid="50" grpId="0" animBg="1"/>
      <p:bldP spid="51" grpId="0" animBg="1"/>
      <p:bldP spid="54" grpId="0" animBg="1"/>
      <p:bldP spid="55" grpId="0" animBg="1"/>
      <p:bldP spid="56" grpId="0" animBg="1"/>
      <p:bldP spid="61" grpId="0" animBg="1"/>
      <p:bldP spid="48" grpId="0" animBg="1"/>
      <p:bldP spid="62" grpId="0" animBg="1"/>
      <p:bldP spid="94" grpId="0" animBg="1"/>
      <p:bldP spid="60" grpId="0" animBg="1"/>
      <p:bldP spid="74" grpId="0" animBg="1"/>
      <p:bldP spid="85" grpId="0" animBg="1"/>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u-HU" dirty="0" smtClean="0"/>
              <a:t>Bázeli p</a:t>
            </a:r>
            <a:r>
              <a:rPr lang="hu-HU" dirty="0"/>
              <a:t>iaci </a:t>
            </a:r>
            <a:r>
              <a:rPr lang="hu-HU" dirty="0" smtClean="0"/>
              <a:t>kockázati elképzelések</a:t>
            </a:r>
            <a:endParaRPr lang="hu-HU" dirty="0"/>
          </a:p>
        </p:txBody>
      </p:sp>
      <p:sp>
        <p:nvSpPr>
          <p:cNvPr id="3" name="Text Placeholder 3"/>
          <p:cNvSpPr txBox="1">
            <a:spLocks/>
          </p:cNvSpPr>
          <p:nvPr/>
        </p:nvSpPr>
        <p:spPr>
          <a:xfrm>
            <a:off x="632463" y="1218879"/>
            <a:ext cx="7627405" cy="5067621"/>
          </a:xfrm>
          <a:prstGeom prst="rect">
            <a:avLst/>
          </a:prstGeom>
        </p:spPr>
        <p:txBody>
          <a:bodyPr vert="horz" lIns="0" tIns="0" rIns="0" bIns="0" rtlCol="0">
            <a:noAutofit/>
          </a:bodyPr>
          <a:lstStyle>
            <a:lvl1pPr eaLnBrk="1" hangingPunct="1">
              <a:spcAft>
                <a:spcPts val="600"/>
              </a:spcAft>
              <a:defRPr sz="1500" b="1" i="0">
                <a:solidFill>
                  <a:schemeClr val="tx2"/>
                </a:solidFill>
                <a:latin typeface="Univers for KPMG"/>
                <a:cs typeface="Univers for KPMG"/>
              </a:defRPr>
            </a:lvl1pPr>
            <a:lvl2pPr marL="0" indent="0" algn="l" eaLnBrk="1" hangingPunct="1">
              <a:spcAft>
                <a:spcPts val="600"/>
              </a:spcAft>
              <a:buFontTx/>
              <a:buNone/>
              <a:defRPr sz="1500" b="0" i="0">
                <a:solidFill>
                  <a:schemeClr val="tx2"/>
                </a:solidFill>
                <a:latin typeface="Univers for KPMG Light"/>
                <a:cs typeface="Univers for KPMG Light"/>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a:cs typeface="Univers for KPMG Light"/>
              </a:defRPr>
            </a:lvl3pPr>
            <a:lvl4pPr marL="576072"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a:cs typeface="Univers for KPMG Light"/>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a:cs typeface="Univers for KPMG Light"/>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a:spcAft>
                <a:spcPts val="0"/>
              </a:spcAft>
            </a:pPr>
            <a:r>
              <a:rPr lang="en-US" dirty="0">
                <a:latin typeface="Univers for KPMG Light" panose="020B0403020202020204" pitchFamily="34" charset="0"/>
              </a:rPr>
              <a:t>Fundamental Review of the Trading Book </a:t>
            </a:r>
            <a:endParaRPr lang="hu-HU" dirty="0">
              <a:latin typeface="Univers for KPMG Light" panose="020B0403020202020204" pitchFamily="34" charset="0"/>
            </a:endParaRPr>
          </a:p>
          <a:p>
            <a:pPr lvl="4">
              <a:spcBef>
                <a:spcPts val="600"/>
              </a:spcBef>
              <a:spcAft>
                <a:spcPts val="0"/>
              </a:spcAft>
              <a:defRPr/>
            </a:pPr>
            <a:r>
              <a:rPr lang="hu-HU" dirty="0">
                <a:latin typeface="Univers for KPMG Light" panose="020B0403020202020204" pitchFamily="34" charset="0"/>
              </a:rPr>
              <a:t>Kereskedési és banki könyv közötti határok </a:t>
            </a:r>
            <a:r>
              <a:rPr lang="hu-HU" dirty="0" err="1" smtClean="0">
                <a:latin typeface="Univers for KPMG Light" panose="020B0403020202020204" pitchFamily="34" charset="0"/>
              </a:rPr>
              <a:t>egyértelműbb</a:t>
            </a:r>
            <a:r>
              <a:rPr lang="hu-HU" dirty="0" smtClean="0">
                <a:latin typeface="Univers for KPMG Light" panose="020B0403020202020204" pitchFamily="34" charset="0"/>
              </a:rPr>
              <a:t> definiálása</a:t>
            </a:r>
          </a:p>
          <a:p>
            <a:pPr lvl="4">
              <a:spcBef>
                <a:spcPts val="600"/>
              </a:spcBef>
              <a:spcAft>
                <a:spcPts val="0"/>
              </a:spcAft>
              <a:defRPr/>
            </a:pPr>
            <a:r>
              <a:rPr lang="hu-HU" dirty="0" smtClean="0">
                <a:latin typeface="Univers for KPMG Light" panose="020B0403020202020204" pitchFamily="34" charset="0"/>
              </a:rPr>
              <a:t>A  könyvek közötti átmozgatások korlátozása</a:t>
            </a:r>
          </a:p>
          <a:p>
            <a:pPr lvl="4">
              <a:spcBef>
                <a:spcPts val="600"/>
              </a:spcBef>
              <a:spcAft>
                <a:spcPts val="0"/>
              </a:spcAft>
              <a:defRPr/>
            </a:pPr>
            <a:r>
              <a:rPr lang="hu-HU" dirty="0" smtClean="0">
                <a:latin typeface="Univers for KPMG Light" panose="020B0403020202020204" pitchFamily="34" charset="0"/>
              </a:rPr>
              <a:t>Felügyeleti hatókör és közzétételek megnövelése</a:t>
            </a:r>
          </a:p>
          <a:p>
            <a:pPr lvl="4">
              <a:spcBef>
                <a:spcPts val="600"/>
              </a:spcBef>
              <a:spcAft>
                <a:spcPts val="0"/>
              </a:spcAft>
              <a:defRPr/>
            </a:pPr>
            <a:r>
              <a:rPr lang="hu-HU" dirty="0" smtClean="0">
                <a:latin typeface="Univers for KPMG Light" panose="020B0403020202020204" pitchFamily="34" charset="0"/>
              </a:rPr>
              <a:t>Sztenderd módszertan átalakítása</a:t>
            </a:r>
          </a:p>
          <a:p>
            <a:pPr lvl="4">
              <a:spcBef>
                <a:spcPts val="600"/>
              </a:spcBef>
              <a:spcAft>
                <a:spcPts val="0"/>
              </a:spcAft>
              <a:defRPr/>
            </a:pPr>
            <a:r>
              <a:rPr lang="hu-HU" dirty="0" err="1" smtClean="0">
                <a:latin typeface="Univers for KPMG Light" panose="020B0403020202020204" pitchFamily="34" charset="0"/>
              </a:rPr>
              <a:t>Expected</a:t>
            </a:r>
            <a:r>
              <a:rPr lang="hu-HU" dirty="0" smtClean="0">
                <a:latin typeface="Univers for KPMG Light" panose="020B0403020202020204" pitchFamily="34" charset="0"/>
              </a:rPr>
              <a:t> </a:t>
            </a:r>
            <a:r>
              <a:rPr lang="hu-HU" dirty="0" err="1" smtClean="0">
                <a:latin typeface="Univers for KPMG Light" panose="020B0403020202020204" pitchFamily="34" charset="0"/>
              </a:rPr>
              <a:t>Shortfall</a:t>
            </a:r>
            <a:r>
              <a:rPr lang="hu-HU" dirty="0" smtClean="0">
                <a:latin typeface="Univers for KPMG Light" panose="020B0403020202020204" pitchFamily="34" charset="0"/>
              </a:rPr>
              <a:t> bevezetése a </a:t>
            </a:r>
            <a:r>
              <a:rPr lang="hu-HU" dirty="0" err="1" smtClean="0">
                <a:latin typeface="Univers for KPMG Light" panose="020B0403020202020204" pitchFamily="34" charset="0"/>
              </a:rPr>
              <a:t>VaR</a:t>
            </a:r>
            <a:r>
              <a:rPr lang="hu-HU" dirty="0" smtClean="0">
                <a:latin typeface="Univers for KPMG Light" panose="020B0403020202020204" pitchFamily="34" charset="0"/>
              </a:rPr>
              <a:t> helyett</a:t>
            </a:r>
            <a:endParaRPr lang="hu-HU" dirty="0">
              <a:latin typeface="Univers for KPMG Light" panose="020B0403020202020204" pitchFamily="34" charset="0"/>
            </a:endParaRPr>
          </a:p>
          <a:p>
            <a:pPr>
              <a:spcAft>
                <a:spcPts val="0"/>
              </a:spcAft>
            </a:pPr>
            <a:endParaRPr lang="hu-HU" dirty="0" smtClean="0"/>
          </a:p>
          <a:p>
            <a:pPr>
              <a:spcAft>
                <a:spcPts val="0"/>
              </a:spcAft>
            </a:pPr>
            <a:endParaRPr lang="hu-HU" dirty="0"/>
          </a:p>
          <a:p>
            <a:pPr>
              <a:spcAft>
                <a:spcPts val="0"/>
              </a:spcAft>
            </a:pPr>
            <a:r>
              <a:rPr lang="hu-HU" dirty="0" smtClean="0"/>
              <a:t>IRBB</a:t>
            </a:r>
            <a:endParaRPr lang="hu-HU" dirty="0" smtClean="0">
              <a:latin typeface="Univers for KPMG Light" panose="020B0403020202020204" pitchFamily="34" charset="0"/>
            </a:endParaRPr>
          </a:p>
          <a:p>
            <a:pPr lvl="4">
              <a:spcBef>
                <a:spcPts val="600"/>
              </a:spcBef>
              <a:spcAft>
                <a:spcPts val="0"/>
              </a:spcAft>
              <a:defRPr/>
            </a:pPr>
            <a:r>
              <a:rPr lang="hu-HU" dirty="0" smtClean="0">
                <a:latin typeface="Univers for KPMG Light" panose="020B0403020202020204" pitchFamily="34" charset="0"/>
              </a:rPr>
              <a:t>Cél</a:t>
            </a:r>
            <a:r>
              <a:rPr lang="hu-HU" dirty="0">
                <a:latin typeface="Univers for KPMG Light" panose="020B0403020202020204" pitchFamily="34" charset="0"/>
              </a:rPr>
              <a:t>: az eltérő gyakorlatok közötti konvergencia </a:t>
            </a:r>
            <a:r>
              <a:rPr lang="hu-HU" dirty="0" smtClean="0">
                <a:latin typeface="Univers for KPMG Light" panose="020B0403020202020204" pitchFamily="34" charset="0"/>
              </a:rPr>
              <a:t>növelése</a:t>
            </a:r>
          </a:p>
          <a:p>
            <a:pPr lvl="4">
              <a:spcBef>
                <a:spcPts val="600"/>
              </a:spcBef>
              <a:spcAft>
                <a:spcPts val="0"/>
              </a:spcAft>
              <a:defRPr/>
            </a:pPr>
            <a:r>
              <a:rPr lang="hu-HU" dirty="0">
                <a:latin typeface="Univers for KPMG Light" panose="020B0403020202020204" pitchFamily="34" charset="0"/>
              </a:rPr>
              <a:t>A Banki könyvi kamatkockázat marad a 2. pillér alatt</a:t>
            </a:r>
          </a:p>
          <a:p>
            <a:pPr lvl="4">
              <a:spcBef>
                <a:spcPts val="600"/>
              </a:spcBef>
              <a:spcAft>
                <a:spcPts val="0"/>
              </a:spcAft>
              <a:defRPr/>
            </a:pPr>
            <a:r>
              <a:rPr lang="hu-HU" dirty="0" smtClean="0">
                <a:latin typeface="Univers for KPMG Light" panose="020B0403020202020204" pitchFamily="34" charset="0"/>
              </a:rPr>
              <a:t>Banki könyvi tőkekövetelmény-számításra közel </a:t>
            </a:r>
            <a:r>
              <a:rPr lang="hu-HU" dirty="0" err="1" smtClean="0">
                <a:latin typeface="Univers for KPMG Light" panose="020B0403020202020204" pitchFamily="34" charset="0"/>
              </a:rPr>
              <a:t>sztenderdizált</a:t>
            </a:r>
            <a:r>
              <a:rPr lang="hu-HU" dirty="0" smtClean="0">
                <a:latin typeface="Univers for KPMG Light" panose="020B0403020202020204" pitchFamily="34" charset="0"/>
              </a:rPr>
              <a:t> módszer meghatározása</a:t>
            </a:r>
            <a:endParaRPr lang="hu-HU" dirty="0">
              <a:latin typeface="Univers for KPMG Light" panose="020B0403020202020204" pitchFamily="34" charset="0"/>
            </a:endParaRPr>
          </a:p>
          <a:p>
            <a:pPr marL="613474" lvl="4" indent="0">
              <a:spcBef>
                <a:spcPts val="600"/>
              </a:spcBef>
              <a:spcAft>
                <a:spcPts val="0"/>
              </a:spcAft>
              <a:buNone/>
              <a:defRPr/>
            </a:pPr>
            <a:endParaRPr lang="hu-HU" dirty="0" smtClean="0">
              <a:latin typeface="Univers for KPMG Light" panose="020B0403020202020204" pitchFamily="34" charset="0"/>
            </a:endParaRPr>
          </a:p>
          <a:p>
            <a:pPr lvl="4">
              <a:spcBef>
                <a:spcPts val="600"/>
              </a:spcBef>
              <a:spcAft>
                <a:spcPts val="0"/>
              </a:spcAft>
              <a:defRPr/>
            </a:pPr>
            <a:endParaRPr lang="hu-HU" dirty="0">
              <a:latin typeface="Univers for KPMG Light" panose="020B0403020202020204" pitchFamily="34" charset="0"/>
            </a:endParaRPr>
          </a:p>
          <a:p>
            <a:pPr defTabSz="914400"/>
            <a:endParaRPr lang="en-GB" kern="0" dirty="0" smtClean="0">
              <a:latin typeface="Univers for KPMG Light" panose="020B0403020202020204" pitchFamily="34" charset="0"/>
            </a:endParaRPr>
          </a:p>
          <a:p>
            <a:pPr defTabSz="914400"/>
            <a:endParaRPr lang="en-GB" kern="0" dirty="0">
              <a:latin typeface="Univers for KPMG Light" panose="020B0403020202020204" pitchFamily="34" charset="0"/>
            </a:endParaRPr>
          </a:p>
        </p:txBody>
      </p:sp>
    </p:spTree>
    <p:extLst>
      <p:ext uri="{BB962C8B-B14F-4D97-AF65-F5344CB8AC3E}">
        <p14:creationId xmlns:p14="http://schemas.microsoft.com/office/powerpoint/2010/main" val="232404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dirty="0" smtClean="0"/>
              <a:t>Bevezetés</a:t>
            </a:r>
            <a:endParaRPr lang="hu-HU" dirty="0"/>
          </a:p>
        </p:txBody>
      </p:sp>
      <p:sp>
        <p:nvSpPr>
          <p:cNvPr id="4" name="Text Placeholder 3"/>
          <p:cNvSpPr>
            <a:spLocks noGrp="1"/>
          </p:cNvSpPr>
          <p:nvPr>
            <p:ph type="body" sz="quarter" idx="11"/>
          </p:nvPr>
        </p:nvSpPr>
        <p:spPr/>
        <p:txBody>
          <a:bodyPr/>
          <a:lstStyle/>
          <a:p>
            <a:endParaRPr lang="hu-HU"/>
          </a:p>
        </p:txBody>
      </p:sp>
    </p:spTree>
    <p:extLst>
      <p:ext uri="{BB962C8B-B14F-4D97-AF65-F5344CB8AC3E}">
        <p14:creationId xmlns:p14="http://schemas.microsoft.com/office/powerpoint/2010/main" val="359875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6560" y="884432"/>
            <a:ext cx="4572000" cy="3965188"/>
          </a:xfrm>
          <a:prstGeom prst="rect">
            <a:avLst/>
          </a:prstGeom>
        </p:spPr>
        <p:txBody>
          <a:bodyPr>
            <a:spAutoFit/>
          </a:bodyPr>
          <a:lstStyle/>
          <a:p>
            <a:pPr eaLnBrk="0" hangingPunct="0">
              <a:lnSpc>
                <a:spcPts val="3600"/>
              </a:lnSpc>
              <a:spcBef>
                <a:spcPts val="1200"/>
              </a:spcBef>
              <a:defRPr/>
            </a:pPr>
            <a:r>
              <a:rPr lang="hu-HU" sz="3200" u="sng" kern="0" dirty="0">
                <a:solidFill>
                  <a:schemeClr val="bg1"/>
                </a:solidFill>
                <a:latin typeface="KPMG Extralight"/>
                <a:cs typeface="Arial" pitchFamily="34" charset="0"/>
              </a:rPr>
              <a:t/>
            </a:r>
            <a:br>
              <a:rPr lang="hu-HU" sz="3200" u="sng" kern="0" dirty="0">
                <a:solidFill>
                  <a:schemeClr val="bg1"/>
                </a:solidFill>
                <a:latin typeface="KPMG Extralight"/>
                <a:cs typeface="Arial" pitchFamily="34" charset="0"/>
              </a:rPr>
            </a:br>
            <a:r>
              <a:rPr lang="hu-HU" sz="3200" u="sng" kern="0" dirty="0">
                <a:solidFill>
                  <a:schemeClr val="bg1"/>
                </a:solidFill>
                <a:latin typeface="KPMG Extralight"/>
                <a:cs typeface="Arial" pitchFamily="34" charset="0"/>
              </a:rPr>
              <a:t/>
            </a:r>
            <a:br>
              <a:rPr lang="hu-HU" sz="3200" u="sng" kern="0" dirty="0">
                <a:solidFill>
                  <a:schemeClr val="bg1"/>
                </a:solidFill>
                <a:latin typeface="KPMG Extralight"/>
                <a:cs typeface="Arial" pitchFamily="34" charset="0"/>
              </a:rPr>
            </a:br>
            <a:r>
              <a:rPr lang="hu-HU" sz="3200" b="1" dirty="0">
                <a:solidFill>
                  <a:schemeClr val="bg1"/>
                </a:solidFill>
                <a:latin typeface="KPMG Extralight" panose="020B0303030202040204" pitchFamily="34" charset="-18"/>
                <a:cs typeface="Arial" pitchFamily="34" charset="0"/>
              </a:rPr>
              <a:t>Szalai </a:t>
            </a:r>
            <a:r>
              <a:rPr lang="hu-HU" sz="3200" b="1" dirty="0" smtClean="0">
                <a:solidFill>
                  <a:schemeClr val="bg1"/>
                </a:solidFill>
                <a:latin typeface="KPMG Extralight" panose="020B0303030202040204" pitchFamily="34" charset="-18"/>
                <a:cs typeface="Arial" pitchFamily="34" charset="0"/>
              </a:rPr>
              <a:t>Péter</a:t>
            </a:r>
            <a:r>
              <a:rPr lang="hu-HU" sz="3200" kern="0" dirty="0">
                <a:solidFill>
                  <a:schemeClr val="bg1"/>
                </a:solidFill>
                <a:latin typeface="KPMG Extralight"/>
                <a:cs typeface="Arial" pitchFamily="34" charset="0"/>
              </a:rPr>
              <a:t/>
            </a:r>
            <a:br>
              <a:rPr lang="hu-HU" sz="3200" kern="0" dirty="0">
                <a:solidFill>
                  <a:schemeClr val="bg1"/>
                </a:solidFill>
                <a:latin typeface="KPMG Extralight"/>
                <a:cs typeface="Arial" pitchFamily="34" charset="0"/>
              </a:rPr>
            </a:br>
            <a:r>
              <a:rPr lang="hu-HU" sz="3200" b="1" dirty="0">
                <a:solidFill>
                  <a:schemeClr val="bg1"/>
                </a:solidFill>
                <a:latin typeface="KPMG Extralight" panose="020B0303030202040204" pitchFamily="34" charset="-18"/>
                <a:cs typeface="Arial" pitchFamily="34" charset="0"/>
              </a:rPr>
              <a:t>Szenior </a:t>
            </a:r>
            <a:r>
              <a:rPr lang="hu-HU" sz="3200" b="1" dirty="0" smtClean="0">
                <a:solidFill>
                  <a:schemeClr val="bg1"/>
                </a:solidFill>
                <a:latin typeface="KPMG Extralight" panose="020B0303030202040204" pitchFamily="34" charset="-18"/>
                <a:cs typeface="Arial" pitchFamily="34" charset="0"/>
              </a:rPr>
              <a:t>Menedzser</a:t>
            </a:r>
            <a:r>
              <a:rPr lang="hu-HU" sz="3200" kern="0" dirty="0">
                <a:solidFill>
                  <a:schemeClr val="bg1"/>
                </a:solidFill>
                <a:latin typeface="KPMG Extralight"/>
                <a:cs typeface="Arial" pitchFamily="34" charset="0"/>
              </a:rPr>
              <a:t/>
            </a:r>
            <a:br>
              <a:rPr lang="hu-HU" sz="3200" kern="0" dirty="0">
                <a:solidFill>
                  <a:schemeClr val="bg1"/>
                </a:solidFill>
                <a:latin typeface="KPMG Extralight"/>
                <a:cs typeface="Arial" pitchFamily="34" charset="0"/>
              </a:rPr>
            </a:br>
            <a:r>
              <a:rPr lang="hu-HU" sz="3200" b="1" dirty="0">
                <a:solidFill>
                  <a:schemeClr val="bg1"/>
                </a:solidFill>
                <a:latin typeface="KPMG Extralight" panose="020B0303030202040204" pitchFamily="34" charset="-18"/>
                <a:cs typeface="Arial" pitchFamily="34" charset="0"/>
              </a:rPr>
              <a:t>KPMG Tanácsadó Kft.</a:t>
            </a:r>
          </a:p>
          <a:p>
            <a:pPr eaLnBrk="0" hangingPunct="0">
              <a:lnSpc>
                <a:spcPts val="3600"/>
              </a:lnSpc>
              <a:spcBef>
                <a:spcPts val="1200"/>
              </a:spcBef>
              <a:defRPr/>
            </a:pPr>
            <a:r>
              <a:rPr lang="hu-HU" sz="3200" b="1" dirty="0">
                <a:solidFill>
                  <a:schemeClr val="bg1"/>
                </a:solidFill>
                <a:latin typeface="KPMG Extralight" panose="020B0303030202040204" pitchFamily="34" charset="-18"/>
                <a:cs typeface="Arial" pitchFamily="34" charset="0"/>
              </a:rPr>
              <a:t>+36 70 370 1739 </a:t>
            </a:r>
          </a:p>
          <a:p>
            <a:pPr eaLnBrk="0" hangingPunct="0">
              <a:lnSpc>
                <a:spcPts val="2300"/>
              </a:lnSpc>
              <a:spcBef>
                <a:spcPts val="1200"/>
              </a:spcBef>
              <a:defRPr/>
            </a:pPr>
            <a:r>
              <a:rPr lang="hu-HU" sz="3200" b="1" dirty="0">
                <a:solidFill>
                  <a:schemeClr val="bg1"/>
                </a:solidFill>
                <a:latin typeface="KPMG Extralight" panose="020B0303030202040204" pitchFamily="34" charset="-18"/>
                <a:cs typeface="Arial" pitchFamily="34" charset="0"/>
              </a:rPr>
              <a:t>Péter.Szalai@kpmg.hu</a:t>
            </a:r>
          </a:p>
          <a:p>
            <a:pPr eaLnBrk="0" hangingPunct="0">
              <a:lnSpc>
                <a:spcPts val="2300"/>
              </a:lnSpc>
              <a:spcBef>
                <a:spcPts val="1200"/>
              </a:spcBef>
              <a:defRPr/>
            </a:pPr>
            <a:r>
              <a:rPr lang="hu-HU" sz="3200" b="1" dirty="0">
                <a:solidFill>
                  <a:schemeClr val="bg1"/>
                </a:solidFill>
                <a:latin typeface="KPMG Extralight" panose="020B0303030202040204" pitchFamily="34" charset="-18"/>
                <a:cs typeface="Arial" pitchFamily="34" charset="0"/>
              </a:rPr>
              <a:t>kpmg.hu</a:t>
            </a:r>
          </a:p>
        </p:txBody>
      </p:sp>
    </p:spTree>
    <p:extLst>
      <p:ext uri="{BB962C8B-B14F-4D97-AF65-F5344CB8AC3E}">
        <p14:creationId xmlns:p14="http://schemas.microsoft.com/office/powerpoint/2010/main" val="1821704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custDataLst>
              <p:tags r:id="rId1"/>
            </p:custDataLst>
          </p:nvPr>
        </p:nvSpPr>
        <p:spPr>
          <a:xfrm>
            <a:off x="1497384" y="4328145"/>
            <a:ext cx="6477120" cy="2072655"/>
          </a:xfrm>
          <a:prstGeom prst="rect">
            <a:avLst/>
          </a:prstGeom>
        </p:spPr>
        <p:txBody>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5750" eaLnBrk="1" hangingPunct="1">
              <a:spcAft>
                <a:spcPts val="600"/>
              </a:spcAft>
              <a:buClrTx/>
              <a:buFont typeface="Univers for KPMG"/>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eaLnBrk="1" hangingPunct="1">
              <a:spcAft>
                <a:spcPts val="600"/>
              </a:spcAft>
              <a:buFont typeface="Univers for KPMG"/>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eaLnBrk="1" hangingPunct="1">
              <a:spcAft>
                <a:spcPts val="600"/>
              </a:spcAft>
              <a:defRPr sz="1500" b="0" i="0">
                <a:solidFill>
                  <a:schemeClr val="accent5"/>
                </a:solidFill>
                <a:latin typeface="Univers for KPMG Light" panose="020B0403020202020204" pitchFamily="34" charset="0"/>
                <a:cs typeface="Univers for KPMG Light" panose="020B0403020202020204" pitchFamily="34" charset="0"/>
              </a:defRPr>
            </a:lvl5pPr>
          </a:lstStyle>
          <a:p>
            <a:pPr lvl="1" defTabSz="914400"/>
            <a:r>
              <a:rPr lang="en-US" altLang="en-US" sz="1100" kern="0" dirty="0">
                <a:solidFill>
                  <a:prstClr val="white">
                    <a:lumMod val="65000"/>
                  </a:prstClr>
                </a:solidFill>
                <a:latin typeface="Univers for KPMG" panose="020B0603020202020204" pitchFamily="34" charset="0"/>
              </a:rPr>
              <a:t>© 201</a:t>
            </a:r>
            <a:r>
              <a:rPr lang="hu-HU" altLang="en-US" sz="1100" kern="0" dirty="0">
                <a:solidFill>
                  <a:prstClr val="white">
                    <a:lumMod val="65000"/>
                  </a:prstClr>
                </a:solidFill>
                <a:latin typeface="Univers for KPMG" panose="020B0603020202020204" pitchFamily="34" charset="0"/>
              </a:rPr>
              <a:t>6</a:t>
            </a:r>
            <a:r>
              <a:rPr lang="en-US" altLang="en-US" sz="1100" kern="0" dirty="0">
                <a:solidFill>
                  <a:prstClr val="white">
                    <a:lumMod val="65000"/>
                  </a:prstClr>
                </a:solidFill>
                <a:latin typeface="Univers for KPMG" panose="020B0603020202020204" pitchFamily="34" charset="0"/>
              </a:rPr>
              <a:t> </a:t>
            </a:r>
            <a:r>
              <a:rPr lang="en-US" altLang="en-US" sz="1100" kern="0" dirty="0" smtClean="0">
                <a:solidFill>
                  <a:prstClr val="white">
                    <a:lumMod val="65000"/>
                  </a:prstClr>
                </a:solidFill>
                <a:latin typeface="Univers for KPMG" panose="020B0603020202020204" pitchFamily="34" charset="0"/>
              </a:rPr>
              <a:t>KPMG </a:t>
            </a:r>
            <a:r>
              <a:rPr lang="hu-HU" altLang="en-US" sz="1100" kern="0" dirty="0">
                <a:solidFill>
                  <a:schemeClr val="bg1">
                    <a:lumMod val="65000"/>
                  </a:schemeClr>
                </a:solidFill>
                <a:latin typeface="Univers for KPMG" panose="020B0603020202020204" pitchFamily="34" charset="0"/>
              </a:rPr>
              <a:t>Tanácsadó Kft., a magyar jog alapján bejegyzett korlátolt felelősségű társaság, és egyben a független tagtársaságokból álló </a:t>
            </a:r>
            <a:r>
              <a:rPr lang="hu-HU" altLang="en-US" sz="1100" kern="0" dirty="0" err="1">
                <a:solidFill>
                  <a:schemeClr val="bg1">
                    <a:lumMod val="65000"/>
                  </a:schemeClr>
                </a:solidFill>
                <a:latin typeface="Univers for KPMG" panose="020B0603020202020204" pitchFamily="34" charset="0"/>
              </a:rPr>
              <a:t>KPMG-hálózat</a:t>
            </a:r>
            <a:r>
              <a:rPr lang="hu-HU" altLang="en-US" sz="1100" kern="0" dirty="0">
                <a:solidFill>
                  <a:schemeClr val="bg1">
                    <a:lumMod val="65000"/>
                  </a:schemeClr>
                </a:solidFill>
                <a:latin typeface="Univers for KPMG" panose="020B0603020202020204" pitchFamily="34" charset="0"/>
              </a:rPr>
              <a:t> magyar tagja, amely hálózat a KPMG International </a:t>
            </a:r>
            <a:r>
              <a:rPr lang="hu-HU" altLang="en-US" sz="1100" kern="0" dirty="0" err="1">
                <a:solidFill>
                  <a:schemeClr val="bg1">
                    <a:lumMod val="65000"/>
                  </a:schemeClr>
                </a:solidFill>
                <a:latin typeface="Univers for KPMG" panose="020B0603020202020204" pitchFamily="34" charset="0"/>
              </a:rPr>
              <a:t>Cooperative-hez</a:t>
            </a:r>
            <a:r>
              <a:rPr lang="hu-HU" altLang="en-US" sz="1100" kern="0" dirty="0">
                <a:solidFill>
                  <a:schemeClr val="bg1">
                    <a:lumMod val="65000"/>
                  </a:schemeClr>
                </a:solidFill>
                <a:latin typeface="Univers for KPMG" panose="020B0603020202020204" pitchFamily="34" charset="0"/>
              </a:rPr>
              <a:t> (“KPMG International”), a Svájci Államszövetség joga alapján bejegyzett jogi személyhez kapcsolódik. Minden jog fenntartva.</a:t>
            </a:r>
          </a:p>
          <a:p>
            <a:pPr lvl="1" defTabSz="914400"/>
            <a:r>
              <a:rPr lang="hu-HU" altLang="en-US" sz="1100" kern="0" dirty="0">
                <a:solidFill>
                  <a:schemeClr val="bg1">
                    <a:lumMod val="65000"/>
                  </a:schemeClr>
                </a:solidFill>
                <a:latin typeface="Univers for KPMG" panose="020B0603020202020204" pitchFamily="34" charset="0"/>
              </a:rPr>
              <a:t>Az itt megjelölt információk tájékoztató jellegűek, és nem vonatkoznak valamely meghatározott természetes vagy jogi személy, illetve jogi személyiség nélküli szervezet körülményeire. A Társaság ugyan törekszik pontos és időszerű információkat közölni, ennek ellenére nem vállal felelősséget a közölt információk jelenlegi vagy jövőbeli hatályosságáért. A Társaság nem vállal felelősséget az olyan tevékenységből eredő károkért, amelyek az itt közölt információk felhasználásából erednek, és nélkülözik a Társaságnak az adott esetre vonatkozó teljes körű vizsgálatát és az azon alapuló megfelelő szaktanácsadást</a:t>
            </a:r>
            <a:r>
              <a:rPr lang="en-US" altLang="en-US" sz="1100" kern="0" dirty="0">
                <a:solidFill>
                  <a:schemeClr val="bg1">
                    <a:lumMod val="65000"/>
                  </a:schemeClr>
                </a:solidFill>
                <a:latin typeface="Univers for KPMG" panose="020B0603020202020204" pitchFamily="34" charset="0"/>
              </a:rPr>
              <a:t>.</a:t>
            </a:r>
          </a:p>
        </p:txBody>
      </p:sp>
    </p:spTree>
    <p:extLst>
      <p:ext uri="{BB962C8B-B14F-4D97-AF65-F5344CB8AC3E}">
        <p14:creationId xmlns:p14="http://schemas.microsoft.com/office/powerpoint/2010/main" val="3982521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4" name="Freeform 6"/>
          <p:cNvSpPr>
            <a:spLocks noEditPoints="1"/>
          </p:cNvSpPr>
          <p:nvPr/>
        </p:nvSpPr>
        <p:spPr bwMode="auto">
          <a:xfrm>
            <a:off x="6612756" y="2492896"/>
            <a:ext cx="1304925" cy="1752600"/>
          </a:xfrm>
          <a:custGeom>
            <a:avLst/>
            <a:gdLst/>
            <a:ahLst/>
            <a:cxnLst>
              <a:cxn ang="0">
                <a:pos x="158" y="985"/>
              </a:cxn>
              <a:cxn ang="0">
                <a:pos x="192" y="864"/>
              </a:cxn>
              <a:cxn ang="0">
                <a:pos x="133" y="850"/>
              </a:cxn>
              <a:cxn ang="0">
                <a:pos x="50" y="812"/>
              </a:cxn>
              <a:cxn ang="0">
                <a:pos x="20" y="737"/>
              </a:cxn>
              <a:cxn ang="0">
                <a:pos x="7" y="628"/>
              </a:cxn>
              <a:cxn ang="0">
                <a:pos x="15" y="579"/>
              </a:cxn>
              <a:cxn ang="0">
                <a:pos x="22" y="517"/>
              </a:cxn>
              <a:cxn ang="0">
                <a:pos x="28" y="465"/>
              </a:cxn>
              <a:cxn ang="0">
                <a:pos x="113" y="414"/>
              </a:cxn>
              <a:cxn ang="0">
                <a:pos x="78" y="364"/>
              </a:cxn>
              <a:cxn ang="0">
                <a:pos x="121" y="274"/>
              </a:cxn>
              <a:cxn ang="0">
                <a:pos x="138" y="206"/>
              </a:cxn>
              <a:cxn ang="0">
                <a:pos x="206" y="241"/>
              </a:cxn>
              <a:cxn ang="0">
                <a:pos x="234" y="218"/>
              </a:cxn>
              <a:cxn ang="0">
                <a:pos x="313" y="177"/>
              </a:cxn>
              <a:cxn ang="0">
                <a:pos x="280" y="125"/>
              </a:cxn>
              <a:cxn ang="0">
                <a:pos x="287" y="95"/>
              </a:cxn>
              <a:cxn ang="0">
                <a:pos x="268" y="9"/>
              </a:cxn>
              <a:cxn ang="0">
                <a:pos x="398" y="70"/>
              </a:cxn>
              <a:cxn ang="0">
                <a:pos x="432" y="90"/>
              </a:cxn>
              <a:cxn ang="0">
                <a:pos x="502" y="122"/>
              </a:cxn>
              <a:cxn ang="0">
                <a:pos x="517" y="168"/>
              </a:cxn>
              <a:cxn ang="0">
                <a:pos x="659" y="96"/>
              </a:cxn>
              <a:cxn ang="0">
                <a:pos x="727" y="136"/>
              </a:cxn>
              <a:cxn ang="0">
                <a:pos x="770" y="180"/>
              </a:cxn>
              <a:cxn ang="0">
                <a:pos x="818" y="205"/>
              </a:cxn>
              <a:cxn ang="0">
                <a:pos x="820" y="336"/>
              </a:cxn>
              <a:cxn ang="0">
                <a:pos x="858" y="433"/>
              </a:cxn>
              <a:cxn ang="0">
                <a:pos x="863" y="498"/>
              </a:cxn>
              <a:cxn ang="0">
                <a:pos x="866" y="612"/>
              </a:cxn>
              <a:cxn ang="0">
                <a:pos x="828" y="599"/>
              </a:cxn>
              <a:cxn ang="0">
                <a:pos x="744" y="627"/>
              </a:cxn>
              <a:cxn ang="0">
                <a:pos x="694" y="656"/>
              </a:cxn>
              <a:cxn ang="0">
                <a:pos x="629" y="690"/>
              </a:cxn>
              <a:cxn ang="0">
                <a:pos x="643" y="749"/>
              </a:cxn>
              <a:cxn ang="0">
                <a:pos x="679" y="823"/>
              </a:cxn>
              <a:cxn ang="0">
                <a:pos x="750" y="868"/>
              </a:cxn>
              <a:cxn ang="0">
                <a:pos x="737" y="928"/>
              </a:cxn>
              <a:cxn ang="0">
                <a:pos x="663" y="992"/>
              </a:cxn>
              <a:cxn ang="0">
                <a:pos x="691" y="1076"/>
              </a:cxn>
              <a:cxn ang="0">
                <a:pos x="639" y="1055"/>
              </a:cxn>
              <a:cxn ang="0">
                <a:pos x="547" y="1072"/>
              </a:cxn>
              <a:cxn ang="0">
                <a:pos x="485" y="1080"/>
              </a:cxn>
              <a:cxn ang="0">
                <a:pos x="439" y="1083"/>
              </a:cxn>
              <a:cxn ang="0">
                <a:pos x="401" y="1080"/>
              </a:cxn>
              <a:cxn ang="0">
                <a:pos x="366" y="1070"/>
              </a:cxn>
              <a:cxn ang="0">
                <a:pos x="268" y="1049"/>
              </a:cxn>
              <a:cxn ang="0">
                <a:pos x="215" y="1058"/>
              </a:cxn>
              <a:cxn ang="0">
                <a:pos x="805" y="173"/>
              </a:cxn>
              <a:cxn ang="0">
                <a:pos x="769" y="139"/>
              </a:cxn>
            </a:cxnLst>
            <a:rect l="0" t="0" r="r" b="b"/>
            <a:pathLst>
              <a:path w="891" h="1104">
                <a:moveTo>
                  <a:pt x="154" y="1063"/>
                </a:moveTo>
                <a:lnTo>
                  <a:pt x="149" y="1049"/>
                </a:lnTo>
                <a:lnTo>
                  <a:pt x="159" y="1006"/>
                </a:lnTo>
                <a:lnTo>
                  <a:pt x="154" y="1002"/>
                </a:lnTo>
                <a:lnTo>
                  <a:pt x="158" y="985"/>
                </a:lnTo>
                <a:lnTo>
                  <a:pt x="172" y="962"/>
                </a:lnTo>
                <a:lnTo>
                  <a:pt x="174" y="939"/>
                </a:lnTo>
                <a:lnTo>
                  <a:pt x="177" y="927"/>
                </a:lnTo>
                <a:lnTo>
                  <a:pt x="219" y="876"/>
                </a:lnTo>
                <a:lnTo>
                  <a:pt x="192" y="864"/>
                </a:lnTo>
                <a:lnTo>
                  <a:pt x="171" y="865"/>
                </a:lnTo>
                <a:lnTo>
                  <a:pt x="151" y="859"/>
                </a:lnTo>
                <a:lnTo>
                  <a:pt x="148" y="849"/>
                </a:lnTo>
                <a:lnTo>
                  <a:pt x="136" y="847"/>
                </a:lnTo>
                <a:lnTo>
                  <a:pt x="133" y="850"/>
                </a:lnTo>
                <a:lnTo>
                  <a:pt x="103" y="855"/>
                </a:lnTo>
                <a:lnTo>
                  <a:pt x="101" y="846"/>
                </a:lnTo>
                <a:lnTo>
                  <a:pt x="83" y="849"/>
                </a:lnTo>
                <a:lnTo>
                  <a:pt x="68" y="832"/>
                </a:lnTo>
                <a:lnTo>
                  <a:pt x="50" y="812"/>
                </a:lnTo>
                <a:lnTo>
                  <a:pt x="47" y="789"/>
                </a:lnTo>
                <a:lnTo>
                  <a:pt x="58" y="780"/>
                </a:lnTo>
                <a:lnTo>
                  <a:pt x="60" y="763"/>
                </a:lnTo>
                <a:lnTo>
                  <a:pt x="38" y="757"/>
                </a:lnTo>
                <a:lnTo>
                  <a:pt x="20" y="737"/>
                </a:lnTo>
                <a:lnTo>
                  <a:pt x="18" y="717"/>
                </a:lnTo>
                <a:lnTo>
                  <a:pt x="37" y="694"/>
                </a:lnTo>
                <a:lnTo>
                  <a:pt x="35" y="664"/>
                </a:lnTo>
                <a:lnTo>
                  <a:pt x="23" y="641"/>
                </a:lnTo>
                <a:lnTo>
                  <a:pt x="7" y="628"/>
                </a:lnTo>
                <a:lnTo>
                  <a:pt x="15" y="612"/>
                </a:lnTo>
                <a:lnTo>
                  <a:pt x="8" y="596"/>
                </a:lnTo>
                <a:lnTo>
                  <a:pt x="0" y="595"/>
                </a:lnTo>
                <a:lnTo>
                  <a:pt x="3" y="589"/>
                </a:lnTo>
                <a:lnTo>
                  <a:pt x="15" y="579"/>
                </a:lnTo>
                <a:lnTo>
                  <a:pt x="25" y="572"/>
                </a:lnTo>
                <a:lnTo>
                  <a:pt x="17" y="563"/>
                </a:lnTo>
                <a:lnTo>
                  <a:pt x="25" y="546"/>
                </a:lnTo>
                <a:lnTo>
                  <a:pt x="30" y="535"/>
                </a:lnTo>
                <a:lnTo>
                  <a:pt x="22" y="517"/>
                </a:lnTo>
                <a:lnTo>
                  <a:pt x="18" y="500"/>
                </a:lnTo>
                <a:lnTo>
                  <a:pt x="2" y="488"/>
                </a:lnTo>
                <a:lnTo>
                  <a:pt x="5" y="475"/>
                </a:lnTo>
                <a:lnTo>
                  <a:pt x="20" y="471"/>
                </a:lnTo>
                <a:lnTo>
                  <a:pt x="28" y="465"/>
                </a:lnTo>
                <a:lnTo>
                  <a:pt x="45" y="472"/>
                </a:lnTo>
                <a:lnTo>
                  <a:pt x="75" y="463"/>
                </a:lnTo>
                <a:lnTo>
                  <a:pt x="88" y="452"/>
                </a:lnTo>
                <a:lnTo>
                  <a:pt x="95" y="428"/>
                </a:lnTo>
                <a:lnTo>
                  <a:pt x="113" y="414"/>
                </a:lnTo>
                <a:lnTo>
                  <a:pt x="113" y="393"/>
                </a:lnTo>
                <a:lnTo>
                  <a:pt x="105" y="381"/>
                </a:lnTo>
                <a:lnTo>
                  <a:pt x="96" y="385"/>
                </a:lnTo>
                <a:lnTo>
                  <a:pt x="78" y="376"/>
                </a:lnTo>
                <a:lnTo>
                  <a:pt x="78" y="364"/>
                </a:lnTo>
                <a:lnTo>
                  <a:pt x="83" y="352"/>
                </a:lnTo>
                <a:lnTo>
                  <a:pt x="109" y="355"/>
                </a:lnTo>
                <a:lnTo>
                  <a:pt x="113" y="327"/>
                </a:lnTo>
                <a:lnTo>
                  <a:pt x="128" y="303"/>
                </a:lnTo>
                <a:lnTo>
                  <a:pt x="121" y="274"/>
                </a:lnTo>
                <a:lnTo>
                  <a:pt x="124" y="263"/>
                </a:lnTo>
                <a:lnTo>
                  <a:pt x="103" y="251"/>
                </a:lnTo>
                <a:lnTo>
                  <a:pt x="109" y="220"/>
                </a:lnTo>
                <a:lnTo>
                  <a:pt x="121" y="208"/>
                </a:lnTo>
                <a:lnTo>
                  <a:pt x="138" y="206"/>
                </a:lnTo>
                <a:lnTo>
                  <a:pt x="187" y="202"/>
                </a:lnTo>
                <a:lnTo>
                  <a:pt x="201" y="202"/>
                </a:lnTo>
                <a:lnTo>
                  <a:pt x="204" y="212"/>
                </a:lnTo>
                <a:lnTo>
                  <a:pt x="214" y="231"/>
                </a:lnTo>
                <a:lnTo>
                  <a:pt x="206" y="241"/>
                </a:lnTo>
                <a:lnTo>
                  <a:pt x="220" y="249"/>
                </a:lnTo>
                <a:lnTo>
                  <a:pt x="227" y="244"/>
                </a:lnTo>
                <a:lnTo>
                  <a:pt x="229" y="232"/>
                </a:lnTo>
                <a:lnTo>
                  <a:pt x="222" y="217"/>
                </a:lnTo>
                <a:lnTo>
                  <a:pt x="234" y="218"/>
                </a:lnTo>
                <a:lnTo>
                  <a:pt x="252" y="231"/>
                </a:lnTo>
                <a:lnTo>
                  <a:pt x="245" y="205"/>
                </a:lnTo>
                <a:lnTo>
                  <a:pt x="257" y="176"/>
                </a:lnTo>
                <a:lnTo>
                  <a:pt x="287" y="185"/>
                </a:lnTo>
                <a:lnTo>
                  <a:pt x="313" y="177"/>
                </a:lnTo>
                <a:lnTo>
                  <a:pt x="287" y="166"/>
                </a:lnTo>
                <a:lnTo>
                  <a:pt x="283" y="151"/>
                </a:lnTo>
                <a:lnTo>
                  <a:pt x="297" y="144"/>
                </a:lnTo>
                <a:lnTo>
                  <a:pt x="285" y="136"/>
                </a:lnTo>
                <a:lnTo>
                  <a:pt x="280" y="125"/>
                </a:lnTo>
                <a:lnTo>
                  <a:pt x="287" y="119"/>
                </a:lnTo>
                <a:lnTo>
                  <a:pt x="290" y="110"/>
                </a:lnTo>
                <a:lnTo>
                  <a:pt x="260" y="116"/>
                </a:lnTo>
                <a:lnTo>
                  <a:pt x="257" y="104"/>
                </a:lnTo>
                <a:lnTo>
                  <a:pt x="287" y="95"/>
                </a:lnTo>
                <a:lnTo>
                  <a:pt x="297" y="81"/>
                </a:lnTo>
                <a:lnTo>
                  <a:pt x="277" y="52"/>
                </a:lnTo>
                <a:lnTo>
                  <a:pt x="262" y="27"/>
                </a:lnTo>
                <a:lnTo>
                  <a:pt x="263" y="7"/>
                </a:lnTo>
                <a:lnTo>
                  <a:pt x="268" y="9"/>
                </a:lnTo>
                <a:lnTo>
                  <a:pt x="350" y="0"/>
                </a:lnTo>
                <a:lnTo>
                  <a:pt x="361" y="9"/>
                </a:lnTo>
                <a:lnTo>
                  <a:pt x="386" y="33"/>
                </a:lnTo>
                <a:lnTo>
                  <a:pt x="398" y="53"/>
                </a:lnTo>
                <a:lnTo>
                  <a:pt x="398" y="70"/>
                </a:lnTo>
                <a:lnTo>
                  <a:pt x="386" y="82"/>
                </a:lnTo>
                <a:lnTo>
                  <a:pt x="406" y="79"/>
                </a:lnTo>
                <a:lnTo>
                  <a:pt x="413" y="93"/>
                </a:lnTo>
                <a:lnTo>
                  <a:pt x="421" y="88"/>
                </a:lnTo>
                <a:lnTo>
                  <a:pt x="432" y="90"/>
                </a:lnTo>
                <a:lnTo>
                  <a:pt x="442" y="101"/>
                </a:lnTo>
                <a:lnTo>
                  <a:pt x="462" y="105"/>
                </a:lnTo>
                <a:lnTo>
                  <a:pt x="500" y="98"/>
                </a:lnTo>
                <a:lnTo>
                  <a:pt x="504" y="111"/>
                </a:lnTo>
                <a:lnTo>
                  <a:pt x="502" y="122"/>
                </a:lnTo>
                <a:lnTo>
                  <a:pt x="499" y="131"/>
                </a:lnTo>
                <a:lnTo>
                  <a:pt x="469" y="151"/>
                </a:lnTo>
                <a:lnTo>
                  <a:pt x="484" y="165"/>
                </a:lnTo>
                <a:lnTo>
                  <a:pt x="512" y="156"/>
                </a:lnTo>
                <a:lnTo>
                  <a:pt x="517" y="168"/>
                </a:lnTo>
                <a:lnTo>
                  <a:pt x="537" y="168"/>
                </a:lnTo>
                <a:lnTo>
                  <a:pt x="552" y="140"/>
                </a:lnTo>
                <a:lnTo>
                  <a:pt x="600" y="131"/>
                </a:lnTo>
                <a:lnTo>
                  <a:pt x="626" y="114"/>
                </a:lnTo>
                <a:lnTo>
                  <a:pt x="659" y="96"/>
                </a:lnTo>
                <a:lnTo>
                  <a:pt x="669" y="104"/>
                </a:lnTo>
                <a:lnTo>
                  <a:pt x="687" y="92"/>
                </a:lnTo>
                <a:lnTo>
                  <a:pt x="696" y="105"/>
                </a:lnTo>
                <a:lnTo>
                  <a:pt x="699" y="116"/>
                </a:lnTo>
                <a:lnTo>
                  <a:pt x="727" y="136"/>
                </a:lnTo>
                <a:lnTo>
                  <a:pt x="735" y="140"/>
                </a:lnTo>
                <a:lnTo>
                  <a:pt x="759" y="133"/>
                </a:lnTo>
                <a:lnTo>
                  <a:pt x="765" y="140"/>
                </a:lnTo>
                <a:lnTo>
                  <a:pt x="769" y="165"/>
                </a:lnTo>
                <a:lnTo>
                  <a:pt x="770" y="180"/>
                </a:lnTo>
                <a:lnTo>
                  <a:pt x="777" y="188"/>
                </a:lnTo>
                <a:lnTo>
                  <a:pt x="792" y="196"/>
                </a:lnTo>
                <a:lnTo>
                  <a:pt x="808" y="194"/>
                </a:lnTo>
                <a:lnTo>
                  <a:pt x="810" y="203"/>
                </a:lnTo>
                <a:lnTo>
                  <a:pt x="818" y="205"/>
                </a:lnTo>
                <a:lnTo>
                  <a:pt x="833" y="261"/>
                </a:lnTo>
                <a:lnTo>
                  <a:pt x="823" y="296"/>
                </a:lnTo>
                <a:lnTo>
                  <a:pt x="805" y="307"/>
                </a:lnTo>
                <a:lnTo>
                  <a:pt x="803" y="329"/>
                </a:lnTo>
                <a:lnTo>
                  <a:pt x="820" y="336"/>
                </a:lnTo>
                <a:lnTo>
                  <a:pt x="851" y="365"/>
                </a:lnTo>
                <a:lnTo>
                  <a:pt x="841" y="391"/>
                </a:lnTo>
                <a:lnTo>
                  <a:pt x="845" y="404"/>
                </a:lnTo>
                <a:lnTo>
                  <a:pt x="860" y="413"/>
                </a:lnTo>
                <a:lnTo>
                  <a:pt x="858" y="433"/>
                </a:lnTo>
                <a:lnTo>
                  <a:pt x="865" y="440"/>
                </a:lnTo>
                <a:lnTo>
                  <a:pt x="858" y="459"/>
                </a:lnTo>
                <a:lnTo>
                  <a:pt x="850" y="468"/>
                </a:lnTo>
                <a:lnTo>
                  <a:pt x="850" y="480"/>
                </a:lnTo>
                <a:lnTo>
                  <a:pt x="863" y="498"/>
                </a:lnTo>
                <a:lnTo>
                  <a:pt x="858" y="515"/>
                </a:lnTo>
                <a:lnTo>
                  <a:pt x="880" y="527"/>
                </a:lnTo>
                <a:lnTo>
                  <a:pt x="891" y="558"/>
                </a:lnTo>
                <a:lnTo>
                  <a:pt x="873" y="604"/>
                </a:lnTo>
                <a:lnTo>
                  <a:pt x="866" y="612"/>
                </a:lnTo>
                <a:lnTo>
                  <a:pt x="851" y="607"/>
                </a:lnTo>
                <a:lnTo>
                  <a:pt x="850" y="589"/>
                </a:lnTo>
                <a:lnTo>
                  <a:pt x="836" y="581"/>
                </a:lnTo>
                <a:lnTo>
                  <a:pt x="817" y="586"/>
                </a:lnTo>
                <a:lnTo>
                  <a:pt x="828" y="599"/>
                </a:lnTo>
                <a:lnTo>
                  <a:pt x="818" y="605"/>
                </a:lnTo>
                <a:lnTo>
                  <a:pt x="805" y="612"/>
                </a:lnTo>
                <a:lnTo>
                  <a:pt x="782" y="615"/>
                </a:lnTo>
                <a:lnTo>
                  <a:pt x="777" y="625"/>
                </a:lnTo>
                <a:lnTo>
                  <a:pt x="744" y="627"/>
                </a:lnTo>
                <a:lnTo>
                  <a:pt x="739" y="641"/>
                </a:lnTo>
                <a:lnTo>
                  <a:pt x="732" y="636"/>
                </a:lnTo>
                <a:lnTo>
                  <a:pt x="716" y="641"/>
                </a:lnTo>
                <a:lnTo>
                  <a:pt x="712" y="654"/>
                </a:lnTo>
                <a:lnTo>
                  <a:pt x="694" y="656"/>
                </a:lnTo>
                <a:lnTo>
                  <a:pt x="691" y="667"/>
                </a:lnTo>
                <a:lnTo>
                  <a:pt x="673" y="667"/>
                </a:lnTo>
                <a:lnTo>
                  <a:pt x="653" y="680"/>
                </a:lnTo>
                <a:lnTo>
                  <a:pt x="641" y="677"/>
                </a:lnTo>
                <a:lnTo>
                  <a:pt x="629" y="690"/>
                </a:lnTo>
                <a:lnTo>
                  <a:pt x="618" y="700"/>
                </a:lnTo>
                <a:lnTo>
                  <a:pt x="620" y="703"/>
                </a:lnTo>
                <a:lnTo>
                  <a:pt x="631" y="728"/>
                </a:lnTo>
                <a:lnTo>
                  <a:pt x="649" y="734"/>
                </a:lnTo>
                <a:lnTo>
                  <a:pt x="643" y="749"/>
                </a:lnTo>
                <a:lnTo>
                  <a:pt x="639" y="775"/>
                </a:lnTo>
                <a:lnTo>
                  <a:pt x="646" y="781"/>
                </a:lnTo>
                <a:lnTo>
                  <a:pt x="648" y="795"/>
                </a:lnTo>
                <a:lnTo>
                  <a:pt x="658" y="806"/>
                </a:lnTo>
                <a:lnTo>
                  <a:pt x="679" y="823"/>
                </a:lnTo>
                <a:lnTo>
                  <a:pt x="687" y="818"/>
                </a:lnTo>
                <a:lnTo>
                  <a:pt x="712" y="850"/>
                </a:lnTo>
                <a:lnTo>
                  <a:pt x="732" y="861"/>
                </a:lnTo>
                <a:lnTo>
                  <a:pt x="740" y="873"/>
                </a:lnTo>
                <a:lnTo>
                  <a:pt x="750" y="868"/>
                </a:lnTo>
                <a:lnTo>
                  <a:pt x="757" y="879"/>
                </a:lnTo>
                <a:lnTo>
                  <a:pt x="765" y="882"/>
                </a:lnTo>
                <a:lnTo>
                  <a:pt x="785" y="920"/>
                </a:lnTo>
                <a:lnTo>
                  <a:pt x="755" y="937"/>
                </a:lnTo>
                <a:lnTo>
                  <a:pt x="737" y="928"/>
                </a:lnTo>
                <a:lnTo>
                  <a:pt x="731" y="930"/>
                </a:lnTo>
                <a:lnTo>
                  <a:pt x="729" y="950"/>
                </a:lnTo>
                <a:lnTo>
                  <a:pt x="722" y="960"/>
                </a:lnTo>
                <a:lnTo>
                  <a:pt x="679" y="979"/>
                </a:lnTo>
                <a:lnTo>
                  <a:pt x="663" y="992"/>
                </a:lnTo>
                <a:lnTo>
                  <a:pt x="687" y="1028"/>
                </a:lnTo>
                <a:lnTo>
                  <a:pt x="678" y="1044"/>
                </a:lnTo>
                <a:lnTo>
                  <a:pt x="692" y="1046"/>
                </a:lnTo>
                <a:lnTo>
                  <a:pt x="696" y="1055"/>
                </a:lnTo>
                <a:lnTo>
                  <a:pt x="691" y="1076"/>
                </a:lnTo>
                <a:lnTo>
                  <a:pt x="687" y="1080"/>
                </a:lnTo>
                <a:lnTo>
                  <a:pt x="668" y="1069"/>
                </a:lnTo>
                <a:lnTo>
                  <a:pt x="669" y="1058"/>
                </a:lnTo>
                <a:lnTo>
                  <a:pt x="664" y="1052"/>
                </a:lnTo>
                <a:lnTo>
                  <a:pt x="639" y="1055"/>
                </a:lnTo>
                <a:lnTo>
                  <a:pt x="629" y="1047"/>
                </a:lnTo>
                <a:lnTo>
                  <a:pt x="611" y="1049"/>
                </a:lnTo>
                <a:lnTo>
                  <a:pt x="606" y="1060"/>
                </a:lnTo>
                <a:lnTo>
                  <a:pt x="552" y="1063"/>
                </a:lnTo>
                <a:lnTo>
                  <a:pt x="547" y="1072"/>
                </a:lnTo>
                <a:lnTo>
                  <a:pt x="532" y="1073"/>
                </a:lnTo>
                <a:lnTo>
                  <a:pt x="530" y="1081"/>
                </a:lnTo>
                <a:lnTo>
                  <a:pt x="514" y="1087"/>
                </a:lnTo>
                <a:lnTo>
                  <a:pt x="487" y="1089"/>
                </a:lnTo>
                <a:lnTo>
                  <a:pt x="485" y="1080"/>
                </a:lnTo>
                <a:lnTo>
                  <a:pt x="480" y="1072"/>
                </a:lnTo>
                <a:lnTo>
                  <a:pt x="459" y="1066"/>
                </a:lnTo>
                <a:lnTo>
                  <a:pt x="447" y="1069"/>
                </a:lnTo>
                <a:lnTo>
                  <a:pt x="437" y="1067"/>
                </a:lnTo>
                <a:lnTo>
                  <a:pt x="439" y="1083"/>
                </a:lnTo>
                <a:lnTo>
                  <a:pt x="419" y="1104"/>
                </a:lnTo>
                <a:lnTo>
                  <a:pt x="409" y="1104"/>
                </a:lnTo>
                <a:lnTo>
                  <a:pt x="413" y="1092"/>
                </a:lnTo>
                <a:lnTo>
                  <a:pt x="401" y="1090"/>
                </a:lnTo>
                <a:lnTo>
                  <a:pt x="401" y="1080"/>
                </a:lnTo>
                <a:lnTo>
                  <a:pt x="393" y="1076"/>
                </a:lnTo>
                <a:lnTo>
                  <a:pt x="389" y="1069"/>
                </a:lnTo>
                <a:lnTo>
                  <a:pt x="378" y="1069"/>
                </a:lnTo>
                <a:lnTo>
                  <a:pt x="373" y="1061"/>
                </a:lnTo>
                <a:lnTo>
                  <a:pt x="366" y="1070"/>
                </a:lnTo>
                <a:lnTo>
                  <a:pt x="350" y="1069"/>
                </a:lnTo>
                <a:lnTo>
                  <a:pt x="321" y="1054"/>
                </a:lnTo>
                <a:lnTo>
                  <a:pt x="283" y="1054"/>
                </a:lnTo>
                <a:lnTo>
                  <a:pt x="277" y="1047"/>
                </a:lnTo>
                <a:lnTo>
                  <a:pt x="268" y="1049"/>
                </a:lnTo>
                <a:lnTo>
                  <a:pt x="267" y="1040"/>
                </a:lnTo>
                <a:lnTo>
                  <a:pt x="235" y="1052"/>
                </a:lnTo>
                <a:lnTo>
                  <a:pt x="244" y="1063"/>
                </a:lnTo>
                <a:lnTo>
                  <a:pt x="229" y="1064"/>
                </a:lnTo>
                <a:lnTo>
                  <a:pt x="215" y="1058"/>
                </a:lnTo>
                <a:lnTo>
                  <a:pt x="191" y="1067"/>
                </a:lnTo>
                <a:lnTo>
                  <a:pt x="179" y="1061"/>
                </a:lnTo>
                <a:lnTo>
                  <a:pt x="167" y="1069"/>
                </a:lnTo>
                <a:lnTo>
                  <a:pt x="154" y="1063"/>
                </a:lnTo>
                <a:close/>
                <a:moveTo>
                  <a:pt x="805" y="173"/>
                </a:moveTo>
                <a:lnTo>
                  <a:pt x="798" y="170"/>
                </a:lnTo>
                <a:lnTo>
                  <a:pt x="793" y="166"/>
                </a:lnTo>
                <a:lnTo>
                  <a:pt x="774" y="173"/>
                </a:lnTo>
                <a:lnTo>
                  <a:pt x="769" y="154"/>
                </a:lnTo>
                <a:lnTo>
                  <a:pt x="769" y="139"/>
                </a:lnTo>
                <a:lnTo>
                  <a:pt x="798" y="159"/>
                </a:lnTo>
                <a:lnTo>
                  <a:pt x="805" y="173"/>
                </a:lnTo>
                <a:close/>
              </a:path>
            </a:pathLst>
          </a:custGeom>
          <a:solidFill>
            <a:srgbClr val="E6E6E6"/>
          </a:solidFill>
          <a:ln w="3175">
            <a:solidFill>
              <a:srgbClr val="000000"/>
            </a:solidFill>
            <a:prstDash val="solid"/>
            <a:round/>
            <a:headEnd/>
            <a:tailEnd/>
          </a:ln>
        </p:spPr>
        <p:txBody>
          <a:bodyPr/>
          <a:lstStyle/>
          <a:p>
            <a:endParaRPr lang="hu-HU"/>
          </a:p>
        </p:txBody>
      </p:sp>
      <p:sp>
        <p:nvSpPr>
          <p:cNvPr id="1154055" name="Freeform 7"/>
          <p:cNvSpPr>
            <a:spLocks noEditPoints="1"/>
          </p:cNvSpPr>
          <p:nvPr/>
        </p:nvSpPr>
        <p:spPr bwMode="auto">
          <a:xfrm>
            <a:off x="5076056" y="3412059"/>
            <a:ext cx="2049463" cy="2030412"/>
          </a:xfrm>
          <a:custGeom>
            <a:avLst/>
            <a:gdLst/>
            <a:ahLst/>
            <a:cxnLst>
              <a:cxn ang="0">
                <a:pos x="1394" y="1132"/>
              </a:cxn>
              <a:cxn ang="0">
                <a:pos x="1366" y="1279"/>
              </a:cxn>
              <a:cxn ang="0">
                <a:pos x="1335" y="1242"/>
              </a:cxn>
              <a:cxn ang="0">
                <a:pos x="1307" y="1215"/>
              </a:cxn>
              <a:cxn ang="0">
                <a:pos x="1302" y="1184"/>
              </a:cxn>
              <a:cxn ang="0">
                <a:pos x="1338" y="1123"/>
              </a:cxn>
              <a:cxn ang="0">
                <a:pos x="1376" y="1111"/>
              </a:cxn>
              <a:cxn ang="0">
                <a:pos x="296" y="1033"/>
              </a:cxn>
              <a:cxn ang="0">
                <a:pos x="338" y="875"/>
              </a:cxn>
              <a:cxn ang="0">
                <a:pos x="387" y="811"/>
              </a:cxn>
              <a:cxn ang="0">
                <a:pos x="346" y="722"/>
              </a:cxn>
              <a:cxn ang="0">
                <a:pos x="300" y="638"/>
              </a:cxn>
              <a:cxn ang="0">
                <a:pos x="247" y="542"/>
              </a:cxn>
              <a:cxn ang="0">
                <a:pos x="189" y="501"/>
              </a:cxn>
              <a:cxn ang="0">
                <a:pos x="81" y="444"/>
              </a:cxn>
              <a:cxn ang="0">
                <a:pos x="8" y="423"/>
              </a:cxn>
              <a:cxn ang="0">
                <a:pos x="41" y="378"/>
              </a:cxn>
              <a:cxn ang="0">
                <a:pos x="15" y="357"/>
              </a:cxn>
              <a:cxn ang="0">
                <a:pos x="94" y="334"/>
              </a:cxn>
              <a:cxn ang="0">
                <a:pos x="182" y="335"/>
              </a:cxn>
              <a:cxn ang="0">
                <a:pos x="265" y="341"/>
              </a:cxn>
              <a:cxn ang="0">
                <a:pos x="313" y="326"/>
              </a:cxn>
              <a:cxn ang="0">
                <a:pos x="283" y="222"/>
              </a:cxn>
              <a:cxn ang="0">
                <a:pos x="353" y="248"/>
              </a:cxn>
              <a:cxn ang="0">
                <a:pos x="472" y="248"/>
              </a:cxn>
              <a:cxn ang="0">
                <a:pos x="520" y="179"/>
              </a:cxn>
              <a:cxn ang="0">
                <a:pos x="618" y="74"/>
              </a:cxn>
              <a:cxn ang="0">
                <a:pos x="715" y="0"/>
              </a:cxn>
              <a:cxn ang="0">
                <a:pos x="773" y="42"/>
              </a:cxn>
              <a:cxn ang="0">
                <a:pos x="828" y="109"/>
              </a:cxn>
              <a:cxn ang="0">
                <a:pos x="878" y="147"/>
              </a:cxn>
              <a:cxn ang="0">
                <a:pos x="934" y="141"/>
              </a:cxn>
              <a:cxn ang="0">
                <a:pos x="967" y="189"/>
              </a:cxn>
              <a:cxn ang="0">
                <a:pos x="1038" y="225"/>
              </a:cxn>
              <a:cxn ang="0">
                <a:pos x="1131" y="271"/>
              </a:cxn>
              <a:cxn ang="0">
                <a:pos x="1196" y="270"/>
              </a:cxn>
              <a:cxn ang="0">
                <a:pos x="1225" y="348"/>
              </a:cxn>
              <a:cxn ang="0">
                <a:pos x="1207" y="429"/>
              </a:cxn>
              <a:cxn ang="0">
                <a:pos x="1166" y="497"/>
              </a:cxn>
              <a:cxn ang="0">
                <a:pos x="1141" y="523"/>
              </a:cxn>
              <a:cxn ang="0">
                <a:pos x="1061" y="617"/>
              </a:cxn>
              <a:cxn ang="0">
                <a:pos x="1066" y="681"/>
              </a:cxn>
              <a:cxn ang="0">
                <a:pos x="1121" y="722"/>
              </a:cxn>
              <a:cxn ang="0">
                <a:pos x="1133" y="806"/>
              </a:cxn>
              <a:cxn ang="0">
                <a:pos x="1154" y="861"/>
              </a:cxn>
              <a:cxn ang="0">
                <a:pos x="1212" y="927"/>
              </a:cxn>
              <a:cxn ang="0">
                <a:pos x="1146" y="1022"/>
              </a:cxn>
              <a:cxn ang="0">
                <a:pos x="1022" y="1074"/>
              </a:cxn>
              <a:cxn ang="0">
                <a:pos x="922" y="1037"/>
              </a:cxn>
              <a:cxn ang="0">
                <a:pos x="793" y="1053"/>
              </a:cxn>
              <a:cxn ang="0">
                <a:pos x="755" y="1150"/>
              </a:cxn>
              <a:cxn ang="0">
                <a:pos x="662" y="1163"/>
              </a:cxn>
              <a:cxn ang="0">
                <a:pos x="609" y="1154"/>
              </a:cxn>
              <a:cxn ang="0">
                <a:pos x="525" y="1106"/>
              </a:cxn>
              <a:cxn ang="0">
                <a:pos x="452" y="1121"/>
              </a:cxn>
              <a:cxn ang="0">
                <a:pos x="411" y="1106"/>
              </a:cxn>
              <a:cxn ang="0">
                <a:pos x="326" y="1080"/>
              </a:cxn>
              <a:cxn ang="0">
                <a:pos x="301" y="1053"/>
              </a:cxn>
            </a:cxnLst>
            <a:rect l="0" t="0" r="r" b="b"/>
            <a:pathLst>
              <a:path w="1398" h="1279">
                <a:moveTo>
                  <a:pt x="1386" y="1079"/>
                </a:moveTo>
                <a:lnTo>
                  <a:pt x="1389" y="1089"/>
                </a:lnTo>
                <a:lnTo>
                  <a:pt x="1391" y="1103"/>
                </a:lnTo>
                <a:lnTo>
                  <a:pt x="1389" y="1129"/>
                </a:lnTo>
                <a:lnTo>
                  <a:pt x="1394" y="1132"/>
                </a:lnTo>
                <a:lnTo>
                  <a:pt x="1398" y="1150"/>
                </a:lnTo>
                <a:lnTo>
                  <a:pt x="1394" y="1195"/>
                </a:lnTo>
                <a:lnTo>
                  <a:pt x="1384" y="1212"/>
                </a:lnTo>
                <a:lnTo>
                  <a:pt x="1379" y="1251"/>
                </a:lnTo>
                <a:lnTo>
                  <a:pt x="1366" y="1279"/>
                </a:lnTo>
                <a:lnTo>
                  <a:pt x="1353" y="1276"/>
                </a:lnTo>
                <a:lnTo>
                  <a:pt x="1351" y="1265"/>
                </a:lnTo>
                <a:lnTo>
                  <a:pt x="1333" y="1262"/>
                </a:lnTo>
                <a:lnTo>
                  <a:pt x="1323" y="1253"/>
                </a:lnTo>
                <a:lnTo>
                  <a:pt x="1335" y="1242"/>
                </a:lnTo>
                <a:lnTo>
                  <a:pt x="1331" y="1238"/>
                </a:lnTo>
                <a:lnTo>
                  <a:pt x="1313" y="1233"/>
                </a:lnTo>
                <a:lnTo>
                  <a:pt x="1325" y="1215"/>
                </a:lnTo>
                <a:lnTo>
                  <a:pt x="1320" y="1210"/>
                </a:lnTo>
                <a:lnTo>
                  <a:pt x="1307" y="1215"/>
                </a:lnTo>
                <a:lnTo>
                  <a:pt x="1305" y="1207"/>
                </a:lnTo>
                <a:lnTo>
                  <a:pt x="1310" y="1206"/>
                </a:lnTo>
                <a:lnTo>
                  <a:pt x="1316" y="1196"/>
                </a:lnTo>
                <a:lnTo>
                  <a:pt x="1313" y="1189"/>
                </a:lnTo>
                <a:lnTo>
                  <a:pt x="1302" y="1184"/>
                </a:lnTo>
                <a:lnTo>
                  <a:pt x="1302" y="1175"/>
                </a:lnTo>
                <a:lnTo>
                  <a:pt x="1313" y="1169"/>
                </a:lnTo>
                <a:lnTo>
                  <a:pt x="1300" y="1157"/>
                </a:lnTo>
                <a:lnTo>
                  <a:pt x="1311" y="1141"/>
                </a:lnTo>
                <a:lnTo>
                  <a:pt x="1338" y="1123"/>
                </a:lnTo>
                <a:lnTo>
                  <a:pt x="1350" y="1123"/>
                </a:lnTo>
                <a:lnTo>
                  <a:pt x="1351" y="1115"/>
                </a:lnTo>
                <a:lnTo>
                  <a:pt x="1364" y="1114"/>
                </a:lnTo>
                <a:lnTo>
                  <a:pt x="1373" y="1118"/>
                </a:lnTo>
                <a:lnTo>
                  <a:pt x="1376" y="1111"/>
                </a:lnTo>
                <a:lnTo>
                  <a:pt x="1376" y="1092"/>
                </a:lnTo>
                <a:lnTo>
                  <a:pt x="1379" y="1080"/>
                </a:lnTo>
                <a:lnTo>
                  <a:pt x="1386" y="1079"/>
                </a:lnTo>
                <a:close/>
                <a:moveTo>
                  <a:pt x="280" y="1039"/>
                </a:moveTo>
                <a:lnTo>
                  <a:pt x="296" y="1033"/>
                </a:lnTo>
                <a:lnTo>
                  <a:pt x="315" y="1013"/>
                </a:lnTo>
                <a:lnTo>
                  <a:pt x="339" y="881"/>
                </a:lnTo>
                <a:lnTo>
                  <a:pt x="356" y="877"/>
                </a:lnTo>
                <a:lnTo>
                  <a:pt x="348" y="860"/>
                </a:lnTo>
                <a:lnTo>
                  <a:pt x="338" y="875"/>
                </a:lnTo>
                <a:lnTo>
                  <a:pt x="343" y="809"/>
                </a:lnTo>
                <a:lnTo>
                  <a:pt x="353" y="762"/>
                </a:lnTo>
                <a:lnTo>
                  <a:pt x="358" y="770"/>
                </a:lnTo>
                <a:lnTo>
                  <a:pt x="379" y="788"/>
                </a:lnTo>
                <a:lnTo>
                  <a:pt x="387" y="811"/>
                </a:lnTo>
                <a:lnTo>
                  <a:pt x="397" y="823"/>
                </a:lnTo>
                <a:lnTo>
                  <a:pt x="384" y="785"/>
                </a:lnTo>
                <a:lnTo>
                  <a:pt x="356" y="751"/>
                </a:lnTo>
                <a:lnTo>
                  <a:pt x="346" y="738"/>
                </a:lnTo>
                <a:lnTo>
                  <a:pt x="346" y="722"/>
                </a:lnTo>
                <a:lnTo>
                  <a:pt x="363" y="695"/>
                </a:lnTo>
                <a:lnTo>
                  <a:pt x="354" y="673"/>
                </a:lnTo>
                <a:lnTo>
                  <a:pt x="344" y="656"/>
                </a:lnTo>
                <a:lnTo>
                  <a:pt x="331" y="644"/>
                </a:lnTo>
                <a:lnTo>
                  <a:pt x="300" y="638"/>
                </a:lnTo>
                <a:lnTo>
                  <a:pt x="278" y="605"/>
                </a:lnTo>
                <a:lnTo>
                  <a:pt x="260" y="585"/>
                </a:lnTo>
                <a:lnTo>
                  <a:pt x="271" y="560"/>
                </a:lnTo>
                <a:lnTo>
                  <a:pt x="262" y="549"/>
                </a:lnTo>
                <a:lnTo>
                  <a:pt x="247" y="542"/>
                </a:lnTo>
                <a:lnTo>
                  <a:pt x="223" y="533"/>
                </a:lnTo>
                <a:lnTo>
                  <a:pt x="215" y="522"/>
                </a:lnTo>
                <a:lnTo>
                  <a:pt x="227" y="499"/>
                </a:lnTo>
                <a:lnTo>
                  <a:pt x="212" y="488"/>
                </a:lnTo>
                <a:lnTo>
                  <a:pt x="189" y="501"/>
                </a:lnTo>
                <a:lnTo>
                  <a:pt x="167" y="485"/>
                </a:lnTo>
                <a:lnTo>
                  <a:pt x="132" y="470"/>
                </a:lnTo>
                <a:lnTo>
                  <a:pt x="104" y="459"/>
                </a:lnTo>
                <a:lnTo>
                  <a:pt x="89" y="459"/>
                </a:lnTo>
                <a:lnTo>
                  <a:pt x="81" y="444"/>
                </a:lnTo>
                <a:lnTo>
                  <a:pt x="40" y="455"/>
                </a:lnTo>
                <a:lnTo>
                  <a:pt x="38" y="439"/>
                </a:lnTo>
                <a:lnTo>
                  <a:pt x="26" y="432"/>
                </a:lnTo>
                <a:lnTo>
                  <a:pt x="10" y="429"/>
                </a:lnTo>
                <a:lnTo>
                  <a:pt x="8" y="423"/>
                </a:lnTo>
                <a:lnTo>
                  <a:pt x="46" y="418"/>
                </a:lnTo>
                <a:lnTo>
                  <a:pt x="41" y="404"/>
                </a:lnTo>
                <a:lnTo>
                  <a:pt x="18" y="398"/>
                </a:lnTo>
                <a:lnTo>
                  <a:pt x="38" y="390"/>
                </a:lnTo>
                <a:lnTo>
                  <a:pt x="41" y="378"/>
                </a:lnTo>
                <a:lnTo>
                  <a:pt x="30" y="380"/>
                </a:lnTo>
                <a:lnTo>
                  <a:pt x="18" y="378"/>
                </a:lnTo>
                <a:lnTo>
                  <a:pt x="0" y="383"/>
                </a:lnTo>
                <a:lnTo>
                  <a:pt x="2" y="357"/>
                </a:lnTo>
                <a:lnTo>
                  <a:pt x="15" y="357"/>
                </a:lnTo>
                <a:lnTo>
                  <a:pt x="28" y="348"/>
                </a:lnTo>
                <a:lnTo>
                  <a:pt x="51" y="343"/>
                </a:lnTo>
                <a:lnTo>
                  <a:pt x="76" y="332"/>
                </a:lnTo>
                <a:lnTo>
                  <a:pt x="86" y="343"/>
                </a:lnTo>
                <a:lnTo>
                  <a:pt x="94" y="334"/>
                </a:lnTo>
                <a:lnTo>
                  <a:pt x="114" y="337"/>
                </a:lnTo>
                <a:lnTo>
                  <a:pt x="119" y="322"/>
                </a:lnTo>
                <a:lnTo>
                  <a:pt x="131" y="317"/>
                </a:lnTo>
                <a:lnTo>
                  <a:pt x="166" y="312"/>
                </a:lnTo>
                <a:lnTo>
                  <a:pt x="182" y="335"/>
                </a:lnTo>
                <a:lnTo>
                  <a:pt x="195" y="351"/>
                </a:lnTo>
                <a:lnTo>
                  <a:pt x="210" y="357"/>
                </a:lnTo>
                <a:lnTo>
                  <a:pt x="238" y="340"/>
                </a:lnTo>
                <a:lnTo>
                  <a:pt x="252" y="351"/>
                </a:lnTo>
                <a:lnTo>
                  <a:pt x="265" y="341"/>
                </a:lnTo>
                <a:lnTo>
                  <a:pt x="285" y="334"/>
                </a:lnTo>
                <a:lnTo>
                  <a:pt x="286" y="349"/>
                </a:lnTo>
                <a:lnTo>
                  <a:pt x="311" y="345"/>
                </a:lnTo>
                <a:lnTo>
                  <a:pt x="324" y="338"/>
                </a:lnTo>
                <a:lnTo>
                  <a:pt x="313" y="326"/>
                </a:lnTo>
                <a:lnTo>
                  <a:pt x="313" y="311"/>
                </a:lnTo>
                <a:lnTo>
                  <a:pt x="315" y="289"/>
                </a:lnTo>
                <a:lnTo>
                  <a:pt x="313" y="263"/>
                </a:lnTo>
                <a:lnTo>
                  <a:pt x="308" y="265"/>
                </a:lnTo>
                <a:lnTo>
                  <a:pt x="283" y="222"/>
                </a:lnTo>
                <a:lnTo>
                  <a:pt x="278" y="196"/>
                </a:lnTo>
                <a:lnTo>
                  <a:pt x="318" y="204"/>
                </a:lnTo>
                <a:lnTo>
                  <a:pt x="346" y="198"/>
                </a:lnTo>
                <a:lnTo>
                  <a:pt x="341" y="222"/>
                </a:lnTo>
                <a:lnTo>
                  <a:pt x="353" y="248"/>
                </a:lnTo>
                <a:lnTo>
                  <a:pt x="368" y="239"/>
                </a:lnTo>
                <a:lnTo>
                  <a:pt x="422" y="247"/>
                </a:lnTo>
                <a:lnTo>
                  <a:pt x="444" y="256"/>
                </a:lnTo>
                <a:lnTo>
                  <a:pt x="449" y="254"/>
                </a:lnTo>
                <a:lnTo>
                  <a:pt x="472" y="248"/>
                </a:lnTo>
                <a:lnTo>
                  <a:pt x="500" y="231"/>
                </a:lnTo>
                <a:lnTo>
                  <a:pt x="477" y="224"/>
                </a:lnTo>
                <a:lnTo>
                  <a:pt x="479" y="211"/>
                </a:lnTo>
                <a:lnTo>
                  <a:pt x="487" y="201"/>
                </a:lnTo>
                <a:lnTo>
                  <a:pt x="520" y="179"/>
                </a:lnTo>
                <a:lnTo>
                  <a:pt x="553" y="169"/>
                </a:lnTo>
                <a:lnTo>
                  <a:pt x="593" y="155"/>
                </a:lnTo>
                <a:lnTo>
                  <a:pt x="606" y="140"/>
                </a:lnTo>
                <a:lnTo>
                  <a:pt x="619" y="123"/>
                </a:lnTo>
                <a:lnTo>
                  <a:pt x="618" y="74"/>
                </a:lnTo>
                <a:lnTo>
                  <a:pt x="624" y="39"/>
                </a:lnTo>
                <a:lnTo>
                  <a:pt x="646" y="23"/>
                </a:lnTo>
                <a:lnTo>
                  <a:pt x="667" y="13"/>
                </a:lnTo>
                <a:lnTo>
                  <a:pt x="707" y="7"/>
                </a:lnTo>
                <a:lnTo>
                  <a:pt x="715" y="0"/>
                </a:lnTo>
                <a:lnTo>
                  <a:pt x="724" y="29"/>
                </a:lnTo>
                <a:lnTo>
                  <a:pt x="739" y="51"/>
                </a:lnTo>
                <a:lnTo>
                  <a:pt x="750" y="59"/>
                </a:lnTo>
                <a:lnTo>
                  <a:pt x="755" y="54"/>
                </a:lnTo>
                <a:lnTo>
                  <a:pt x="773" y="42"/>
                </a:lnTo>
                <a:lnTo>
                  <a:pt x="780" y="52"/>
                </a:lnTo>
                <a:lnTo>
                  <a:pt x="790" y="81"/>
                </a:lnTo>
                <a:lnTo>
                  <a:pt x="798" y="89"/>
                </a:lnTo>
                <a:lnTo>
                  <a:pt x="821" y="89"/>
                </a:lnTo>
                <a:lnTo>
                  <a:pt x="828" y="109"/>
                </a:lnTo>
                <a:lnTo>
                  <a:pt x="840" y="107"/>
                </a:lnTo>
                <a:lnTo>
                  <a:pt x="864" y="111"/>
                </a:lnTo>
                <a:lnTo>
                  <a:pt x="881" y="121"/>
                </a:lnTo>
                <a:lnTo>
                  <a:pt x="874" y="137"/>
                </a:lnTo>
                <a:lnTo>
                  <a:pt x="878" y="147"/>
                </a:lnTo>
                <a:lnTo>
                  <a:pt x="874" y="161"/>
                </a:lnTo>
                <a:lnTo>
                  <a:pt x="888" y="169"/>
                </a:lnTo>
                <a:lnTo>
                  <a:pt x="906" y="164"/>
                </a:lnTo>
                <a:lnTo>
                  <a:pt x="926" y="161"/>
                </a:lnTo>
                <a:lnTo>
                  <a:pt x="934" y="141"/>
                </a:lnTo>
                <a:lnTo>
                  <a:pt x="944" y="137"/>
                </a:lnTo>
                <a:lnTo>
                  <a:pt x="939" y="161"/>
                </a:lnTo>
                <a:lnTo>
                  <a:pt x="946" y="172"/>
                </a:lnTo>
                <a:lnTo>
                  <a:pt x="944" y="185"/>
                </a:lnTo>
                <a:lnTo>
                  <a:pt x="967" y="189"/>
                </a:lnTo>
                <a:lnTo>
                  <a:pt x="982" y="201"/>
                </a:lnTo>
                <a:lnTo>
                  <a:pt x="999" y="215"/>
                </a:lnTo>
                <a:lnTo>
                  <a:pt x="1003" y="228"/>
                </a:lnTo>
                <a:lnTo>
                  <a:pt x="1035" y="218"/>
                </a:lnTo>
                <a:lnTo>
                  <a:pt x="1038" y="225"/>
                </a:lnTo>
                <a:lnTo>
                  <a:pt x="1066" y="228"/>
                </a:lnTo>
                <a:lnTo>
                  <a:pt x="1091" y="230"/>
                </a:lnTo>
                <a:lnTo>
                  <a:pt x="1098" y="233"/>
                </a:lnTo>
                <a:lnTo>
                  <a:pt x="1116" y="253"/>
                </a:lnTo>
                <a:lnTo>
                  <a:pt x="1131" y="271"/>
                </a:lnTo>
                <a:lnTo>
                  <a:pt x="1149" y="267"/>
                </a:lnTo>
                <a:lnTo>
                  <a:pt x="1151" y="276"/>
                </a:lnTo>
                <a:lnTo>
                  <a:pt x="1181" y="273"/>
                </a:lnTo>
                <a:lnTo>
                  <a:pt x="1184" y="270"/>
                </a:lnTo>
                <a:lnTo>
                  <a:pt x="1196" y="270"/>
                </a:lnTo>
                <a:lnTo>
                  <a:pt x="1199" y="282"/>
                </a:lnTo>
                <a:lnTo>
                  <a:pt x="1219" y="286"/>
                </a:lnTo>
                <a:lnTo>
                  <a:pt x="1240" y="286"/>
                </a:lnTo>
                <a:lnTo>
                  <a:pt x="1267" y="299"/>
                </a:lnTo>
                <a:lnTo>
                  <a:pt x="1225" y="348"/>
                </a:lnTo>
                <a:lnTo>
                  <a:pt x="1222" y="361"/>
                </a:lnTo>
                <a:lnTo>
                  <a:pt x="1220" y="383"/>
                </a:lnTo>
                <a:lnTo>
                  <a:pt x="1206" y="406"/>
                </a:lnTo>
                <a:lnTo>
                  <a:pt x="1202" y="424"/>
                </a:lnTo>
                <a:lnTo>
                  <a:pt x="1207" y="429"/>
                </a:lnTo>
                <a:lnTo>
                  <a:pt x="1197" y="471"/>
                </a:lnTo>
                <a:lnTo>
                  <a:pt x="1204" y="485"/>
                </a:lnTo>
                <a:lnTo>
                  <a:pt x="1186" y="504"/>
                </a:lnTo>
                <a:lnTo>
                  <a:pt x="1166" y="504"/>
                </a:lnTo>
                <a:lnTo>
                  <a:pt x="1166" y="497"/>
                </a:lnTo>
                <a:lnTo>
                  <a:pt x="1146" y="497"/>
                </a:lnTo>
                <a:lnTo>
                  <a:pt x="1136" y="514"/>
                </a:lnTo>
                <a:lnTo>
                  <a:pt x="1143" y="517"/>
                </a:lnTo>
                <a:lnTo>
                  <a:pt x="1148" y="522"/>
                </a:lnTo>
                <a:lnTo>
                  <a:pt x="1141" y="523"/>
                </a:lnTo>
                <a:lnTo>
                  <a:pt x="1118" y="554"/>
                </a:lnTo>
                <a:lnTo>
                  <a:pt x="1116" y="559"/>
                </a:lnTo>
                <a:lnTo>
                  <a:pt x="1091" y="572"/>
                </a:lnTo>
                <a:lnTo>
                  <a:pt x="1093" y="591"/>
                </a:lnTo>
                <a:lnTo>
                  <a:pt x="1061" y="617"/>
                </a:lnTo>
                <a:lnTo>
                  <a:pt x="1058" y="634"/>
                </a:lnTo>
                <a:lnTo>
                  <a:pt x="1061" y="641"/>
                </a:lnTo>
                <a:lnTo>
                  <a:pt x="1060" y="661"/>
                </a:lnTo>
                <a:lnTo>
                  <a:pt x="1050" y="673"/>
                </a:lnTo>
                <a:lnTo>
                  <a:pt x="1066" y="681"/>
                </a:lnTo>
                <a:lnTo>
                  <a:pt x="1103" y="641"/>
                </a:lnTo>
                <a:lnTo>
                  <a:pt x="1131" y="632"/>
                </a:lnTo>
                <a:lnTo>
                  <a:pt x="1144" y="679"/>
                </a:lnTo>
                <a:lnTo>
                  <a:pt x="1149" y="705"/>
                </a:lnTo>
                <a:lnTo>
                  <a:pt x="1121" y="722"/>
                </a:lnTo>
                <a:lnTo>
                  <a:pt x="1144" y="742"/>
                </a:lnTo>
                <a:lnTo>
                  <a:pt x="1146" y="759"/>
                </a:lnTo>
                <a:lnTo>
                  <a:pt x="1166" y="771"/>
                </a:lnTo>
                <a:lnTo>
                  <a:pt x="1156" y="786"/>
                </a:lnTo>
                <a:lnTo>
                  <a:pt x="1133" y="806"/>
                </a:lnTo>
                <a:lnTo>
                  <a:pt x="1124" y="800"/>
                </a:lnTo>
                <a:lnTo>
                  <a:pt x="1104" y="811"/>
                </a:lnTo>
                <a:lnTo>
                  <a:pt x="1121" y="832"/>
                </a:lnTo>
                <a:lnTo>
                  <a:pt x="1148" y="843"/>
                </a:lnTo>
                <a:lnTo>
                  <a:pt x="1154" y="861"/>
                </a:lnTo>
                <a:lnTo>
                  <a:pt x="1146" y="863"/>
                </a:lnTo>
                <a:lnTo>
                  <a:pt x="1133" y="883"/>
                </a:lnTo>
                <a:lnTo>
                  <a:pt x="1141" y="909"/>
                </a:lnTo>
                <a:lnTo>
                  <a:pt x="1174" y="930"/>
                </a:lnTo>
                <a:lnTo>
                  <a:pt x="1212" y="927"/>
                </a:lnTo>
                <a:lnTo>
                  <a:pt x="1214" y="942"/>
                </a:lnTo>
                <a:lnTo>
                  <a:pt x="1207" y="970"/>
                </a:lnTo>
                <a:lnTo>
                  <a:pt x="1192" y="982"/>
                </a:lnTo>
                <a:lnTo>
                  <a:pt x="1182" y="994"/>
                </a:lnTo>
                <a:lnTo>
                  <a:pt x="1146" y="1022"/>
                </a:lnTo>
                <a:lnTo>
                  <a:pt x="1106" y="1059"/>
                </a:lnTo>
                <a:lnTo>
                  <a:pt x="1088" y="1063"/>
                </a:lnTo>
                <a:lnTo>
                  <a:pt x="1075" y="1066"/>
                </a:lnTo>
                <a:lnTo>
                  <a:pt x="1038" y="1076"/>
                </a:lnTo>
                <a:lnTo>
                  <a:pt x="1022" y="1074"/>
                </a:lnTo>
                <a:lnTo>
                  <a:pt x="1000" y="1065"/>
                </a:lnTo>
                <a:lnTo>
                  <a:pt x="962" y="1037"/>
                </a:lnTo>
                <a:lnTo>
                  <a:pt x="949" y="1033"/>
                </a:lnTo>
                <a:lnTo>
                  <a:pt x="934" y="1034"/>
                </a:lnTo>
                <a:lnTo>
                  <a:pt x="922" y="1037"/>
                </a:lnTo>
                <a:lnTo>
                  <a:pt x="901" y="1034"/>
                </a:lnTo>
                <a:lnTo>
                  <a:pt x="868" y="1017"/>
                </a:lnTo>
                <a:lnTo>
                  <a:pt x="841" y="1019"/>
                </a:lnTo>
                <a:lnTo>
                  <a:pt x="808" y="1039"/>
                </a:lnTo>
                <a:lnTo>
                  <a:pt x="793" y="1053"/>
                </a:lnTo>
                <a:lnTo>
                  <a:pt x="768" y="1085"/>
                </a:lnTo>
                <a:lnTo>
                  <a:pt x="762" y="1106"/>
                </a:lnTo>
                <a:lnTo>
                  <a:pt x="767" y="1134"/>
                </a:lnTo>
                <a:lnTo>
                  <a:pt x="770" y="1155"/>
                </a:lnTo>
                <a:lnTo>
                  <a:pt x="755" y="1150"/>
                </a:lnTo>
                <a:lnTo>
                  <a:pt x="722" y="1158"/>
                </a:lnTo>
                <a:lnTo>
                  <a:pt x="720" y="1166"/>
                </a:lnTo>
                <a:lnTo>
                  <a:pt x="699" y="1164"/>
                </a:lnTo>
                <a:lnTo>
                  <a:pt x="681" y="1154"/>
                </a:lnTo>
                <a:lnTo>
                  <a:pt x="662" y="1163"/>
                </a:lnTo>
                <a:lnTo>
                  <a:pt x="652" y="1161"/>
                </a:lnTo>
                <a:lnTo>
                  <a:pt x="651" y="1154"/>
                </a:lnTo>
                <a:lnTo>
                  <a:pt x="636" y="1149"/>
                </a:lnTo>
                <a:lnTo>
                  <a:pt x="626" y="1150"/>
                </a:lnTo>
                <a:lnTo>
                  <a:pt x="609" y="1154"/>
                </a:lnTo>
                <a:lnTo>
                  <a:pt x="601" y="1150"/>
                </a:lnTo>
                <a:lnTo>
                  <a:pt x="599" y="1134"/>
                </a:lnTo>
                <a:lnTo>
                  <a:pt x="596" y="1123"/>
                </a:lnTo>
                <a:lnTo>
                  <a:pt x="541" y="1106"/>
                </a:lnTo>
                <a:lnTo>
                  <a:pt x="525" y="1106"/>
                </a:lnTo>
                <a:lnTo>
                  <a:pt x="527" y="1123"/>
                </a:lnTo>
                <a:lnTo>
                  <a:pt x="502" y="1123"/>
                </a:lnTo>
                <a:lnTo>
                  <a:pt x="487" y="1126"/>
                </a:lnTo>
                <a:lnTo>
                  <a:pt x="485" y="1118"/>
                </a:lnTo>
                <a:lnTo>
                  <a:pt x="452" y="1121"/>
                </a:lnTo>
                <a:lnTo>
                  <a:pt x="449" y="1114"/>
                </a:lnTo>
                <a:lnTo>
                  <a:pt x="447" y="1112"/>
                </a:lnTo>
                <a:lnTo>
                  <a:pt x="427" y="1105"/>
                </a:lnTo>
                <a:lnTo>
                  <a:pt x="422" y="1108"/>
                </a:lnTo>
                <a:lnTo>
                  <a:pt x="411" y="1106"/>
                </a:lnTo>
                <a:lnTo>
                  <a:pt x="407" y="1111"/>
                </a:lnTo>
                <a:lnTo>
                  <a:pt x="386" y="1089"/>
                </a:lnTo>
                <a:lnTo>
                  <a:pt x="379" y="1092"/>
                </a:lnTo>
                <a:lnTo>
                  <a:pt x="331" y="1074"/>
                </a:lnTo>
                <a:lnTo>
                  <a:pt x="326" y="1080"/>
                </a:lnTo>
                <a:lnTo>
                  <a:pt x="320" y="1077"/>
                </a:lnTo>
                <a:lnTo>
                  <a:pt x="315" y="1072"/>
                </a:lnTo>
                <a:lnTo>
                  <a:pt x="324" y="1059"/>
                </a:lnTo>
                <a:lnTo>
                  <a:pt x="321" y="1051"/>
                </a:lnTo>
                <a:lnTo>
                  <a:pt x="301" y="1053"/>
                </a:lnTo>
                <a:lnTo>
                  <a:pt x="280" y="1039"/>
                </a:lnTo>
                <a:close/>
              </a:path>
            </a:pathLst>
          </a:custGeom>
          <a:solidFill>
            <a:srgbClr val="E6E6E6"/>
          </a:solidFill>
          <a:ln w="3175">
            <a:solidFill>
              <a:srgbClr val="000000"/>
            </a:solidFill>
            <a:prstDash val="solid"/>
            <a:round/>
            <a:headEnd/>
            <a:tailEnd/>
          </a:ln>
        </p:spPr>
        <p:txBody>
          <a:bodyPr/>
          <a:lstStyle/>
          <a:p>
            <a:endParaRPr lang="hu-HU"/>
          </a:p>
        </p:txBody>
      </p:sp>
      <p:sp>
        <p:nvSpPr>
          <p:cNvPr id="1154056" name="Freeform 8"/>
          <p:cNvSpPr>
            <a:spLocks/>
          </p:cNvSpPr>
          <p:nvPr/>
        </p:nvSpPr>
        <p:spPr bwMode="auto">
          <a:xfrm>
            <a:off x="6123806" y="3323159"/>
            <a:ext cx="544513" cy="454025"/>
          </a:xfrm>
          <a:custGeom>
            <a:avLst/>
            <a:gdLst/>
            <a:ahLst/>
            <a:cxnLst>
              <a:cxn ang="0">
                <a:pos x="47" y="24"/>
              </a:cxn>
              <a:cxn ang="0">
                <a:pos x="95" y="24"/>
              </a:cxn>
              <a:cxn ang="0">
                <a:pos x="123" y="14"/>
              </a:cxn>
              <a:cxn ang="0">
                <a:pos x="163" y="23"/>
              </a:cxn>
              <a:cxn ang="0">
                <a:pos x="184" y="11"/>
              </a:cxn>
              <a:cxn ang="0">
                <a:pos x="211" y="12"/>
              </a:cxn>
              <a:cxn ang="0">
                <a:pos x="237" y="15"/>
              </a:cxn>
              <a:cxn ang="0">
                <a:pos x="255" y="12"/>
              </a:cxn>
              <a:cxn ang="0">
                <a:pos x="292" y="29"/>
              </a:cxn>
              <a:cxn ang="0">
                <a:pos x="320" y="81"/>
              </a:cxn>
              <a:cxn ang="0">
                <a:pos x="312" y="108"/>
              </a:cxn>
              <a:cxn ang="0">
                <a:pos x="356" y="119"/>
              </a:cxn>
              <a:cxn ang="0">
                <a:pos x="371" y="173"/>
              </a:cxn>
              <a:cxn ang="0">
                <a:pos x="341" y="191"/>
              </a:cxn>
              <a:cxn ang="0">
                <a:pos x="325" y="206"/>
              </a:cxn>
              <a:cxn ang="0">
                <a:pos x="317" y="246"/>
              </a:cxn>
              <a:cxn ang="0">
                <a:pos x="325" y="281"/>
              </a:cxn>
              <a:cxn ang="0">
                <a:pos x="290" y="286"/>
              </a:cxn>
              <a:cxn ang="0">
                <a:pos x="269" y="258"/>
              </a:cxn>
              <a:cxn ang="0">
                <a:pos x="231" y="243"/>
              </a:cxn>
              <a:cxn ang="0">
                <a:pos x="226" y="217"/>
              </a:cxn>
              <a:cxn ang="0">
                <a:pos x="219" y="199"/>
              </a:cxn>
              <a:cxn ang="0">
                <a:pos x="191" y="220"/>
              </a:cxn>
              <a:cxn ang="0">
                <a:pos x="161" y="217"/>
              </a:cxn>
              <a:cxn ang="0">
                <a:pos x="159" y="194"/>
              </a:cxn>
              <a:cxn ang="0">
                <a:pos x="151" y="168"/>
              </a:cxn>
              <a:cxn ang="0">
                <a:pos x="115" y="165"/>
              </a:cxn>
              <a:cxn ang="0">
                <a:pos x="85" y="147"/>
              </a:cxn>
              <a:cxn ang="0">
                <a:pos x="67" y="108"/>
              </a:cxn>
              <a:cxn ang="0">
                <a:pos x="42" y="111"/>
              </a:cxn>
              <a:cxn ang="0">
                <a:pos x="24" y="107"/>
              </a:cxn>
              <a:cxn ang="0">
                <a:pos x="0" y="56"/>
              </a:cxn>
            </a:cxnLst>
            <a:rect l="0" t="0" r="r" b="b"/>
            <a:pathLst>
              <a:path w="371" h="286">
                <a:moveTo>
                  <a:pt x="0" y="56"/>
                </a:moveTo>
                <a:lnTo>
                  <a:pt x="47" y="24"/>
                </a:lnTo>
                <a:lnTo>
                  <a:pt x="68" y="20"/>
                </a:lnTo>
                <a:lnTo>
                  <a:pt x="95" y="24"/>
                </a:lnTo>
                <a:lnTo>
                  <a:pt x="115" y="24"/>
                </a:lnTo>
                <a:lnTo>
                  <a:pt x="123" y="14"/>
                </a:lnTo>
                <a:lnTo>
                  <a:pt x="144" y="21"/>
                </a:lnTo>
                <a:lnTo>
                  <a:pt x="163" y="23"/>
                </a:lnTo>
                <a:lnTo>
                  <a:pt x="186" y="21"/>
                </a:lnTo>
                <a:lnTo>
                  <a:pt x="184" y="11"/>
                </a:lnTo>
                <a:lnTo>
                  <a:pt x="197" y="12"/>
                </a:lnTo>
                <a:lnTo>
                  <a:pt x="211" y="12"/>
                </a:lnTo>
                <a:lnTo>
                  <a:pt x="224" y="0"/>
                </a:lnTo>
                <a:lnTo>
                  <a:pt x="237" y="15"/>
                </a:lnTo>
                <a:lnTo>
                  <a:pt x="244" y="7"/>
                </a:lnTo>
                <a:lnTo>
                  <a:pt x="255" y="12"/>
                </a:lnTo>
                <a:lnTo>
                  <a:pt x="267" y="37"/>
                </a:lnTo>
                <a:lnTo>
                  <a:pt x="292" y="29"/>
                </a:lnTo>
                <a:lnTo>
                  <a:pt x="325" y="53"/>
                </a:lnTo>
                <a:lnTo>
                  <a:pt x="320" y="81"/>
                </a:lnTo>
                <a:lnTo>
                  <a:pt x="312" y="87"/>
                </a:lnTo>
                <a:lnTo>
                  <a:pt x="312" y="108"/>
                </a:lnTo>
                <a:lnTo>
                  <a:pt x="341" y="107"/>
                </a:lnTo>
                <a:lnTo>
                  <a:pt x="356" y="119"/>
                </a:lnTo>
                <a:lnTo>
                  <a:pt x="370" y="142"/>
                </a:lnTo>
                <a:lnTo>
                  <a:pt x="371" y="173"/>
                </a:lnTo>
                <a:lnTo>
                  <a:pt x="351" y="196"/>
                </a:lnTo>
                <a:lnTo>
                  <a:pt x="341" y="191"/>
                </a:lnTo>
                <a:lnTo>
                  <a:pt x="336" y="197"/>
                </a:lnTo>
                <a:lnTo>
                  <a:pt x="325" y="206"/>
                </a:lnTo>
                <a:lnTo>
                  <a:pt x="317" y="226"/>
                </a:lnTo>
                <a:lnTo>
                  <a:pt x="317" y="246"/>
                </a:lnTo>
                <a:lnTo>
                  <a:pt x="330" y="260"/>
                </a:lnTo>
                <a:lnTo>
                  <a:pt x="325" y="281"/>
                </a:lnTo>
                <a:lnTo>
                  <a:pt x="320" y="274"/>
                </a:lnTo>
                <a:lnTo>
                  <a:pt x="290" y="286"/>
                </a:lnTo>
                <a:lnTo>
                  <a:pt x="285" y="271"/>
                </a:lnTo>
                <a:lnTo>
                  <a:pt x="269" y="258"/>
                </a:lnTo>
                <a:lnTo>
                  <a:pt x="254" y="246"/>
                </a:lnTo>
                <a:lnTo>
                  <a:pt x="231" y="243"/>
                </a:lnTo>
                <a:lnTo>
                  <a:pt x="232" y="229"/>
                </a:lnTo>
                <a:lnTo>
                  <a:pt x="226" y="217"/>
                </a:lnTo>
                <a:lnTo>
                  <a:pt x="231" y="194"/>
                </a:lnTo>
                <a:lnTo>
                  <a:pt x="219" y="199"/>
                </a:lnTo>
                <a:lnTo>
                  <a:pt x="211" y="219"/>
                </a:lnTo>
                <a:lnTo>
                  <a:pt x="191" y="220"/>
                </a:lnTo>
                <a:lnTo>
                  <a:pt x="174" y="225"/>
                </a:lnTo>
                <a:lnTo>
                  <a:pt x="161" y="217"/>
                </a:lnTo>
                <a:lnTo>
                  <a:pt x="164" y="205"/>
                </a:lnTo>
                <a:lnTo>
                  <a:pt x="159" y="194"/>
                </a:lnTo>
                <a:lnTo>
                  <a:pt x="168" y="179"/>
                </a:lnTo>
                <a:lnTo>
                  <a:pt x="151" y="168"/>
                </a:lnTo>
                <a:lnTo>
                  <a:pt x="125" y="165"/>
                </a:lnTo>
                <a:lnTo>
                  <a:pt x="115" y="165"/>
                </a:lnTo>
                <a:lnTo>
                  <a:pt x="106" y="147"/>
                </a:lnTo>
                <a:lnTo>
                  <a:pt x="85" y="147"/>
                </a:lnTo>
                <a:lnTo>
                  <a:pt x="75" y="137"/>
                </a:lnTo>
                <a:lnTo>
                  <a:pt x="67" y="108"/>
                </a:lnTo>
                <a:lnTo>
                  <a:pt x="60" y="98"/>
                </a:lnTo>
                <a:lnTo>
                  <a:pt x="42" y="111"/>
                </a:lnTo>
                <a:lnTo>
                  <a:pt x="35" y="116"/>
                </a:lnTo>
                <a:lnTo>
                  <a:pt x="24" y="107"/>
                </a:lnTo>
                <a:lnTo>
                  <a:pt x="10" y="85"/>
                </a:lnTo>
                <a:lnTo>
                  <a:pt x="0" y="56"/>
                </a:lnTo>
                <a:close/>
              </a:path>
            </a:pathLst>
          </a:custGeom>
          <a:solidFill>
            <a:srgbClr val="E6E6E6"/>
          </a:solidFill>
          <a:ln w="3175" cap="flat" cmpd="sng">
            <a:solidFill>
              <a:srgbClr val="000000"/>
            </a:solidFill>
            <a:prstDash val="solid"/>
            <a:round/>
            <a:headEnd type="none" w="med" len="med"/>
            <a:tailEnd type="none" w="med" len="med"/>
          </a:ln>
          <a:effectLst/>
        </p:spPr>
        <p:txBody>
          <a:bodyPr/>
          <a:lstStyle/>
          <a:p>
            <a:endParaRPr lang="hu-HU"/>
          </a:p>
        </p:txBody>
      </p:sp>
      <p:sp>
        <p:nvSpPr>
          <p:cNvPr id="1154057" name="Freeform 9"/>
          <p:cNvSpPr>
            <a:spLocks/>
          </p:cNvSpPr>
          <p:nvPr/>
        </p:nvSpPr>
        <p:spPr bwMode="auto">
          <a:xfrm>
            <a:off x="6268269" y="2875484"/>
            <a:ext cx="531812" cy="622300"/>
          </a:xfrm>
          <a:custGeom>
            <a:avLst/>
            <a:gdLst/>
            <a:ahLst/>
            <a:cxnLst>
              <a:cxn ang="0">
                <a:pos x="363" y="63"/>
              </a:cxn>
              <a:cxn ang="0">
                <a:pos x="343" y="115"/>
              </a:cxn>
              <a:cxn ang="0">
                <a:pos x="313" y="124"/>
              </a:cxn>
              <a:cxn ang="0">
                <a:pos x="331" y="146"/>
              </a:cxn>
              <a:cxn ang="0">
                <a:pos x="348" y="153"/>
              </a:cxn>
              <a:cxn ang="0">
                <a:pos x="328" y="189"/>
              </a:cxn>
              <a:cxn ang="0">
                <a:pos x="310" y="224"/>
              </a:cxn>
              <a:cxn ang="0">
                <a:pos x="263" y="225"/>
              </a:cxn>
              <a:cxn ang="0">
                <a:pos x="240" y="236"/>
              </a:cxn>
              <a:cxn ang="0">
                <a:pos x="253" y="260"/>
              </a:cxn>
              <a:cxn ang="0">
                <a:pos x="263" y="297"/>
              </a:cxn>
              <a:cxn ang="0">
                <a:pos x="252" y="325"/>
              </a:cxn>
              <a:cxn ang="0">
                <a:pos x="248" y="340"/>
              </a:cxn>
              <a:cxn ang="0">
                <a:pos x="235" y="355"/>
              </a:cxn>
              <a:cxn ang="0">
                <a:pos x="250" y="372"/>
              </a:cxn>
              <a:cxn ang="0">
                <a:pos x="212" y="392"/>
              </a:cxn>
              <a:cxn ang="0">
                <a:pos x="220" y="363"/>
              </a:cxn>
              <a:cxn ang="0">
                <a:pos x="192" y="311"/>
              </a:cxn>
              <a:cxn ang="0">
                <a:pos x="156" y="294"/>
              </a:cxn>
              <a:cxn ang="0">
                <a:pos x="137" y="299"/>
              </a:cxn>
              <a:cxn ang="0">
                <a:pos x="113" y="294"/>
              </a:cxn>
              <a:cxn ang="0">
                <a:pos x="84" y="294"/>
              </a:cxn>
              <a:cxn ang="0">
                <a:pos x="63" y="306"/>
              </a:cxn>
              <a:cxn ang="0">
                <a:pos x="25" y="297"/>
              </a:cxn>
              <a:cxn ang="0">
                <a:pos x="0" y="270"/>
              </a:cxn>
              <a:cxn ang="0">
                <a:pos x="73" y="198"/>
              </a:cxn>
              <a:cxn ang="0">
                <a:pos x="109" y="95"/>
              </a:cxn>
              <a:cxn ang="0">
                <a:pos x="146" y="80"/>
              </a:cxn>
              <a:cxn ang="0">
                <a:pos x="167" y="115"/>
              </a:cxn>
              <a:cxn ang="0">
                <a:pos x="146" y="126"/>
              </a:cxn>
              <a:cxn ang="0">
                <a:pos x="139" y="167"/>
              </a:cxn>
              <a:cxn ang="0">
                <a:pos x="200" y="166"/>
              </a:cxn>
              <a:cxn ang="0">
                <a:pos x="224" y="130"/>
              </a:cxn>
              <a:cxn ang="0">
                <a:pos x="199" y="121"/>
              </a:cxn>
              <a:cxn ang="0">
                <a:pos x="209" y="97"/>
              </a:cxn>
              <a:cxn ang="0">
                <a:pos x="176" y="91"/>
              </a:cxn>
              <a:cxn ang="0">
                <a:pos x="177" y="60"/>
              </a:cxn>
              <a:cxn ang="0">
                <a:pos x="182" y="39"/>
              </a:cxn>
              <a:cxn ang="0">
                <a:pos x="238" y="8"/>
              </a:cxn>
              <a:cxn ang="0">
                <a:pos x="316" y="0"/>
              </a:cxn>
              <a:cxn ang="0">
                <a:pos x="341" y="22"/>
              </a:cxn>
              <a:cxn ang="0">
                <a:pos x="356" y="34"/>
              </a:cxn>
            </a:cxnLst>
            <a:rect l="0" t="0" r="r" b="b"/>
            <a:pathLst>
              <a:path w="363" h="392">
                <a:moveTo>
                  <a:pt x="356" y="34"/>
                </a:moveTo>
                <a:lnTo>
                  <a:pt x="363" y="63"/>
                </a:lnTo>
                <a:lnTo>
                  <a:pt x="348" y="88"/>
                </a:lnTo>
                <a:lnTo>
                  <a:pt x="343" y="115"/>
                </a:lnTo>
                <a:lnTo>
                  <a:pt x="318" y="112"/>
                </a:lnTo>
                <a:lnTo>
                  <a:pt x="313" y="124"/>
                </a:lnTo>
                <a:lnTo>
                  <a:pt x="313" y="137"/>
                </a:lnTo>
                <a:lnTo>
                  <a:pt x="331" y="146"/>
                </a:lnTo>
                <a:lnTo>
                  <a:pt x="340" y="143"/>
                </a:lnTo>
                <a:lnTo>
                  <a:pt x="348" y="153"/>
                </a:lnTo>
                <a:lnTo>
                  <a:pt x="346" y="175"/>
                </a:lnTo>
                <a:lnTo>
                  <a:pt x="328" y="189"/>
                </a:lnTo>
                <a:lnTo>
                  <a:pt x="323" y="215"/>
                </a:lnTo>
                <a:lnTo>
                  <a:pt x="310" y="224"/>
                </a:lnTo>
                <a:lnTo>
                  <a:pt x="280" y="234"/>
                </a:lnTo>
                <a:lnTo>
                  <a:pt x="263" y="225"/>
                </a:lnTo>
                <a:lnTo>
                  <a:pt x="255" y="231"/>
                </a:lnTo>
                <a:lnTo>
                  <a:pt x="240" y="236"/>
                </a:lnTo>
                <a:lnTo>
                  <a:pt x="237" y="248"/>
                </a:lnTo>
                <a:lnTo>
                  <a:pt x="253" y="260"/>
                </a:lnTo>
                <a:lnTo>
                  <a:pt x="257" y="277"/>
                </a:lnTo>
                <a:lnTo>
                  <a:pt x="263" y="297"/>
                </a:lnTo>
                <a:lnTo>
                  <a:pt x="260" y="306"/>
                </a:lnTo>
                <a:lnTo>
                  <a:pt x="252" y="325"/>
                </a:lnTo>
                <a:lnTo>
                  <a:pt x="260" y="332"/>
                </a:lnTo>
                <a:lnTo>
                  <a:pt x="248" y="340"/>
                </a:lnTo>
                <a:lnTo>
                  <a:pt x="238" y="349"/>
                </a:lnTo>
                <a:lnTo>
                  <a:pt x="235" y="355"/>
                </a:lnTo>
                <a:lnTo>
                  <a:pt x="243" y="358"/>
                </a:lnTo>
                <a:lnTo>
                  <a:pt x="250" y="372"/>
                </a:lnTo>
                <a:lnTo>
                  <a:pt x="242" y="390"/>
                </a:lnTo>
                <a:lnTo>
                  <a:pt x="212" y="392"/>
                </a:lnTo>
                <a:lnTo>
                  <a:pt x="212" y="369"/>
                </a:lnTo>
                <a:lnTo>
                  <a:pt x="220" y="363"/>
                </a:lnTo>
                <a:lnTo>
                  <a:pt x="225" y="335"/>
                </a:lnTo>
                <a:lnTo>
                  <a:pt x="192" y="311"/>
                </a:lnTo>
                <a:lnTo>
                  <a:pt x="169" y="319"/>
                </a:lnTo>
                <a:lnTo>
                  <a:pt x="156" y="294"/>
                </a:lnTo>
                <a:lnTo>
                  <a:pt x="146" y="291"/>
                </a:lnTo>
                <a:lnTo>
                  <a:pt x="137" y="299"/>
                </a:lnTo>
                <a:lnTo>
                  <a:pt x="124" y="282"/>
                </a:lnTo>
                <a:lnTo>
                  <a:pt x="113" y="294"/>
                </a:lnTo>
                <a:lnTo>
                  <a:pt x="99" y="294"/>
                </a:lnTo>
                <a:lnTo>
                  <a:pt x="84" y="294"/>
                </a:lnTo>
                <a:lnTo>
                  <a:pt x="86" y="303"/>
                </a:lnTo>
                <a:lnTo>
                  <a:pt x="63" y="306"/>
                </a:lnTo>
                <a:lnTo>
                  <a:pt x="45" y="303"/>
                </a:lnTo>
                <a:lnTo>
                  <a:pt x="25" y="297"/>
                </a:lnTo>
                <a:lnTo>
                  <a:pt x="22" y="286"/>
                </a:lnTo>
                <a:lnTo>
                  <a:pt x="0" y="270"/>
                </a:lnTo>
                <a:lnTo>
                  <a:pt x="35" y="237"/>
                </a:lnTo>
                <a:lnTo>
                  <a:pt x="73" y="198"/>
                </a:lnTo>
                <a:lnTo>
                  <a:pt x="84" y="173"/>
                </a:lnTo>
                <a:lnTo>
                  <a:pt x="109" y="95"/>
                </a:lnTo>
                <a:lnTo>
                  <a:pt x="118" y="89"/>
                </a:lnTo>
                <a:lnTo>
                  <a:pt x="146" y="80"/>
                </a:lnTo>
                <a:lnTo>
                  <a:pt x="161" y="97"/>
                </a:lnTo>
                <a:lnTo>
                  <a:pt x="167" y="115"/>
                </a:lnTo>
                <a:lnTo>
                  <a:pt x="156" y="129"/>
                </a:lnTo>
                <a:lnTo>
                  <a:pt x="146" y="126"/>
                </a:lnTo>
                <a:lnTo>
                  <a:pt x="147" y="158"/>
                </a:lnTo>
                <a:lnTo>
                  <a:pt x="139" y="167"/>
                </a:lnTo>
                <a:lnTo>
                  <a:pt x="190" y="181"/>
                </a:lnTo>
                <a:lnTo>
                  <a:pt x="200" y="166"/>
                </a:lnTo>
                <a:lnTo>
                  <a:pt x="219" y="158"/>
                </a:lnTo>
                <a:lnTo>
                  <a:pt x="224" y="130"/>
                </a:lnTo>
                <a:lnTo>
                  <a:pt x="204" y="129"/>
                </a:lnTo>
                <a:lnTo>
                  <a:pt x="199" y="121"/>
                </a:lnTo>
                <a:lnTo>
                  <a:pt x="199" y="107"/>
                </a:lnTo>
                <a:lnTo>
                  <a:pt x="209" y="97"/>
                </a:lnTo>
                <a:lnTo>
                  <a:pt x="200" y="95"/>
                </a:lnTo>
                <a:lnTo>
                  <a:pt x="176" y="91"/>
                </a:lnTo>
                <a:lnTo>
                  <a:pt x="179" y="68"/>
                </a:lnTo>
                <a:lnTo>
                  <a:pt x="177" y="60"/>
                </a:lnTo>
                <a:lnTo>
                  <a:pt x="177" y="57"/>
                </a:lnTo>
                <a:lnTo>
                  <a:pt x="182" y="39"/>
                </a:lnTo>
                <a:lnTo>
                  <a:pt x="207" y="25"/>
                </a:lnTo>
                <a:lnTo>
                  <a:pt x="238" y="8"/>
                </a:lnTo>
                <a:lnTo>
                  <a:pt x="268" y="10"/>
                </a:lnTo>
                <a:lnTo>
                  <a:pt x="316" y="0"/>
                </a:lnTo>
                <a:lnTo>
                  <a:pt x="326" y="19"/>
                </a:lnTo>
                <a:lnTo>
                  <a:pt x="341" y="22"/>
                </a:lnTo>
                <a:lnTo>
                  <a:pt x="344" y="34"/>
                </a:lnTo>
                <a:lnTo>
                  <a:pt x="356" y="34"/>
                </a:lnTo>
                <a:close/>
              </a:path>
            </a:pathLst>
          </a:custGeom>
          <a:solidFill>
            <a:srgbClr val="E6E6E6"/>
          </a:solidFill>
          <a:ln w="3175">
            <a:solidFill>
              <a:srgbClr val="000000"/>
            </a:solidFill>
            <a:prstDash val="solid"/>
            <a:round/>
            <a:headEnd/>
            <a:tailEnd/>
          </a:ln>
        </p:spPr>
        <p:txBody>
          <a:bodyPr/>
          <a:lstStyle/>
          <a:p>
            <a:endParaRPr lang="hu-HU"/>
          </a:p>
        </p:txBody>
      </p:sp>
      <p:sp>
        <p:nvSpPr>
          <p:cNvPr id="1154058" name="Freeform 10"/>
          <p:cNvSpPr>
            <a:spLocks/>
          </p:cNvSpPr>
          <p:nvPr/>
        </p:nvSpPr>
        <p:spPr bwMode="auto">
          <a:xfrm>
            <a:off x="6612756" y="4143896"/>
            <a:ext cx="639763" cy="400050"/>
          </a:xfrm>
          <a:custGeom>
            <a:avLst/>
            <a:gdLst/>
            <a:ahLst/>
            <a:cxnLst>
              <a:cxn ang="0">
                <a:pos x="358" y="49"/>
              </a:cxn>
              <a:cxn ang="0">
                <a:pos x="355" y="84"/>
              </a:cxn>
              <a:cxn ang="0">
                <a:pos x="378" y="98"/>
              </a:cxn>
              <a:cxn ang="0">
                <a:pos x="403" y="122"/>
              </a:cxn>
              <a:cxn ang="0">
                <a:pos x="437" y="108"/>
              </a:cxn>
              <a:cxn ang="0">
                <a:pos x="431" y="137"/>
              </a:cxn>
              <a:cxn ang="0">
                <a:pos x="434" y="162"/>
              </a:cxn>
              <a:cxn ang="0">
                <a:pos x="413" y="148"/>
              </a:cxn>
              <a:cxn ang="0">
                <a:pos x="396" y="169"/>
              </a:cxn>
              <a:cxn ang="0">
                <a:pos x="398" y="202"/>
              </a:cxn>
              <a:cxn ang="0">
                <a:pos x="366" y="186"/>
              </a:cxn>
              <a:cxn ang="0">
                <a:pos x="353" y="194"/>
              </a:cxn>
              <a:cxn ang="0">
                <a:pos x="336" y="165"/>
              </a:cxn>
              <a:cxn ang="0">
                <a:pos x="321" y="189"/>
              </a:cxn>
              <a:cxn ang="0">
                <a:pos x="302" y="244"/>
              </a:cxn>
              <a:cxn ang="0">
                <a:pos x="272" y="234"/>
              </a:cxn>
              <a:cxn ang="0">
                <a:pos x="263" y="220"/>
              </a:cxn>
              <a:cxn ang="0">
                <a:pos x="239" y="174"/>
              </a:cxn>
              <a:cxn ang="0">
                <a:pos x="209" y="211"/>
              </a:cxn>
              <a:cxn ang="0">
                <a:pos x="181" y="244"/>
              </a:cxn>
              <a:cxn ang="0">
                <a:pos x="126" y="247"/>
              </a:cxn>
              <a:cxn ang="0">
                <a:pos x="95" y="218"/>
              </a:cxn>
              <a:cxn ang="0">
                <a:pos x="55" y="180"/>
              </a:cxn>
              <a:cxn ang="0">
                <a:pos x="0" y="212"/>
              </a:cxn>
              <a:cxn ang="0">
                <a:pos x="12" y="180"/>
              </a:cxn>
              <a:cxn ang="0">
                <a:pos x="12" y="154"/>
              </a:cxn>
              <a:cxn ang="0">
                <a:pos x="42" y="111"/>
              </a:cxn>
              <a:cxn ang="0">
                <a:pos x="68" y="92"/>
              </a:cxn>
              <a:cxn ang="0">
                <a:pos x="98" y="61"/>
              </a:cxn>
              <a:cxn ang="0">
                <a:pos x="86" y="53"/>
              </a:cxn>
              <a:cxn ang="0">
                <a:pos x="116" y="36"/>
              </a:cxn>
              <a:cxn ang="0">
                <a:pos x="136" y="43"/>
              </a:cxn>
              <a:cxn ang="0">
                <a:pos x="166" y="29"/>
              </a:cxn>
              <a:cxn ang="0">
                <a:pos x="189" y="27"/>
              </a:cxn>
              <a:cxn ang="0">
                <a:pos x="227" y="24"/>
              </a:cxn>
              <a:cxn ang="0">
                <a:pos x="234" y="12"/>
              </a:cxn>
              <a:cxn ang="0">
                <a:pos x="267" y="9"/>
              </a:cxn>
              <a:cxn ang="0">
                <a:pos x="282" y="14"/>
              </a:cxn>
              <a:cxn ang="0">
                <a:pos x="348" y="29"/>
              </a:cxn>
            </a:cxnLst>
            <a:rect l="0" t="0" r="r" b="b"/>
            <a:pathLst>
              <a:path w="437" h="252">
                <a:moveTo>
                  <a:pt x="348" y="29"/>
                </a:moveTo>
                <a:lnTo>
                  <a:pt x="358" y="49"/>
                </a:lnTo>
                <a:lnTo>
                  <a:pt x="345" y="66"/>
                </a:lnTo>
                <a:lnTo>
                  <a:pt x="355" y="84"/>
                </a:lnTo>
                <a:lnTo>
                  <a:pt x="351" y="95"/>
                </a:lnTo>
                <a:lnTo>
                  <a:pt x="378" y="98"/>
                </a:lnTo>
                <a:lnTo>
                  <a:pt x="379" y="107"/>
                </a:lnTo>
                <a:lnTo>
                  <a:pt x="403" y="122"/>
                </a:lnTo>
                <a:lnTo>
                  <a:pt x="429" y="102"/>
                </a:lnTo>
                <a:lnTo>
                  <a:pt x="437" y="108"/>
                </a:lnTo>
                <a:lnTo>
                  <a:pt x="437" y="119"/>
                </a:lnTo>
                <a:lnTo>
                  <a:pt x="431" y="137"/>
                </a:lnTo>
                <a:lnTo>
                  <a:pt x="436" y="150"/>
                </a:lnTo>
                <a:lnTo>
                  <a:pt x="434" y="162"/>
                </a:lnTo>
                <a:lnTo>
                  <a:pt x="421" y="159"/>
                </a:lnTo>
                <a:lnTo>
                  <a:pt x="413" y="148"/>
                </a:lnTo>
                <a:lnTo>
                  <a:pt x="401" y="154"/>
                </a:lnTo>
                <a:lnTo>
                  <a:pt x="396" y="169"/>
                </a:lnTo>
                <a:lnTo>
                  <a:pt x="408" y="177"/>
                </a:lnTo>
                <a:lnTo>
                  <a:pt x="398" y="202"/>
                </a:lnTo>
                <a:lnTo>
                  <a:pt x="386" y="183"/>
                </a:lnTo>
                <a:lnTo>
                  <a:pt x="366" y="186"/>
                </a:lnTo>
                <a:lnTo>
                  <a:pt x="363" y="192"/>
                </a:lnTo>
                <a:lnTo>
                  <a:pt x="353" y="194"/>
                </a:lnTo>
                <a:lnTo>
                  <a:pt x="343" y="186"/>
                </a:lnTo>
                <a:lnTo>
                  <a:pt x="336" y="165"/>
                </a:lnTo>
                <a:lnTo>
                  <a:pt x="320" y="169"/>
                </a:lnTo>
                <a:lnTo>
                  <a:pt x="321" y="189"/>
                </a:lnTo>
                <a:lnTo>
                  <a:pt x="303" y="212"/>
                </a:lnTo>
                <a:lnTo>
                  <a:pt x="302" y="244"/>
                </a:lnTo>
                <a:lnTo>
                  <a:pt x="290" y="252"/>
                </a:lnTo>
                <a:lnTo>
                  <a:pt x="272" y="234"/>
                </a:lnTo>
                <a:lnTo>
                  <a:pt x="277" y="223"/>
                </a:lnTo>
                <a:lnTo>
                  <a:pt x="263" y="220"/>
                </a:lnTo>
                <a:lnTo>
                  <a:pt x="239" y="199"/>
                </a:lnTo>
                <a:lnTo>
                  <a:pt x="239" y="174"/>
                </a:lnTo>
                <a:lnTo>
                  <a:pt x="204" y="197"/>
                </a:lnTo>
                <a:lnTo>
                  <a:pt x="209" y="211"/>
                </a:lnTo>
                <a:lnTo>
                  <a:pt x="194" y="235"/>
                </a:lnTo>
                <a:lnTo>
                  <a:pt x="181" y="244"/>
                </a:lnTo>
                <a:lnTo>
                  <a:pt x="154" y="235"/>
                </a:lnTo>
                <a:lnTo>
                  <a:pt x="126" y="247"/>
                </a:lnTo>
                <a:lnTo>
                  <a:pt x="100" y="243"/>
                </a:lnTo>
                <a:lnTo>
                  <a:pt x="95" y="218"/>
                </a:lnTo>
                <a:lnTo>
                  <a:pt x="81" y="171"/>
                </a:lnTo>
                <a:lnTo>
                  <a:pt x="55" y="180"/>
                </a:lnTo>
                <a:lnTo>
                  <a:pt x="17" y="218"/>
                </a:lnTo>
                <a:lnTo>
                  <a:pt x="0" y="212"/>
                </a:lnTo>
                <a:lnTo>
                  <a:pt x="10" y="199"/>
                </a:lnTo>
                <a:lnTo>
                  <a:pt x="12" y="180"/>
                </a:lnTo>
                <a:lnTo>
                  <a:pt x="8" y="173"/>
                </a:lnTo>
                <a:lnTo>
                  <a:pt x="12" y="154"/>
                </a:lnTo>
                <a:lnTo>
                  <a:pt x="43" y="130"/>
                </a:lnTo>
                <a:lnTo>
                  <a:pt x="42" y="111"/>
                </a:lnTo>
                <a:lnTo>
                  <a:pt x="66" y="96"/>
                </a:lnTo>
                <a:lnTo>
                  <a:pt x="68" y="92"/>
                </a:lnTo>
                <a:lnTo>
                  <a:pt x="91" y="62"/>
                </a:lnTo>
                <a:lnTo>
                  <a:pt x="98" y="61"/>
                </a:lnTo>
                <a:lnTo>
                  <a:pt x="93" y="55"/>
                </a:lnTo>
                <a:lnTo>
                  <a:pt x="86" y="53"/>
                </a:lnTo>
                <a:lnTo>
                  <a:pt x="96" y="35"/>
                </a:lnTo>
                <a:lnTo>
                  <a:pt x="116" y="36"/>
                </a:lnTo>
                <a:lnTo>
                  <a:pt x="116" y="41"/>
                </a:lnTo>
                <a:lnTo>
                  <a:pt x="136" y="43"/>
                </a:lnTo>
                <a:lnTo>
                  <a:pt x="154" y="23"/>
                </a:lnTo>
                <a:lnTo>
                  <a:pt x="166" y="29"/>
                </a:lnTo>
                <a:lnTo>
                  <a:pt x="177" y="21"/>
                </a:lnTo>
                <a:lnTo>
                  <a:pt x="189" y="27"/>
                </a:lnTo>
                <a:lnTo>
                  <a:pt x="214" y="18"/>
                </a:lnTo>
                <a:lnTo>
                  <a:pt x="227" y="24"/>
                </a:lnTo>
                <a:lnTo>
                  <a:pt x="242" y="23"/>
                </a:lnTo>
                <a:lnTo>
                  <a:pt x="234" y="12"/>
                </a:lnTo>
                <a:lnTo>
                  <a:pt x="265" y="0"/>
                </a:lnTo>
                <a:lnTo>
                  <a:pt x="267" y="9"/>
                </a:lnTo>
                <a:lnTo>
                  <a:pt x="275" y="7"/>
                </a:lnTo>
                <a:lnTo>
                  <a:pt x="282" y="14"/>
                </a:lnTo>
                <a:lnTo>
                  <a:pt x="320" y="14"/>
                </a:lnTo>
                <a:lnTo>
                  <a:pt x="348" y="29"/>
                </a:lnTo>
                <a:close/>
              </a:path>
            </a:pathLst>
          </a:custGeom>
          <a:solidFill>
            <a:srgbClr val="000000"/>
          </a:solidFill>
          <a:ln w="3175">
            <a:solidFill>
              <a:srgbClr val="000000"/>
            </a:solidFill>
            <a:prstDash val="solid"/>
            <a:round/>
            <a:headEnd/>
            <a:tailEnd/>
          </a:ln>
        </p:spPr>
        <p:txBody>
          <a:bodyPr/>
          <a:lstStyle/>
          <a:p>
            <a:endParaRPr lang="hu-HU"/>
          </a:p>
        </p:txBody>
      </p:sp>
      <p:sp>
        <p:nvSpPr>
          <p:cNvPr id="1154059" name="Freeform 11"/>
          <p:cNvSpPr>
            <a:spLocks/>
          </p:cNvSpPr>
          <p:nvPr/>
        </p:nvSpPr>
        <p:spPr bwMode="auto">
          <a:xfrm>
            <a:off x="7117581" y="3883546"/>
            <a:ext cx="1130300" cy="555625"/>
          </a:xfrm>
          <a:custGeom>
            <a:avLst/>
            <a:gdLst/>
            <a:ahLst/>
            <a:cxnLst>
              <a:cxn ang="0">
                <a:pos x="20" y="193"/>
              </a:cxn>
              <a:cxn ang="0">
                <a:pos x="31" y="191"/>
              </a:cxn>
              <a:cxn ang="0">
                <a:pos x="46" y="199"/>
              </a:cxn>
              <a:cxn ang="0">
                <a:pos x="54" y="213"/>
              </a:cxn>
              <a:cxn ang="0">
                <a:pos x="63" y="226"/>
              </a:cxn>
              <a:cxn ang="0">
                <a:pos x="92" y="205"/>
              </a:cxn>
              <a:cxn ang="0">
                <a:pos x="101" y="191"/>
              </a:cxn>
              <a:cxn ang="0">
                <a:pos x="134" y="194"/>
              </a:cxn>
              <a:cxn ang="0">
                <a:pos x="140" y="211"/>
              </a:cxn>
              <a:cxn ang="0">
                <a:pos x="183" y="204"/>
              </a:cxn>
              <a:cxn ang="0">
                <a:pos x="200" y="194"/>
              </a:cxn>
              <a:cxn ang="0">
                <a:pos x="261" y="182"/>
              </a:cxn>
              <a:cxn ang="0">
                <a:pos x="284" y="170"/>
              </a:cxn>
              <a:cxn ang="0">
                <a:pos x="318" y="174"/>
              </a:cxn>
              <a:cxn ang="0">
                <a:pos x="321" y="191"/>
              </a:cxn>
              <a:cxn ang="0">
                <a:pos x="344" y="199"/>
              </a:cxn>
              <a:cxn ang="0">
                <a:pos x="346" y="168"/>
              </a:cxn>
              <a:cxn ang="0">
                <a:pos x="341" y="150"/>
              </a:cxn>
              <a:cxn ang="0">
                <a:pos x="333" y="101"/>
              </a:cxn>
              <a:cxn ang="0">
                <a:pos x="382" y="72"/>
              </a:cxn>
              <a:cxn ang="0">
                <a:pos x="390" y="51"/>
              </a:cxn>
              <a:cxn ang="0">
                <a:pos x="438" y="43"/>
              </a:cxn>
              <a:cxn ang="0">
                <a:pos x="462" y="52"/>
              </a:cxn>
              <a:cxn ang="0">
                <a:pos x="508" y="48"/>
              </a:cxn>
              <a:cxn ang="0">
                <a:pos x="602" y="22"/>
              </a:cxn>
              <a:cxn ang="0">
                <a:pos x="705" y="25"/>
              </a:cxn>
              <a:cxn ang="0">
                <a:pos x="732" y="43"/>
              </a:cxn>
              <a:cxn ang="0">
                <a:pos x="730" y="84"/>
              </a:cxn>
              <a:cxn ang="0">
                <a:pos x="771" y="133"/>
              </a:cxn>
              <a:cxn ang="0">
                <a:pos x="742" y="173"/>
              </a:cxn>
              <a:cxn ang="0">
                <a:pos x="703" y="168"/>
              </a:cxn>
              <a:cxn ang="0">
                <a:pos x="680" y="181"/>
              </a:cxn>
              <a:cxn ang="0">
                <a:pos x="705" y="196"/>
              </a:cxn>
              <a:cxn ang="0">
                <a:pos x="680" y="213"/>
              </a:cxn>
              <a:cxn ang="0">
                <a:pos x="689" y="246"/>
              </a:cxn>
              <a:cxn ang="0">
                <a:pos x="665" y="282"/>
              </a:cxn>
              <a:cxn ang="0">
                <a:pos x="639" y="314"/>
              </a:cxn>
              <a:cxn ang="0">
                <a:pos x="586" y="318"/>
              </a:cxn>
              <a:cxn ang="0">
                <a:pos x="525" y="320"/>
              </a:cxn>
              <a:cxn ang="0">
                <a:pos x="483" y="341"/>
              </a:cxn>
              <a:cxn ang="0">
                <a:pos x="448" y="335"/>
              </a:cxn>
              <a:cxn ang="0">
                <a:pos x="381" y="324"/>
              </a:cxn>
              <a:cxn ang="0">
                <a:pos x="284" y="304"/>
              </a:cxn>
              <a:cxn ang="0">
                <a:pos x="256" y="275"/>
              </a:cxn>
              <a:cxn ang="0">
                <a:pos x="217" y="268"/>
              </a:cxn>
              <a:cxn ang="0">
                <a:pos x="183" y="268"/>
              </a:cxn>
              <a:cxn ang="0">
                <a:pos x="160" y="269"/>
              </a:cxn>
              <a:cxn ang="0">
                <a:pos x="119" y="292"/>
              </a:cxn>
              <a:cxn ang="0">
                <a:pos x="92" y="271"/>
              </a:cxn>
              <a:cxn ang="0">
                <a:pos x="58" y="285"/>
              </a:cxn>
              <a:cxn ang="0">
                <a:pos x="33" y="262"/>
              </a:cxn>
              <a:cxn ang="0">
                <a:pos x="10" y="246"/>
              </a:cxn>
              <a:cxn ang="0">
                <a:pos x="11" y="213"/>
              </a:cxn>
            </a:cxnLst>
            <a:rect l="0" t="0" r="r" b="b"/>
            <a:pathLst>
              <a:path w="771" h="350">
                <a:moveTo>
                  <a:pt x="3" y="191"/>
                </a:moveTo>
                <a:lnTo>
                  <a:pt x="20" y="193"/>
                </a:lnTo>
                <a:lnTo>
                  <a:pt x="26" y="184"/>
                </a:lnTo>
                <a:lnTo>
                  <a:pt x="31" y="191"/>
                </a:lnTo>
                <a:lnTo>
                  <a:pt x="43" y="191"/>
                </a:lnTo>
                <a:lnTo>
                  <a:pt x="46" y="199"/>
                </a:lnTo>
                <a:lnTo>
                  <a:pt x="56" y="202"/>
                </a:lnTo>
                <a:lnTo>
                  <a:pt x="54" y="213"/>
                </a:lnTo>
                <a:lnTo>
                  <a:pt x="66" y="214"/>
                </a:lnTo>
                <a:lnTo>
                  <a:pt x="63" y="226"/>
                </a:lnTo>
                <a:lnTo>
                  <a:pt x="73" y="226"/>
                </a:lnTo>
                <a:lnTo>
                  <a:pt x="92" y="205"/>
                </a:lnTo>
                <a:lnTo>
                  <a:pt x="91" y="190"/>
                </a:lnTo>
                <a:lnTo>
                  <a:pt x="101" y="191"/>
                </a:lnTo>
                <a:lnTo>
                  <a:pt x="112" y="188"/>
                </a:lnTo>
                <a:lnTo>
                  <a:pt x="134" y="194"/>
                </a:lnTo>
                <a:lnTo>
                  <a:pt x="139" y="202"/>
                </a:lnTo>
                <a:lnTo>
                  <a:pt x="140" y="211"/>
                </a:lnTo>
                <a:lnTo>
                  <a:pt x="167" y="210"/>
                </a:lnTo>
                <a:lnTo>
                  <a:pt x="183" y="204"/>
                </a:lnTo>
                <a:lnTo>
                  <a:pt x="185" y="196"/>
                </a:lnTo>
                <a:lnTo>
                  <a:pt x="200" y="194"/>
                </a:lnTo>
                <a:lnTo>
                  <a:pt x="205" y="185"/>
                </a:lnTo>
                <a:lnTo>
                  <a:pt x="261" y="182"/>
                </a:lnTo>
                <a:lnTo>
                  <a:pt x="265" y="171"/>
                </a:lnTo>
                <a:lnTo>
                  <a:pt x="284" y="170"/>
                </a:lnTo>
                <a:lnTo>
                  <a:pt x="293" y="178"/>
                </a:lnTo>
                <a:lnTo>
                  <a:pt x="318" y="174"/>
                </a:lnTo>
                <a:lnTo>
                  <a:pt x="324" y="182"/>
                </a:lnTo>
                <a:lnTo>
                  <a:pt x="321" y="191"/>
                </a:lnTo>
                <a:lnTo>
                  <a:pt x="341" y="202"/>
                </a:lnTo>
                <a:lnTo>
                  <a:pt x="344" y="199"/>
                </a:lnTo>
                <a:lnTo>
                  <a:pt x="349" y="178"/>
                </a:lnTo>
                <a:lnTo>
                  <a:pt x="346" y="168"/>
                </a:lnTo>
                <a:lnTo>
                  <a:pt x="331" y="168"/>
                </a:lnTo>
                <a:lnTo>
                  <a:pt x="341" y="150"/>
                </a:lnTo>
                <a:lnTo>
                  <a:pt x="316" y="115"/>
                </a:lnTo>
                <a:lnTo>
                  <a:pt x="333" y="101"/>
                </a:lnTo>
                <a:lnTo>
                  <a:pt x="376" y="83"/>
                </a:lnTo>
                <a:lnTo>
                  <a:pt x="382" y="72"/>
                </a:lnTo>
                <a:lnTo>
                  <a:pt x="384" y="52"/>
                </a:lnTo>
                <a:lnTo>
                  <a:pt x="390" y="51"/>
                </a:lnTo>
                <a:lnTo>
                  <a:pt x="409" y="60"/>
                </a:lnTo>
                <a:lnTo>
                  <a:pt x="438" y="43"/>
                </a:lnTo>
                <a:lnTo>
                  <a:pt x="445" y="44"/>
                </a:lnTo>
                <a:lnTo>
                  <a:pt x="462" y="52"/>
                </a:lnTo>
                <a:lnTo>
                  <a:pt x="483" y="58"/>
                </a:lnTo>
                <a:lnTo>
                  <a:pt x="508" y="48"/>
                </a:lnTo>
                <a:lnTo>
                  <a:pt x="541" y="0"/>
                </a:lnTo>
                <a:lnTo>
                  <a:pt x="602" y="22"/>
                </a:lnTo>
                <a:lnTo>
                  <a:pt x="647" y="35"/>
                </a:lnTo>
                <a:lnTo>
                  <a:pt x="705" y="25"/>
                </a:lnTo>
                <a:lnTo>
                  <a:pt x="730" y="37"/>
                </a:lnTo>
                <a:lnTo>
                  <a:pt x="732" y="43"/>
                </a:lnTo>
                <a:lnTo>
                  <a:pt x="735" y="49"/>
                </a:lnTo>
                <a:lnTo>
                  <a:pt x="730" y="84"/>
                </a:lnTo>
                <a:lnTo>
                  <a:pt x="737" y="100"/>
                </a:lnTo>
                <a:lnTo>
                  <a:pt x="771" y="133"/>
                </a:lnTo>
                <a:lnTo>
                  <a:pt x="743" y="152"/>
                </a:lnTo>
                <a:lnTo>
                  <a:pt x="742" y="173"/>
                </a:lnTo>
                <a:lnTo>
                  <a:pt x="712" y="176"/>
                </a:lnTo>
                <a:lnTo>
                  <a:pt x="703" y="168"/>
                </a:lnTo>
                <a:lnTo>
                  <a:pt x="690" y="168"/>
                </a:lnTo>
                <a:lnTo>
                  <a:pt x="680" y="181"/>
                </a:lnTo>
                <a:lnTo>
                  <a:pt x="700" y="184"/>
                </a:lnTo>
                <a:lnTo>
                  <a:pt x="705" y="196"/>
                </a:lnTo>
                <a:lnTo>
                  <a:pt x="698" y="208"/>
                </a:lnTo>
                <a:lnTo>
                  <a:pt x="680" y="213"/>
                </a:lnTo>
                <a:lnTo>
                  <a:pt x="679" y="234"/>
                </a:lnTo>
                <a:lnTo>
                  <a:pt x="689" y="246"/>
                </a:lnTo>
                <a:lnTo>
                  <a:pt x="680" y="263"/>
                </a:lnTo>
                <a:lnTo>
                  <a:pt x="665" y="282"/>
                </a:lnTo>
                <a:lnTo>
                  <a:pt x="636" y="291"/>
                </a:lnTo>
                <a:lnTo>
                  <a:pt x="639" y="314"/>
                </a:lnTo>
                <a:lnTo>
                  <a:pt x="599" y="308"/>
                </a:lnTo>
                <a:lnTo>
                  <a:pt x="586" y="318"/>
                </a:lnTo>
                <a:lnTo>
                  <a:pt x="549" y="314"/>
                </a:lnTo>
                <a:lnTo>
                  <a:pt x="525" y="320"/>
                </a:lnTo>
                <a:lnTo>
                  <a:pt x="495" y="350"/>
                </a:lnTo>
                <a:lnTo>
                  <a:pt x="483" y="341"/>
                </a:lnTo>
                <a:lnTo>
                  <a:pt x="457" y="341"/>
                </a:lnTo>
                <a:lnTo>
                  <a:pt x="448" y="335"/>
                </a:lnTo>
                <a:lnTo>
                  <a:pt x="402" y="330"/>
                </a:lnTo>
                <a:lnTo>
                  <a:pt x="381" y="324"/>
                </a:lnTo>
                <a:lnTo>
                  <a:pt x="342" y="320"/>
                </a:lnTo>
                <a:lnTo>
                  <a:pt x="284" y="304"/>
                </a:lnTo>
                <a:lnTo>
                  <a:pt x="270" y="282"/>
                </a:lnTo>
                <a:lnTo>
                  <a:pt x="256" y="275"/>
                </a:lnTo>
                <a:lnTo>
                  <a:pt x="255" y="254"/>
                </a:lnTo>
                <a:lnTo>
                  <a:pt x="217" y="268"/>
                </a:lnTo>
                <a:lnTo>
                  <a:pt x="203" y="262"/>
                </a:lnTo>
                <a:lnTo>
                  <a:pt x="183" y="268"/>
                </a:lnTo>
                <a:lnTo>
                  <a:pt x="177" y="263"/>
                </a:lnTo>
                <a:lnTo>
                  <a:pt x="160" y="269"/>
                </a:lnTo>
                <a:lnTo>
                  <a:pt x="145" y="294"/>
                </a:lnTo>
                <a:lnTo>
                  <a:pt x="119" y="292"/>
                </a:lnTo>
                <a:lnTo>
                  <a:pt x="91" y="282"/>
                </a:lnTo>
                <a:lnTo>
                  <a:pt x="92" y="271"/>
                </a:lnTo>
                <a:lnTo>
                  <a:pt x="84" y="265"/>
                </a:lnTo>
                <a:lnTo>
                  <a:pt x="58" y="285"/>
                </a:lnTo>
                <a:lnTo>
                  <a:pt x="33" y="269"/>
                </a:lnTo>
                <a:lnTo>
                  <a:pt x="33" y="262"/>
                </a:lnTo>
                <a:lnTo>
                  <a:pt x="6" y="257"/>
                </a:lnTo>
                <a:lnTo>
                  <a:pt x="10" y="246"/>
                </a:lnTo>
                <a:lnTo>
                  <a:pt x="0" y="228"/>
                </a:lnTo>
                <a:lnTo>
                  <a:pt x="11" y="213"/>
                </a:lnTo>
                <a:lnTo>
                  <a:pt x="3" y="191"/>
                </a:lnTo>
                <a:close/>
              </a:path>
            </a:pathLst>
          </a:custGeom>
          <a:solidFill>
            <a:srgbClr val="E6E6E6"/>
          </a:solidFill>
          <a:ln w="3175">
            <a:solidFill>
              <a:srgbClr val="000000"/>
            </a:solidFill>
            <a:prstDash val="solid"/>
            <a:round/>
            <a:headEnd/>
            <a:tailEnd/>
          </a:ln>
        </p:spPr>
        <p:txBody>
          <a:bodyPr/>
          <a:lstStyle/>
          <a:p>
            <a:endParaRPr lang="hu-HU"/>
          </a:p>
        </p:txBody>
      </p:sp>
      <p:sp>
        <p:nvSpPr>
          <p:cNvPr id="1154060" name="Freeform 12"/>
          <p:cNvSpPr>
            <a:spLocks noEditPoints="1"/>
          </p:cNvSpPr>
          <p:nvPr/>
        </p:nvSpPr>
        <p:spPr bwMode="auto">
          <a:xfrm>
            <a:off x="6693719" y="4289946"/>
            <a:ext cx="1727200" cy="2005013"/>
          </a:xfrm>
          <a:custGeom>
            <a:avLst/>
            <a:gdLst/>
            <a:ahLst/>
            <a:cxnLst>
              <a:cxn ang="0">
                <a:pos x="184" y="968"/>
              </a:cxn>
              <a:cxn ang="0">
                <a:pos x="166" y="809"/>
              </a:cxn>
              <a:cxn ang="0">
                <a:pos x="237" y="775"/>
              </a:cxn>
              <a:cxn ang="0">
                <a:pos x="313" y="850"/>
              </a:cxn>
              <a:cxn ang="0">
                <a:pos x="274" y="977"/>
              </a:cxn>
              <a:cxn ang="0">
                <a:pos x="714" y="200"/>
              </a:cxn>
              <a:cxn ang="0">
                <a:pos x="651" y="178"/>
              </a:cxn>
              <a:cxn ang="0">
                <a:pos x="567" y="221"/>
              </a:cxn>
              <a:cxn ang="0">
                <a:pos x="570" y="267"/>
              </a:cxn>
              <a:cxn ang="0">
                <a:pos x="567" y="330"/>
              </a:cxn>
              <a:cxn ang="0">
                <a:pos x="714" y="509"/>
              </a:cxn>
              <a:cxn ang="0">
                <a:pos x="805" y="630"/>
              </a:cxn>
              <a:cxn ang="0">
                <a:pos x="949" y="666"/>
              </a:cxn>
              <a:cxn ang="0">
                <a:pos x="971" y="734"/>
              </a:cxn>
              <a:cxn ang="0">
                <a:pos x="1163" y="850"/>
              </a:cxn>
              <a:cxn ang="0">
                <a:pos x="1128" y="893"/>
              </a:cxn>
              <a:cxn ang="0">
                <a:pos x="1049" y="839"/>
              </a:cxn>
              <a:cxn ang="0">
                <a:pos x="1002" y="865"/>
              </a:cxn>
              <a:cxn ang="0">
                <a:pos x="1016" y="940"/>
              </a:cxn>
              <a:cxn ang="0">
                <a:pos x="1037" y="1013"/>
              </a:cxn>
              <a:cxn ang="0">
                <a:pos x="963" y="1082"/>
              </a:cxn>
              <a:cxn ang="0">
                <a:pos x="893" y="1093"/>
              </a:cxn>
              <a:cxn ang="0">
                <a:pos x="946" y="1038"/>
              </a:cxn>
              <a:cxn ang="0">
                <a:pos x="913" y="926"/>
              </a:cxn>
              <a:cxn ang="0">
                <a:pos x="835" y="862"/>
              </a:cxn>
              <a:cxn ang="0">
                <a:pos x="767" y="816"/>
              </a:cxn>
              <a:cxn ang="0">
                <a:pos x="739" y="795"/>
              </a:cxn>
              <a:cxn ang="0">
                <a:pos x="663" y="731"/>
              </a:cxn>
              <a:cxn ang="0">
                <a:pos x="489" y="601"/>
              </a:cxn>
              <a:cxn ang="0">
                <a:pos x="357" y="411"/>
              </a:cxn>
              <a:cxn ang="0">
                <a:pos x="212" y="347"/>
              </a:cxn>
              <a:cxn ang="0">
                <a:pos x="110" y="389"/>
              </a:cxn>
              <a:cxn ang="0">
                <a:pos x="42" y="308"/>
              </a:cxn>
              <a:cxn ang="0">
                <a:pos x="20" y="247"/>
              </a:cxn>
              <a:cxn ang="0">
                <a:pos x="40" y="189"/>
              </a:cxn>
              <a:cxn ang="0">
                <a:pos x="126" y="152"/>
              </a:cxn>
              <a:cxn ang="0">
                <a:pos x="184" y="107"/>
              </a:cxn>
              <a:cxn ang="0">
                <a:pos x="247" y="152"/>
              </a:cxn>
              <a:cxn ang="0">
                <a:pos x="289" y="94"/>
              </a:cxn>
              <a:cxn ang="0">
                <a:pos x="342" y="111"/>
              </a:cxn>
              <a:cxn ang="0">
                <a:pos x="365" y="67"/>
              </a:cxn>
              <a:cxn ang="0">
                <a:pos x="410" y="38"/>
              </a:cxn>
              <a:cxn ang="0">
                <a:pos x="494" y="7"/>
              </a:cxn>
              <a:cxn ang="0">
                <a:pos x="573" y="50"/>
              </a:cxn>
              <a:cxn ang="0">
                <a:pos x="670" y="107"/>
              </a:cxn>
              <a:cxn ang="0">
                <a:pos x="694" y="148"/>
              </a:cxn>
              <a:cxn ang="0">
                <a:pos x="827" y="1263"/>
              </a:cxn>
              <a:cxn ang="0">
                <a:pos x="602" y="1168"/>
              </a:cxn>
              <a:cxn ang="0">
                <a:pos x="615" y="1105"/>
              </a:cxn>
              <a:cxn ang="0">
                <a:pos x="747" y="1122"/>
              </a:cxn>
              <a:cxn ang="0">
                <a:pos x="873" y="1113"/>
              </a:cxn>
              <a:cxn ang="0">
                <a:pos x="853" y="1234"/>
              </a:cxn>
            </a:cxnLst>
            <a:rect l="0" t="0" r="r" b="b"/>
            <a:pathLst>
              <a:path w="1178" h="1263">
                <a:moveTo>
                  <a:pt x="227" y="1006"/>
                </a:moveTo>
                <a:lnTo>
                  <a:pt x="216" y="1004"/>
                </a:lnTo>
                <a:lnTo>
                  <a:pt x="204" y="997"/>
                </a:lnTo>
                <a:lnTo>
                  <a:pt x="188" y="978"/>
                </a:lnTo>
                <a:lnTo>
                  <a:pt x="184" y="968"/>
                </a:lnTo>
                <a:lnTo>
                  <a:pt x="193" y="929"/>
                </a:lnTo>
                <a:lnTo>
                  <a:pt x="196" y="893"/>
                </a:lnTo>
                <a:lnTo>
                  <a:pt x="194" y="862"/>
                </a:lnTo>
                <a:lnTo>
                  <a:pt x="189" y="831"/>
                </a:lnTo>
                <a:lnTo>
                  <a:pt x="166" y="809"/>
                </a:lnTo>
                <a:lnTo>
                  <a:pt x="163" y="793"/>
                </a:lnTo>
                <a:lnTo>
                  <a:pt x="171" y="786"/>
                </a:lnTo>
                <a:lnTo>
                  <a:pt x="186" y="784"/>
                </a:lnTo>
                <a:lnTo>
                  <a:pt x="222" y="784"/>
                </a:lnTo>
                <a:lnTo>
                  <a:pt x="237" y="775"/>
                </a:lnTo>
                <a:lnTo>
                  <a:pt x="275" y="746"/>
                </a:lnTo>
                <a:lnTo>
                  <a:pt x="302" y="779"/>
                </a:lnTo>
                <a:lnTo>
                  <a:pt x="322" y="819"/>
                </a:lnTo>
                <a:lnTo>
                  <a:pt x="322" y="835"/>
                </a:lnTo>
                <a:lnTo>
                  <a:pt x="313" y="850"/>
                </a:lnTo>
                <a:lnTo>
                  <a:pt x="307" y="876"/>
                </a:lnTo>
                <a:lnTo>
                  <a:pt x="313" y="923"/>
                </a:lnTo>
                <a:lnTo>
                  <a:pt x="309" y="951"/>
                </a:lnTo>
                <a:lnTo>
                  <a:pt x="292" y="987"/>
                </a:lnTo>
                <a:lnTo>
                  <a:pt x="274" y="977"/>
                </a:lnTo>
                <a:lnTo>
                  <a:pt x="251" y="978"/>
                </a:lnTo>
                <a:lnTo>
                  <a:pt x="244" y="983"/>
                </a:lnTo>
                <a:lnTo>
                  <a:pt x="237" y="998"/>
                </a:lnTo>
                <a:lnTo>
                  <a:pt x="227" y="1006"/>
                </a:lnTo>
                <a:close/>
                <a:moveTo>
                  <a:pt x="714" y="200"/>
                </a:moveTo>
                <a:lnTo>
                  <a:pt x="703" y="180"/>
                </a:lnTo>
                <a:lnTo>
                  <a:pt x="691" y="178"/>
                </a:lnTo>
                <a:lnTo>
                  <a:pt x="679" y="191"/>
                </a:lnTo>
                <a:lnTo>
                  <a:pt x="673" y="183"/>
                </a:lnTo>
                <a:lnTo>
                  <a:pt x="651" y="178"/>
                </a:lnTo>
                <a:lnTo>
                  <a:pt x="646" y="198"/>
                </a:lnTo>
                <a:lnTo>
                  <a:pt x="626" y="201"/>
                </a:lnTo>
                <a:lnTo>
                  <a:pt x="582" y="221"/>
                </a:lnTo>
                <a:lnTo>
                  <a:pt x="587" y="214"/>
                </a:lnTo>
                <a:lnTo>
                  <a:pt x="567" y="221"/>
                </a:lnTo>
                <a:lnTo>
                  <a:pt x="564" y="235"/>
                </a:lnTo>
                <a:lnTo>
                  <a:pt x="557" y="238"/>
                </a:lnTo>
                <a:lnTo>
                  <a:pt x="555" y="246"/>
                </a:lnTo>
                <a:lnTo>
                  <a:pt x="569" y="250"/>
                </a:lnTo>
                <a:lnTo>
                  <a:pt x="570" y="267"/>
                </a:lnTo>
                <a:lnTo>
                  <a:pt x="578" y="273"/>
                </a:lnTo>
                <a:lnTo>
                  <a:pt x="590" y="287"/>
                </a:lnTo>
                <a:lnTo>
                  <a:pt x="585" y="299"/>
                </a:lnTo>
                <a:lnTo>
                  <a:pt x="565" y="315"/>
                </a:lnTo>
                <a:lnTo>
                  <a:pt x="567" y="330"/>
                </a:lnTo>
                <a:lnTo>
                  <a:pt x="572" y="362"/>
                </a:lnTo>
                <a:lnTo>
                  <a:pt x="607" y="408"/>
                </a:lnTo>
                <a:lnTo>
                  <a:pt x="696" y="458"/>
                </a:lnTo>
                <a:lnTo>
                  <a:pt x="708" y="478"/>
                </a:lnTo>
                <a:lnTo>
                  <a:pt x="714" y="509"/>
                </a:lnTo>
                <a:lnTo>
                  <a:pt x="726" y="539"/>
                </a:lnTo>
                <a:lnTo>
                  <a:pt x="744" y="571"/>
                </a:lnTo>
                <a:lnTo>
                  <a:pt x="774" y="604"/>
                </a:lnTo>
                <a:lnTo>
                  <a:pt x="785" y="619"/>
                </a:lnTo>
                <a:lnTo>
                  <a:pt x="805" y="630"/>
                </a:lnTo>
                <a:lnTo>
                  <a:pt x="807" y="640"/>
                </a:lnTo>
                <a:lnTo>
                  <a:pt x="825" y="649"/>
                </a:lnTo>
                <a:lnTo>
                  <a:pt x="877" y="665"/>
                </a:lnTo>
                <a:lnTo>
                  <a:pt x="931" y="659"/>
                </a:lnTo>
                <a:lnTo>
                  <a:pt x="949" y="666"/>
                </a:lnTo>
                <a:lnTo>
                  <a:pt x="949" y="677"/>
                </a:lnTo>
                <a:lnTo>
                  <a:pt x="930" y="691"/>
                </a:lnTo>
                <a:lnTo>
                  <a:pt x="918" y="708"/>
                </a:lnTo>
                <a:lnTo>
                  <a:pt x="930" y="718"/>
                </a:lnTo>
                <a:lnTo>
                  <a:pt x="971" y="734"/>
                </a:lnTo>
                <a:lnTo>
                  <a:pt x="1022" y="757"/>
                </a:lnTo>
                <a:lnTo>
                  <a:pt x="1060" y="776"/>
                </a:lnTo>
                <a:lnTo>
                  <a:pt x="1130" y="816"/>
                </a:lnTo>
                <a:lnTo>
                  <a:pt x="1132" y="825"/>
                </a:lnTo>
                <a:lnTo>
                  <a:pt x="1163" y="850"/>
                </a:lnTo>
                <a:lnTo>
                  <a:pt x="1178" y="876"/>
                </a:lnTo>
                <a:lnTo>
                  <a:pt x="1168" y="899"/>
                </a:lnTo>
                <a:lnTo>
                  <a:pt x="1161" y="917"/>
                </a:lnTo>
                <a:lnTo>
                  <a:pt x="1142" y="902"/>
                </a:lnTo>
                <a:lnTo>
                  <a:pt x="1128" y="893"/>
                </a:lnTo>
                <a:lnTo>
                  <a:pt x="1123" y="867"/>
                </a:lnTo>
                <a:lnTo>
                  <a:pt x="1112" y="857"/>
                </a:lnTo>
                <a:lnTo>
                  <a:pt x="1089" y="853"/>
                </a:lnTo>
                <a:lnTo>
                  <a:pt x="1067" y="851"/>
                </a:lnTo>
                <a:lnTo>
                  <a:pt x="1049" y="839"/>
                </a:lnTo>
                <a:lnTo>
                  <a:pt x="1052" y="828"/>
                </a:lnTo>
                <a:lnTo>
                  <a:pt x="1037" y="824"/>
                </a:lnTo>
                <a:lnTo>
                  <a:pt x="1024" y="830"/>
                </a:lnTo>
                <a:lnTo>
                  <a:pt x="1012" y="844"/>
                </a:lnTo>
                <a:lnTo>
                  <a:pt x="1002" y="865"/>
                </a:lnTo>
                <a:lnTo>
                  <a:pt x="989" y="876"/>
                </a:lnTo>
                <a:lnTo>
                  <a:pt x="991" y="890"/>
                </a:lnTo>
                <a:lnTo>
                  <a:pt x="983" y="906"/>
                </a:lnTo>
                <a:lnTo>
                  <a:pt x="983" y="922"/>
                </a:lnTo>
                <a:lnTo>
                  <a:pt x="1016" y="940"/>
                </a:lnTo>
                <a:lnTo>
                  <a:pt x="1042" y="954"/>
                </a:lnTo>
                <a:lnTo>
                  <a:pt x="1039" y="971"/>
                </a:lnTo>
                <a:lnTo>
                  <a:pt x="1040" y="994"/>
                </a:lnTo>
                <a:lnTo>
                  <a:pt x="1045" y="1001"/>
                </a:lnTo>
                <a:lnTo>
                  <a:pt x="1037" y="1013"/>
                </a:lnTo>
                <a:lnTo>
                  <a:pt x="1009" y="1012"/>
                </a:lnTo>
                <a:lnTo>
                  <a:pt x="991" y="1024"/>
                </a:lnTo>
                <a:lnTo>
                  <a:pt x="981" y="1036"/>
                </a:lnTo>
                <a:lnTo>
                  <a:pt x="986" y="1067"/>
                </a:lnTo>
                <a:lnTo>
                  <a:pt x="963" y="1082"/>
                </a:lnTo>
                <a:lnTo>
                  <a:pt x="936" y="1127"/>
                </a:lnTo>
                <a:lnTo>
                  <a:pt x="910" y="1130"/>
                </a:lnTo>
                <a:lnTo>
                  <a:pt x="901" y="1127"/>
                </a:lnTo>
                <a:lnTo>
                  <a:pt x="893" y="1119"/>
                </a:lnTo>
                <a:lnTo>
                  <a:pt x="893" y="1093"/>
                </a:lnTo>
                <a:lnTo>
                  <a:pt x="910" y="1085"/>
                </a:lnTo>
                <a:lnTo>
                  <a:pt x="925" y="1058"/>
                </a:lnTo>
                <a:lnTo>
                  <a:pt x="913" y="1047"/>
                </a:lnTo>
                <a:lnTo>
                  <a:pt x="930" y="1035"/>
                </a:lnTo>
                <a:lnTo>
                  <a:pt x="946" y="1038"/>
                </a:lnTo>
                <a:lnTo>
                  <a:pt x="951" y="1030"/>
                </a:lnTo>
                <a:lnTo>
                  <a:pt x="948" y="1012"/>
                </a:lnTo>
                <a:lnTo>
                  <a:pt x="938" y="1003"/>
                </a:lnTo>
                <a:lnTo>
                  <a:pt x="930" y="954"/>
                </a:lnTo>
                <a:lnTo>
                  <a:pt x="913" y="926"/>
                </a:lnTo>
                <a:lnTo>
                  <a:pt x="906" y="894"/>
                </a:lnTo>
                <a:lnTo>
                  <a:pt x="898" y="876"/>
                </a:lnTo>
                <a:lnTo>
                  <a:pt x="883" y="879"/>
                </a:lnTo>
                <a:lnTo>
                  <a:pt x="875" y="888"/>
                </a:lnTo>
                <a:lnTo>
                  <a:pt x="835" y="862"/>
                </a:lnTo>
                <a:lnTo>
                  <a:pt x="822" y="857"/>
                </a:lnTo>
                <a:lnTo>
                  <a:pt x="832" y="842"/>
                </a:lnTo>
                <a:lnTo>
                  <a:pt x="827" y="821"/>
                </a:lnTo>
                <a:lnTo>
                  <a:pt x="807" y="802"/>
                </a:lnTo>
                <a:lnTo>
                  <a:pt x="767" y="816"/>
                </a:lnTo>
                <a:lnTo>
                  <a:pt x="769" y="810"/>
                </a:lnTo>
                <a:lnTo>
                  <a:pt x="782" y="799"/>
                </a:lnTo>
                <a:lnTo>
                  <a:pt x="771" y="786"/>
                </a:lnTo>
                <a:lnTo>
                  <a:pt x="757" y="786"/>
                </a:lnTo>
                <a:lnTo>
                  <a:pt x="739" y="795"/>
                </a:lnTo>
                <a:lnTo>
                  <a:pt x="729" y="767"/>
                </a:lnTo>
                <a:lnTo>
                  <a:pt x="721" y="757"/>
                </a:lnTo>
                <a:lnTo>
                  <a:pt x="714" y="744"/>
                </a:lnTo>
                <a:lnTo>
                  <a:pt x="686" y="731"/>
                </a:lnTo>
                <a:lnTo>
                  <a:pt x="663" y="731"/>
                </a:lnTo>
                <a:lnTo>
                  <a:pt x="635" y="723"/>
                </a:lnTo>
                <a:lnTo>
                  <a:pt x="602" y="703"/>
                </a:lnTo>
                <a:lnTo>
                  <a:pt x="577" y="680"/>
                </a:lnTo>
                <a:lnTo>
                  <a:pt x="535" y="646"/>
                </a:lnTo>
                <a:lnTo>
                  <a:pt x="489" y="601"/>
                </a:lnTo>
                <a:lnTo>
                  <a:pt x="451" y="579"/>
                </a:lnTo>
                <a:lnTo>
                  <a:pt x="416" y="542"/>
                </a:lnTo>
                <a:lnTo>
                  <a:pt x="391" y="495"/>
                </a:lnTo>
                <a:lnTo>
                  <a:pt x="371" y="437"/>
                </a:lnTo>
                <a:lnTo>
                  <a:pt x="357" y="411"/>
                </a:lnTo>
                <a:lnTo>
                  <a:pt x="333" y="385"/>
                </a:lnTo>
                <a:lnTo>
                  <a:pt x="312" y="371"/>
                </a:lnTo>
                <a:lnTo>
                  <a:pt x="260" y="353"/>
                </a:lnTo>
                <a:lnTo>
                  <a:pt x="234" y="344"/>
                </a:lnTo>
                <a:lnTo>
                  <a:pt x="212" y="347"/>
                </a:lnTo>
                <a:lnTo>
                  <a:pt x="164" y="383"/>
                </a:lnTo>
                <a:lnTo>
                  <a:pt x="145" y="403"/>
                </a:lnTo>
                <a:lnTo>
                  <a:pt x="116" y="414"/>
                </a:lnTo>
                <a:lnTo>
                  <a:pt x="103" y="415"/>
                </a:lnTo>
                <a:lnTo>
                  <a:pt x="110" y="389"/>
                </a:lnTo>
                <a:lnTo>
                  <a:pt x="106" y="374"/>
                </a:lnTo>
                <a:lnTo>
                  <a:pt x="70" y="377"/>
                </a:lnTo>
                <a:lnTo>
                  <a:pt x="37" y="356"/>
                </a:lnTo>
                <a:lnTo>
                  <a:pt x="27" y="330"/>
                </a:lnTo>
                <a:lnTo>
                  <a:pt x="42" y="308"/>
                </a:lnTo>
                <a:lnTo>
                  <a:pt x="49" y="308"/>
                </a:lnTo>
                <a:lnTo>
                  <a:pt x="44" y="289"/>
                </a:lnTo>
                <a:lnTo>
                  <a:pt x="15" y="278"/>
                </a:lnTo>
                <a:lnTo>
                  <a:pt x="0" y="258"/>
                </a:lnTo>
                <a:lnTo>
                  <a:pt x="20" y="247"/>
                </a:lnTo>
                <a:lnTo>
                  <a:pt x="29" y="253"/>
                </a:lnTo>
                <a:lnTo>
                  <a:pt x="52" y="233"/>
                </a:lnTo>
                <a:lnTo>
                  <a:pt x="60" y="217"/>
                </a:lnTo>
                <a:lnTo>
                  <a:pt x="42" y="206"/>
                </a:lnTo>
                <a:lnTo>
                  <a:pt x="40" y="189"/>
                </a:lnTo>
                <a:lnTo>
                  <a:pt x="17" y="169"/>
                </a:lnTo>
                <a:lnTo>
                  <a:pt x="45" y="151"/>
                </a:lnTo>
                <a:lnTo>
                  <a:pt x="72" y="155"/>
                </a:lnTo>
                <a:lnTo>
                  <a:pt x="98" y="143"/>
                </a:lnTo>
                <a:lnTo>
                  <a:pt x="126" y="152"/>
                </a:lnTo>
                <a:lnTo>
                  <a:pt x="138" y="143"/>
                </a:lnTo>
                <a:lnTo>
                  <a:pt x="155" y="119"/>
                </a:lnTo>
                <a:lnTo>
                  <a:pt x="150" y="105"/>
                </a:lnTo>
                <a:lnTo>
                  <a:pt x="184" y="82"/>
                </a:lnTo>
                <a:lnTo>
                  <a:pt x="184" y="107"/>
                </a:lnTo>
                <a:lnTo>
                  <a:pt x="207" y="128"/>
                </a:lnTo>
                <a:lnTo>
                  <a:pt x="221" y="133"/>
                </a:lnTo>
                <a:lnTo>
                  <a:pt x="217" y="142"/>
                </a:lnTo>
                <a:lnTo>
                  <a:pt x="234" y="160"/>
                </a:lnTo>
                <a:lnTo>
                  <a:pt x="247" y="152"/>
                </a:lnTo>
                <a:lnTo>
                  <a:pt x="247" y="120"/>
                </a:lnTo>
                <a:lnTo>
                  <a:pt x="265" y="97"/>
                </a:lnTo>
                <a:lnTo>
                  <a:pt x="265" y="77"/>
                </a:lnTo>
                <a:lnTo>
                  <a:pt x="282" y="73"/>
                </a:lnTo>
                <a:lnTo>
                  <a:pt x="289" y="94"/>
                </a:lnTo>
                <a:lnTo>
                  <a:pt x="299" y="102"/>
                </a:lnTo>
                <a:lnTo>
                  <a:pt x="309" y="100"/>
                </a:lnTo>
                <a:lnTo>
                  <a:pt x="310" y="94"/>
                </a:lnTo>
                <a:lnTo>
                  <a:pt x="332" y="91"/>
                </a:lnTo>
                <a:lnTo>
                  <a:pt x="342" y="111"/>
                </a:lnTo>
                <a:lnTo>
                  <a:pt x="352" y="87"/>
                </a:lnTo>
                <a:lnTo>
                  <a:pt x="342" y="77"/>
                </a:lnTo>
                <a:lnTo>
                  <a:pt x="345" y="62"/>
                </a:lnTo>
                <a:lnTo>
                  <a:pt x="358" y="56"/>
                </a:lnTo>
                <a:lnTo>
                  <a:pt x="365" y="67"/>
                </a:lnTo>
                <a:lnTo>
                  <a:pt x="380" y="70"/>
                </a:lnTo>
                <a:lnTo>
                  <a:pt x="381" y="58"/>
                </a:lnTo>
                <a:lnTo>
                  <a:pt x="376" y="45"/>
                </a:lnTo>
                <a:lnTo>
                  <a:pt x="381" y="27"/>
                </a:lnTo>
                <a:lnTo>
                  <a:pt x="410" y="38"/>
                </a:lnTo>
                <a:lnTo>
                  <a:pt x="436" y="39"/>
                </a:lnTo>
                <a:lnTo>
                  <a:pt x="449" y="15"/>
                </a:lnTo>
                <a:lnTo>
                  <a:pt x="466" y="9"/>
                </a:lnTo>
                <a:lnTo>
                  <a:pt x="474" y="13"/>
                </a:lnTo>
                <a:lnTo>
                  <a:pt x="494" y="7"/>
                </a:lnTo>
                <a:lnTo>
                  <a:pt x="507" y="13"/>
                </a:lnTo>
                <a:lnTo>
                  <a:pt x="545" y="0"/>
                </a:lnTo>
                <a:lnTo>
                  <a:pt x="545" y="21"/>
                </a:lnTo>
                <a:lnTo>
                  <a:pt x="560" y="27"/>
                </a:lnTo>
                <a:lnTo>
                  <a:pt x="573" y="50"/>
                </a:lnTo>
                <a:lnTo>
                  <a:pt x="631" y="65"/>
                </a:lnTo>
                <a:lnTo>
                  <a:pt x="671" y="70"/>
                </a:lnTo>
                <a:lnTo>
                  <a:pt x="693" y="76"/>
                </a:lnTo>
                <a:lnTo>
                  <a:pt x="698" y="88"/>
                </a:lnTo>
                <a:lnTo>
                  <a:pt x="670" y="107"/>
                </a:lnTo>
                <a:lnTo>
                  <a:pt x="675" y="116"/>
                </a:lnTo>
                <a:lnTo>
                  <a:pt x="688" y="116"/>
                </a:lnTo>
                <a:lnTo>
                  <a:pt x="696" y="126"/>
                </a:lnTo>
                <a:lnTo>
                  <a:pt x="679" y="143"/>
                </a:lnTo>
                <a:lnTo>
                  <a:pt x="694" y="148"/>
                </a:lnTo>
                <a:lnTo>
                  <a:pt x="689" y="169"/>
                </a:lnTo>
                <a:lnTo>
                  <a:pt x="704" y="175"/>
                </a:lnTo>
                <a:lnTo>
                  <a:pt x="718" y="188"/>
                </a:lnTo>
                <a:lnTo>
                  <a:pt x="714" y="200"/>
                </a:lnTo>
                <a:close/>
                <a:moveTo>
                  <a:pt x="827" y="1263"/>
                </a:moveTo>
                <a:lnTo>
                  <a:pt x="795" y="1258"/>
                </a:lnTo>
                <a:lnTo>
                  <a:pt x="756" y="1228"/>
                </a:lnTo>
                <a:lnTo>
                  <a:pt x="721" y="1215"/>
                </a:lnTo>
                <a:lnTo>
                  <a:pt x="638" y="1174"/>
                </a:lnTo>
                <a:lnTo>
                  <a:pt x="602" y="1168"/>
                </a:lnTo>
                <a:lnTo>
                  <a:pt x="590" y="1160"/>
                </a:lnTo>
                <a:lnTo>
                  <a:pt x="583" y="1147"/>
                </a:lnTo>
                <a:lnTo>
                  <a:pt x="590" y="1128"/>
                </a:lnTo>
                <a:lnTo>
                  <a:pt x="603" y="1111"/>
                </a:lnTo>
                <a:lnTo>
                  <a:pt x="615" y="1105"/>
                </a:lnTo>
                <a:lnTo>
                  <a:pt x="643" y="1111"/>
                </a:lnTo>
                <a:lnTo>
                  <a:pt x="668" y="1095"/>
                </a:lnTo>
                <a:lnTo>
                  <a:pt x="698" y="1116"/>
                </a:lnTo>
                <a:lnTo>
                  <a:pt x="716" y="1124"/>
                </a:lnTo>
                <a:lnTo>
                  <a:pt x="747" y="1122"/>
                </a:lnTo>
                <a:lnTo>
                  <a:pt x="810" y="1113"/>
                </a:lnTo>
                <a:lnTo>
                  <a:pt x="870" y="1096"/>
                </a:lnTo>
                <a:lnTo>
                  <a:pt x="877" y="1101"/>
                </a:lnTo>
                <a:lnTo>
                  <a:pt x="878" y="1107"/>
                </a:lnTo>
                <a:lnTo>
                  <a:pt x="873" y="1113"/>
                </a:lnTo>
                <a:lnTo>
                  <a:pt x="850" y="1156"/>
                </a:lnTo>
                <a:lnTo>
                  <a:pt x="843" y="1182"/>
                </a:lnTo>
                <a:lnTo>
                  <a:pt x="843" y="1200"/>
                </a:lnTo>
                <a:lnTo>
                  <a:pt x="862" y="1226"/>
                </a:lnTo>
                <a:lnTo>
                  <a:pt x="853" y="1234"/>
                </a:lnTo>
                <a:lnTo>
                  <a:pt x="835" y="1263"/>
                </a:lnTo>
                <a:lnTo>
                  <a:pt x="827" y="1263"/>
                </a:lnTo>
                <a:close/>
              </a:path>
            </a:pathLst>
          </a:custGeom>
          <a:solidFill>
            <a:srgbClr val="E6E6E6"/>
          </a:solidFill>
          <a:ln w="3175">
            <a:solidFill>
              <a:srgbClr val="000000"/>
            </a:solidFill>
            <a:prstDash val="solid"/>
            <a:round/>
            <a:headEnd/>
            <a:tailEnd/>
          </a:ln>
        </p:spPr>
        <p:txBody>
          <a:bodyPr/>
          <a:lstStyle/>
          <a:p>
            <a:endParaRPr lang="hu-HU"/>
          </a:p>
        </p:txBody>
      </p:sp>
      <p:sp>
        <p:nvSpPr>
          <p:cNvPr id="1154061" name="Freeform 13"/>
          <p:cNvSpPr>
            <a:spLocks/>
          </p:cNvSpPr>
          <p:nvPr/>
        </p:nvSpPr>
        <p:spPr bwMode="auto">
          <a:xfrm>
            <a:off x="6590531" y="3621609"/>
            <a:ext cx="114300" cy="157162"/>
          </a:xfrm>
          <a:custGeom>
            <a:avLst/>
            <a:gdLst/>
            <a:ahLst/>
            <a:cxnLst>
              <a:cxn ang="0">
                <a:pos x="9" y="90"/>
              </a:cxn>
              <a:cxn ang="0">
                <a:pos x="14" y="69"/>
              </a:cxn>
              <a:cxn ang="0">
                <a:pos x="0" y="55"/>
              </a:cxn>
              <a:cxn ang="0">
                <a:pos x="0" y="35"/>
              </a:cxn>
              <a:cxn ang="0">
                <a:pos x="9" y="14"/>
              </a:cxn>
              <a:cxn ang="0">
                <a:pos x="20" y="5"/>
              </a:cxn>
              <a:cxn ang="0">
                <a:pos x="27" y="0"/>
              </a:cxn>
              <a:cxn ang="0">
                <a:pos x="37" y="5"/>
              </a:cxn>
              <a:cxn ang="0">
                <a:pos x="38" y="23"/>
              </a:cxn>
              <a:cxn ang="0">
                <a:pos x="57" y="43"/>
              </a:cxn>
              <a:cxn ang="0">
                <a:pos x="78" y="49"/>
              </a:cxn>
              <a:cxn ang="0">
                <a:pos x="75" y="67"/>
              </a:cxn>
              <a:cxn ang="0">
                <a:pos x="65" y="76"/>
              </a:cxn>
              <a:cxn ang="0">
                <a:pos x="68" y="99"/>
              </a:cxn>
              <a:cxn ang="0">
                <a:pos x="62" y="95"/>
              </a:cxn>
              <a:cxn ang="0">
                <a:pos x="37" y="95"/>
              </a:cxn>
              <a:cxn ang="0">
                <a:pos x="9" y="90"/>
              </a:cxn>
            </a:cxnLst>
            <a:rect l="0" t="0" r="r" b="b"/>
            <a:pathLst>
              <a:path w="78" h="99">
                <a:moveTo>
                  <a:pt x="9" y="90"/>
                </a:moveTo>
                <a:lnTo>
                  <a:pt x="14" y="69"/>
                </a:lnTo>
                <a:lnTo>
                  <a:pt x="0" y="55"/>
                </a:lnTo>
                <a:lnTo>
                  <a:pt x="0" y="35"/>
                </a:lnTo>
                <a:lnTo>
                  <a:pt x="9" y="14"/>
                </a:lnTo>
                <a:lnTo>
                  <a:pt x="20" y="5"/>
                </a:lnTo>
                <a:lnTo>
                  <a:pt x="27" y="0"/>
                </a:lnTo>
                <a:lnTo>
                  <a:pt x="37" y="5"/>
                </a:lnTo>
                <a:lnTo>
                  <a:pt x="38" y="23"/>
                </a:lnTo>
                <a:lnTo>
                  <a:pt x="57" y="43"/>
                </a:lnTo>
                <a:lnTo>
                  <a:pt x="78" y="49"/>
                </a:lnTo>
                <a:lnTo>
                  <a:pt x="75" y="67"/>
                </a:lnTo>
                <a:lnTo>
                  <a:pt x="65" y="76"/>
                </a:lnTo>
                <a:lnTo>
                  <a:pt x="68" y="99"/>
                </a:lnTo>
                <a:lnTo>
                  <a:pt x="62" y="95"/>
                </a:lnTo>
                <a:lnTo>
                  <a:pt x="37" y="95"/>
                </a:lnTo>
                <a:lnTo>
                  <a:pt x="9" y="90"/>
                </a:lnTo>
                <a:close/>
              </a:path>
            </a:pathLst>
          </a:custGeom>
          <a:solidFill>
            <a:srgbClr val="E6E6E6"/>
          </a:solidFill>
          <a:ln w="3175" cap="flat" cmpd="sng">
            <a:solidFill>
              <a:srgbClr val="000000"/>
            </a:solidFill>
            <a:prstDash val="solid"/>
            <a:round/>
            <a:headEnd type="none" w="med" len="med"/>
            <a:tailEnd type="none" w="med" len="med"/>
          </a:ln>
          <a:effectLst/>
        </p:spPr>
        <p:txBody>
          <a:bodyPr/>
          <a:lstStyle/>
          <a:p>
            <a:endParaRPr lang="hu-HU"/>
          </a:p>
        </p:txBody>
      </p:sp>
      <p:sp>
        <p:nvSpPr>
          <p:cNvPr id="1154062" name="Freeform 14"/>
          <p:cNvSpPr>
            <a:spLocks/>
          </p:cNvSpPr>
          <p:nvPr/>
        </p:nvSpPr>
        <p:spPr bwMode="auto">
          <a:xfrm>
            <a:off x="7514456" y="3412059"/>
            <a:ext cx="949325" cy="566737"/>
          </a:xfrm>
          <a:custGeom>
            <a:avLst/>
            <a:gdLst/>
            <a:ahLst/>
            <a:cxnLst>
              <a:cxn ang="0">
                <a:pos x="139" y="300"/>
              </a:cxn>
              <a:cxn ang="0">
                <a:pos x="115" y="282"/>
              </a:cxn>
              <a:cxn ang="0">
                <a:pos x="62" y="244"/>
              </a:cxn>
              <a:cxn ang="0">
                <a:pos x="28" y="201"/>
              </a:cxn>
              <a:cxn ang="0">
                <a:pos x="32" y="155"/>
              </a:cxn>
              <a:cxn ang="0">
                <a:pos x="0" y="121"/>
              </a:cxn>
              <a:cxn ang="0">
                <a:pos x="35" y="100"/>
              </a:cxn>
              <a:cxn ang="0">
                <a:pos x="76" y="75"/>
              </a:cxn>
              <a:cxn ang="0">
                <a:pos x="115" y="57"/>
              </a:cxn>
              <a:cxn ang="0">
                <a:pos x="159" y="46"/>
              </a:cxn>
              <a:cxn ang="0">
                <a:pos x="201" y="25"/>
              </a:cxn>
              <a:cxn ang="0">
                <a:pos x="219" y="0"/>
              </a:cxn>
              <a:cxn ang="0">
                <a:pos x="249" y="31"/>
              </a:cxn>
              <a:cxn ang="0">
                <a:pos x="272" y="14"/>
              </a:cxn>
              <a:cxn ang="0">
                <a:pos x="288" y="3"/>
              </a:cxn>
              <a:cxn ang="0">
                <a:pos x="318" y="36"/>
              </a:cxn>
              <a:cxn ang="0">
                <a:pos x="358" y="52"/>
              </a:cxn>
              <a:cxn ang="0">
                <a:pos x="389" y="57"/>
              </a:cxn>
              <a:cxn ang="0">
                <a:pos x="413" y="66"/>
              </a:cxn>
              <a:cxn ang="0">
                <a:pos x="389" y="89"/>
              </a:cxn>
              <a:cxn ang="0">
                <a:pos x="441" y="133"/>
              </a:cxn>
              <a:cxn ang="0">
                <a:pos x="456" y="95"/>
              </a:cxn>
              <a:cxn ang="0">
                <a:pos x="490" y="100"/>
              </a:cxn>
              <a:cxn ang="0">
                <a:pos x="525" y="124"/>
              </a:cxn>
              <a:cxn ang="0">
                <a:pos x="540" y="149"/>
              </a:cxn>
              <a:cxn ang="0">
                <a:pos x="583" y="152"/>
              </a:cxn>
              <a:cxn ang="0">
                <a:pos x="626" y="189"/>
              </a:cxn>
              <a:cxn ang="0">
                <a:pos x="644" y="215"/>
              </a:cxn>
              <a:cxn ang="0">
                <a:pos x="635" y="219"/>
              </a:cxn>
              <a:cxn ang="0">
                <a:pos x="620" y="222"/>
              </a:cxn>
              <a:cxn ang="0">
                <a:pos x="606" y="237"/>
              </a:cxn>
              <a:cxn ang="0">
                <a:pos x="591" y="247"/>
              </a:cxn>
              <a:cxn ang="0">
                <a:pos x="582" y="259"/>
              </a:cxn>
              <a:cxn ang="0">
                <a:pos x="577" y="279"/>
              </a:cxn>
              <a:cxn ang="0">
                <a:pos x="562" y="283"/>
              </a:cxn>
              <a:cxn ang="0">
                <a:pos x="553" y="299"/>
              </a:cxn>
              <a:cxn ang="0">
                <a:pos x="545" y="302"/>
              </a:cxn>
              <a:cxn ang="0">
                <a:pos x="530" y="308"/>
              </a:cxn>
              <a:cxn ang="0">
                <a:pos x="517" y="311"/>
              </a:cxn>
              <a:cxn ang="0">
                <a:pos x="507" y="311"/>
              </a:cxn>
              <a:cxn ang="0">
                <a:pos x="490" y="305"/>
              </a:cxn>
              <a:cxn ang="0">
                <a:pos x="477" y="312"/>
              </a:cxn>
              <a:cxn ang="0">
                <a:pos x="466" y="331"/>
              </a:cxn>
              <a:cxn ang="0">
                <a:pos x="459" y="335"/>
              </a:cxn>
              <a:cxn ang="0">
                <a:pos x="331" y="320"/>
              </a:cxn>
              <a:cxn ang="0">
                <a:pos x="212" y="357"/>
              </a:cxn>
              <a:cxn ang="0">
                <a:pos x="167" y="341"/>
              </a:cxn>
            </a:cxnLst>
            <a:rect l="0" t="0" r="r" b="b"/>
            <a:pathLst>
              <a:path w="648" h="357">
                <a:moveTo>
                  <a:pt x="167" y="341"/>
                </a:moveTo>
                <a:lnTo>
                  <a:pt x="149" y="302"/>
                </a:lnTo>
                <a:lnTo>
                  <a:pt x="139" y="300"/>
                </a:lnTo>
                <a:lnTo>
                  <a:pt x="133" y="289"/>
                </a:lnTo>
                <a:lnTo>
                  <a:pt x="123" y="294"/>
                </a:lnTo>
                <a:lnTo>
                  <a:pt x="115" y="282"/>
                </a:lnTo>
                <a:lnTo>
                  <a:pt x="95" y="271"/>
                </a:lnTo>
                <a:lnTo>
                  <a:pt x="70" y="239"/>
                </a:lnTo>
                <a:lnTo>
                  <a:pt x="62" y="244"/>
                </a:lnTo>
                <a:lnTo>
                  <a:pt x="42" y="227"/>
                </a:lnTo>
                <a:lnTo>
                  <a:pt x="30" y="216"/>
                </a:lnTo>
                <a:lnTo>
                  <a:pt x="28" y="201"/>
                </a:lnTo>
                <a:lnTo>
                  <a:pt x="22" y="196"/>
                </a:lnTo>
                <a:lnTo>
                  <a:pt x="25" y="170"/>
                </a:lnTo>
                <a:lnTo>
                  <a:pt x="32" y="155"/>
                </a:lnTo>
                <a:lnTo>
                  <a:pt x="13" y="149"/>
                </a:lnTo>
                <a:lnTo>
                  <a:pt x="2" y="124"/>
                </a:lnTo>
                <a:lnTo>
                  <a:pt x="0" y="121"/>
                </a:lnTo>
                <a:lnTo>
                  <a:pt x="12" y="111"/>
                </a:lnTo>
                <a:lnTo>
                  <a:pt x="23" y="98"/>
                </a:lnTo>
                <a:lnTo>
                  <a:pt x="35" y="100"/>
                </a:lnTo>
                <a:lnTo>
                  <a:pt x="55" y="88"/>
                </a:lnTo>
                <a:lnTo>
                  <a:pt x="73" y="88"/>
                </a:lnTo>
                <a:lnTo>
                  <a:pt x="76" y="75"/>
                </a:lnTo>
                <a:lnTo>
                  <a:pt x="95" y="75"/>
                </a:lnTo>
                <a:lnTo>
                  <a:pt x="98" y="60"/>
                </a:lnTo>
                <a:lnTo>
                  <a:pt x="115" y="57"/>
                </a:lnTo>
                <a:lnTo>
                  <a:pt x="121" y="62"/>
                </a:lnTo>
                <a:lnTo>
                  <a:pt x="126" y="48"/>
                </a:lnTo>
                <a:lnTo>
                  <a:pt x="159" y="46"/>
                </a:lnTo>
                <a:lnTo>
                  <a:pt x="164" y="34"/>
                </a:lnTo>
                <a:lnTo>
                  <a:pt x="187" y="31"/>
                </a:lnTo>
                <a:lnTo>
                  <a:pt x="201" y="25"/>
                </a:lnTo>
                <a:lnTo>
                  <a:pt x="212" y="20"/>
                </a:lnTo>
                <a:lnTo>
                  <a:pt x="199" y="7"/>
                </a:lnTo>
                <a:lnTo>
                  <a:pt x="219" y="0"/>
                </a:lnTo>
                <a:lnTo>
                  <a:pt x="232" y="10"/>
                </a:lnTo>
                <a:lnTo>
                  <a:pt x="234" y="26"/>
                </a:lnTo>
                <a:lnTo>
                  <a:pt x="249" y="31"/>
                </a:lnTo>
                <a:lnTo>
                  <a:pt x="255" y="25"/>
                </a:lnTo>
                <a:lnTo>
                  <a:pt x="272" y="25"/>
                </a:lnTo>
                <a:lnTo>
                  <a:pt x="272" y="14"/>
                </a:lnTo>
                <a:lnTo>
                  <a:pt x="270" y="10"/>
                </a:lnTo>
                <a:lnTo>
                  <a:pt x="272" y="5"/>
                </a:lnTo>
                <a:lnTo>
                  <a:pt x="288" y="3"/>
                </a:lnTo>
                <a:lnTo>
                  <a:pt x="298" y="10"/>
                </a:lnTo>
                <a:lnTo>
                  <a:pt x="302" y="26"/>
                </a:lnTo>
                <a:lnTo>
                  <a:pt x="318" y="36"/>
                </a:lnTo>
                <a:lnTo>
                  <a:pt x="326" y="39"/>
                </a:lnTo>
                <a:lnTo>
                  <a:pt x="351" y="42"/>
                </a:lnTo>
                <a:lnTo>
                  <a:pt x="358" y="52"/>
                </a:lnTo>
                <a:lnTo>
                  <a:pt x="370" y="51"/>
                </a:lnTo>
                <a:lnTo>
                  <a:pt x="370" y="62"/>
                </a:lnTo>
                <a:lnTo>
                  <a:pt x="389" y="57"/>
                </a:lnTo>
                <a:lnTo>
                  <a:pt x="393" y="52"/>
                </a:lnTo>
                <a:lnTo>
                  <a:pt x="404" y="54"/>
                </a:lnTo>
                <a:lnTo>
                  <a:pt x="413" y="66"/>
                </a:lnTo>
                <a:lnTo>
                  <a:pt x="408" y="74"/>
                </a:lnTo>
                <a:lnTo>
                  <a:pt x="399" y="75"/>
                </a:lnTo>
                <a:lnTo>
                  <a:pt x="389" y="89"/>
                </a:lnTo>
                <a:lnTo>
                  <a:pt x="414" y="104"/>
                </a:lnTo>
                <a:lnTo>
                  <a:pt x="426" y="129"/>
                </a:lnTo>
                <a:lnTo>
                  <a:pt x="441" y="133"/>
                </a:lnTo>
                <a:lnTo>
                  <a:pt x="451" y="121"/>
                </a:lnTo>
                <a:lnTo>
                  <a:pt x="469" y="114"/>
                </a:lnTo>
                <a:lnTo>
                  <a:pt x="456" y="95"/>
                </a:lnTo>
                <a:lnTo>
                  <a:pt x="456" y="86"/>
                </a:lnTo>
                <a:lnTo>
                  <a:pt x="469" y="88"/>
                </a:lnTo>
                <a:lnTo>
                  <a:pt x="490" y="100"/>
                </a:lnTo>
                <a:lnTo>
                  <a:pt x="502" y="107"/>
                </a:lnTo>
                <a:lnTo>
                  <a:pt x="533" y="107"/>
                </a:lnTo>
                <a:lnTo>
                  <a:pt x="525" y="124"/>
                </a:lnTo>
                <a:lnTo>
                  <a:pt x="540" y="120"/>
                </a:lnTo>
                <a:lnTo>
                  <a:pt x="540" y="135"/>
                </a:lnTo>
                <a:lnTo>
                  <a:pt x="540" y="149"/>
                </a:lnTo>
                <a:lnTo>
                  <a:pt x="553" y="150"/>
                </a:lnTo>
                <a:lnTo>
                  <a:pt x="570" y="140"/>
                </a:lnTo>
                <a:lnTo>
                  <a:pt x="583" y="152"/>
                </a:lnTo>
                <a:lnTo>
                  <a:pt x="620" y="159"/>
                </a:lnTo>
                <a:lnTo>
                  <a:pt x="618" y="176"/>
                </a:lnTo>
                <a:lnTo>
                  <a:pt x="626" y="189"/>
                </a:lnTo>
                <a:lnTo>
                  <a:pt x="643" y="195"/>
                </a:lnTo>
                <a:lnTo>
                  <a:pt x="648" y="216"/>
                </a:lnTo>
                <a:lnTo>
                  <a:pt x="644" y="215"/>
                </a:lnTo>
                <a:lnTo>
                  <a:pt x="641" y="219"/>
                </a:lnTo>
                <a:lnTo>
                  <a:pt x="639" y="222"/>
                </a:lnTo>
                <a:lnTo>
                  <a:pt x="635" y="219"/>
                </a:lnTo>
                <a:lnTo>
                  <a:pt x="628" y="219"/>
                </a:lnTo>
                <a:lnTo>
                  <a:pt x="623" y="219"/>
                </a:lnTo>
                <a:lnTo>
                  <a:pt x="620" y="222"/>
                </a:lnTo>
                <a:lnTo>
                  <a:pt x="615" y="227"/>
                </a:lnTo>
                <a:lnTo>
                  <a:pt x="611" y="231"/>
                </a:lnTo>
                <a:lnTo>
                  <a:pt x="606" y="237"/>
                </a:lnTo>
                <a:lnTo>
                  <a:pt x="601" y="241"/>
                </a:lnTo>
                <a:lnTo>
                  <a:pt x="595" y="245"/>
                </a:lnTo>
                <a:lnTo>
                  <a:pt x="591" y="247"/>
                </a:lnTo>
                <a:lnTo>
                  <a:pt x="585" y="247"/>
                </a:lnTo>
                <a:lnTo>
                  <a:pt x="583" y="253"/>
                </a:lnTo>
                <a:lnTo>
                  <a:pt x="582" y="259"/>
                </a:lnTo>
                <a:lnTo>
                  <a:pt x="582" y="267"/>
                </a:lnTo>
                <a:lnTo>
                  <a:pt x="578" y="271"/>
                </a:lnTo>
                <a:lnTo>
                  <a:pt x="577" y="279"/>
                </a:lnTo>
                <a:lnTo>
                  <a:pt x="570" y="282"/>
                </a:lnTo>
                <a:lnTo>
                  <a:pt x="565" y="285"/>
                </a:lnTo>
                <a:lnTo>
                  <a:pt x="562" y="283"/>
                </a:lnTo>
                <a:lnTo>
                  <a:pt x="558" y="288"/>
                </a:lnTo>
                <a:lnTo>
                  <a:pt x="557" y="294"/>
                </a:lnTo>
                <a:lnTo>
                  <a:pt x="553" y="299"/>
                </a:lnTo>
                <a:lnTo>
                  <a:pt x="552" y="299"/>
                </a:lnTo>
                <a:lnTo>
                  <a:pt x="547" y="300"/>
                </a:lnTo>
                <a:lnTo>
                  <a:pt x="545" y="302"/>
                </a:lnTo>
                <a:lnTo>
                  <a:pt x="540" y="305"/>
                </a:lnTo>
                <a:lnTo>
                  <a:pt x="535" y="308"/>
                </a:lnTo>
                <a:lnTo>
                  <a:pt x="530" y="308"/>
                </a:lnTo>
                <a:lnTo>
                  <a:pt x="524" y="311"/>
                </a:lnTo>
                <a:lnTo>
                  <a:pt x="519" y="312"/>
                </a:lnTo>
                <a:lnTo>
                  <a:pt x="517" y="311"/>
                </a:lnTo>
                <a:lnTo>
                  <a:pt x="514" y="309"/>
                </a:lnTo>
                <a:lnTo>
                  <a:pt x="509" y="309"/>
                </a:lnTo>
                <a:lnTo>
                  <a:pt x="507" y="311"/>
                </a:lnTo>
                <a:lnTo>
                  <a:pt x="500" y="311"/>
                </a:lnTo>
                <a:lnTo>
                  <a:pt x="494" y="308"/>
                </a:lnTo>
                <a:lnTo>
                  <a:pt x="490" y="305"/>
                </a:lnTo>
                <a:lnTo>
                  <a:pt x="485" y="306"/>
                </a:lnTo>
                <a:lnTo>
                  <a:pt x="479" y="309"/>
                </a:lnTo>
                <a:lnTo>
                  <a:pt x="477" y="312"/>
                </a:lnTo>
                <a:lnTo>
                  <a:pt x="471" y="319"/>
                </a:lnTo>
                <a:lnTo>
                  <a:pt x="467" y="323"/>
                </a:lnTo>
                <a:lnTo>
                  <a:pt x="466" y="331"/>
                </a:lnTo>
                <a:lnTo>
                  <a:pt x="462" y="338"/>
                </a:lnTo>
                <a:lnTo>
                  <a:pt x="461" y="340"/>
                </a:lnTo>
                <a:lnTo>
                  <a:pt x="459" y="335"/>
                </a:lnTo>
                <a:lnTo>
                  <a:pt x="434" y="322"/>
                </a:lnTo>
                <a:lnTo>
                  <a:pt x="376" y="334"/>
                </a:lnTo>
                <a:lnTo>
                  <a:pt x="331" y="320"/>
                </a:lnTo>
                <a:lnTo>
                  <a:pt x="270" y="299"/>
                </a:lnTo>
                <a:lnTo>
                  <a:pt x="237" y="346"/>
                </a:lnTo>
                <a:lnTo>
                  <a:pt x="212" y="357"/>
                </a:lnTo>
                <a:lnTo>
                  <a:pt x="191" y="351"/>
                </a:lnTo>
                <a:lnTo>
                  <a:pt x="174" y="341"/>
                </a:lnTo>
                <a:lnTo>
                  <a:pt x="167" y="341"/>
                </a:lnTo>
                <a:close/>
              </a:path>
            </a:pathLst>
          </a:custGeom>
          <a:solidFill>
            <a:srgbClr val="E6E6E6"/>
          </a:solidFill>
          <a:ln w="3175">
            <a:solidFill>
              <a:srgbClr val="000000"/>
            </a:solidFill>
            <a:prstDash val="solid"/>
            <a:round/>
            <a:headEnd/>
            <a:tailEnd/>
          </a:ln>
        </p:spPr>
        <p:txBody>
          <a:bodyPr/>
          <a:lstStyle/>
          <a:p>
            <a:endParaRPr lang="hu-HU"/>
          </a:p>
        </p:txBody>
      </p:sp>
      <p:sp>
        <p:nvSpPr>
          <p:cNvPr id="1154064" name="Text Box 16"/>
          <p:cNvSpPr txBox="1">
            <a:spLocks noChangeArrowheads="1"/>
          </p:cNvSpPr>
          <p:nvPr/>
        </p:nvSpPr>
        <p:spPr bwMode="gray">
          <a:xfrm>
            <a:off x="251521" y="709932"/>
            <a:ext cx="8375650" cy="2359428"/>
          </a:xfrm>
          <a:prstGeom prst="rect">
            <a:avLst/>
          </a:prstGeom>
          <a:noFill/>
          <a:ln w="12700">
            <a:noFill/>
            <a:miter lim="800000"/>
            <a:headEnd/>
            <a:tailEnd/>
          </a:ln>
          <a:effectLst/>
        </p:spPr>
        <p:txBody>
          <a:bodyPr lIns="0" tIns="0" rIns="0" bIns="0">
            <a:spAutoFit/>
          </a:bodyPr>
          <a:lstStyle/>
          <a:p>
            <a:pPr marL="288925" indent="-187325">
              <a:spcBef>
                <a:spcPct val="50000"/>
              </a:spcBef>
              <a:buClr>
                <a:srgbClr val="0C2D83"/>
              </a:buClr>
              <a:buFont typeface="Wingdings" pitchFamily="2" charset="2"/>
              <a:buChar char="§"/>
            </a:pPr>
            <a:endParaRPr lang="hu-HU" sz="1400" b="0" dirty="0"/>
          </a:p>
          <a:p>
            <a:pPr marL="285750" lvl="2" indent="-283464" defTabSz="914400">
              <a:spcBef>
                <a:spcPts val="600"/>
              </a:spcBef>
              <a:spcAft>
                <a:spcPts val="600"/>
              </a:spcAft>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A fő ipari országok központi bankjai és bankfelügyeletei 1974-ben létrehozott bizottsága:</a:t>
            </a:r>
          </a:p>
          <a:p>
            <a:pPr marL="285750" lvl="2" indent="-283464" defTabSz="914400">
              <a:spcBef>
                <a:spcPts val="600"/>
              </a:spcBef>
              <a:spcAft>
                <a:spcPts val="600"/>
              </a:spcAft>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Belgium, Németország, Franciaország, Olaszország, Japán, Kanada, Luxemburg, Hollandia, Svédország, Svájc, USA, Egyesült Királyság</a:t>
            </a:r>
          </a:p>
          <a:p>
            <a:pPr marL="285750" lvl="2" indent="-283464" defTabSz="914400">
              <a:lnSpc>
                <a:spcPct val="75000"/>
              </a:lnSpc>
              <a:spcBef>
                <a:spcPts val="600"/>
              </a:spcBef>
              <a:spcAft>
                <a:spcPts val="600"/>
              </a:spcAft>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A Bázeli Bizottság a bankfelügyelet alapvető aspektusaival kapcsolatban fogalmaz meg irányelveket</a:t>
            </a:r>
          </a:p>
          <a:p>
            <a:pPr marL="285750" lvl="2" indent="-283464" defTabSz="914400">
              <a:lnSpc>
                <a:spcPct val="75000"/>
              </a:lnSpc>
              <a:spcBef>
                <a:spcPts val="600"/>
              </a:spcBef>
              <a:spcAft>
                <a:spcPts val="600"/>
              </a:spcAft>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Nemzetközi Fizetések Bankja (Bank </a:t>
            </a:r>
            <a:r>
              <a:rPr lang="hu-HU" sz="1400" kern="0" dirty="0" err="1">
                <a:solidFill>
                  <a:schemeClr val="tx2"/>
                </a:solidFill>
                <a:latin typeface="Univers for KPMG Light" panose="020B0403020202020204" pitchFamily="34" charset="0"/>
              </a:rPr>
              <a:t>for</a:t>
            </a:r>
            <a:r>
              <a:rPr lang="hu-HU" sz="1400" kern="0" dirty="0">
                <a:solidFill>
                  <a:schemeClr val="tx2"/>
                </a:solidFill>
                <a:latin typeface="Univers for KPMG Light" panose="020B0403020202020204" pitchFamily="34" charset="0"/>
              </a:rPr>
              <a:t> International </a:t>
            </a:r>
            <a:r>
              <a:rPr lang="hu-HU" sz="1400" kern="0" dirty="0" err="1">
                <a:solidFill>
                  <a:schemeClr val="tx2"/>
                </a:solidFill>
                <a:latin typeface="Univers for KPMG Light" panose="020B0403020202020204" pitchFamily="34" charset="0"/>
              </a:rPr>
              <a:t>Settlements</a:t>
            </a:r>
            <a:r>
              <a:rPr lang="hu-HU" sz="1400" kern="0" dirty="0">
                <a:solidFill>
                  <a:schemeClr val="tx2"/>
                </a:solidFill>
                <a:latin typeface="Univers for KPMG Light" panose="020B0403020202020204" pitchFamily="34" charset="0"/>
              </a:rPr>
              <a:t>, BIS) </a:t>
            </a:r>
          </a:p>
          <a:p>
            <a:pPr marL="285750" lvl="2" indent="-283464" defTabSz="914400">
              <a:lnSpc>
                <a:spcPct val="75000"/>
              </a:lnSpc>
              <a:spcBef>
                <a:spcPts val="600"/>
              </a:spcBef>
              <a:spcAft>
                <a:spcPts val="600"/>
              </a:spcAft>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A bank központi bankok tulajdonában van és azoknak nyújt szolgáltatást</a:t>
            </a:r>
          </a:p>
          <a:p>
            <a:pPr marL="285750" lvl="2" indent="-283464" defTabSz="914400">
              <a:lnSpc>
                <a:spcPct val="75000"/>
              </a:lnSpc>
              <a:spcBef>
                <a:spcPts val="600"/>
              </a:spcBef>
              <a:spcAft>
                <a:spcPts val="600"/>
              </a:spcAft>
              <a:buFont typeface="Univers for KPMG Light" panose="020B0403020202020204" pitchFamily="34" charset="0"/>
              <a:buChar char="—"/>
              <a:defRPr/>
            </a:pPr>
            <a:endParaRPr lang="hu-HU" sz="1400" kern="0" dirty="0">
              <a:solidFill>
                <a:schemeClr val="tx2"/>
              </a:solidFill>
              <a:latin typeface="Univers for KPMG Light" panose="020B0403020202020204" pitchFamily="34" charset="0"/>
            </a:endParaRPr>
          </a:p>
        </p:txBody>
      </p:sp>
      <p:graphicFrame>
        <p:nvGraphicFramePr>
          <p:cNvPr id="1154065" name="Object 17"/>
          <p:cNvGraphicFramePr>
            <a:graphicFrameLocks noChangeAspect="1"/>
          </p:cNvGraphicFramePr>
          <p:nvPr/>
        </p:nvGraphicFramePr>
        <p:xfrm>
          <a:off x="8078019" y="3956571"/>
          <a:ext cx="882650" cy="606425"/>
        </p:xfrm>
        <a:graphic>
          <a:graphicData uri="http://schemas.openxmlformats.org/presentationml/2006/ole">
            <mc:AlternateContent xmlns:mc="http://schemas.openxmlformats.org/markup-compatibility/2006">
              <mc:Choice xmlns:v="urn:schemas-microsoft-com:vml" Requires="v">
                <p:oleObj spid="_x0000_s3134" name="VISIO" r:id="rId4" imgW="638280" imgH="404280" progId="">
                  <p:embed/>
                </p:oleObj>
              </mc:Choice>
              <mc:Fallback>
                <p:oleObj name="VISIO" r:id="rId4" imgW="638280" imgH="404280" progId="">
                  <p:embed/>
                  <p:pic>
                    <p:nvPicPr>
                      <p:cNvPr id="0" name=""/>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8078019" y="3956571"/>
                        <a:ext cx="882650" cy="6064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4067" name="AutoShape 19"/>
          <p:cNvSpPr>
            <a:spLocks noChangeAspect="1" noChangeArrowheads="1" noTextEdit="1"/>
          </p:cNvSpPr>
          <p:nvPr/>
        </p:nvSpPr>
        <p:spPr bwMode="auto">
          <a:xfrm>
            <a:off x="2998788" y="5081092"/>
            <a:ext cx="1573212" cy="998537"/>
          </a:xfrm>
          <a:prstGeom prst="rect">
            <a:avLst/>
          </a:prstGeom>
          <a:noFill/>
          <a:ln w="9525">
            <a:noFill/>
            <a:miter lim="800000"/>
            <a:headEnd/>
            <a:tailEnd/>
          </a:ln>
        </p:spPr>
        <p:txBody>
          <a:bodyPr/>
          <a:lstStyle/>
          <a:p>
            <a:endParaRPr lang="hu-HU"/>
          </a:p>
        </p:txBody>
      </p:sp>
      <p:sp>
        <p:nvSpPr>
          <p:cNvPr id="20" name="Text Box 2"/>
          <p:cNvSpPr txBox="1">
            <a:spLocks noChangeArrowheads="1"/>
          </p:cNvSpPr>
          <p:nvPr/>
        </p:nvSpPr>
        <p:spPr bwMode="auto">
          <a:xfrm>
            <a:off x="175023" y="2755901"/>
            <a:ext cx="4728789" cy="3539058"/>
          </a:xfrm>
          <a:prstGeom prst="rect">
            <a:avLst/>
          </a:prstGeom>
          <a:solidFill>
            <a:srgbClr val="CCCCFF"/>
          </a:solidFill>
          <a:ln w="6350" algn="ctr">
            <a:noFill/>
            <a:miter lim="800000"/>
            <a:headEnd/>
            <a:tailEnd/>
          </a:ln>
          <a:effectLst>
            <a:outerShdw dist="107763" dir="2700000" algn="ctr" rotWithShape="0">
              <a:srgbClr val="C0C0C0"/>
            </a:outerShdw>
          </a:effectLst>
        </p:spPr>
        <p:txBody>
          <a:bodyPr anchor="ctr"/>
          <a:lstStyle/>
          <a:p>
            <a:pPr marL="285750" lvl="2" indent="-283464" defTabSz="914400">
              <a:lnSpc>
                <a:spcPct val="75000"/>
              </a:lnSpc>
              <a:spcBef>
                <a:spcPts val="600"/>
              </a:spcBef>
              <a:spcAft>
                <a:spcPts val="600"/>
              </a:spcAft>
              <a:buClr>
                <a:schemeClr val="accent2"/>
              </a:buClr>
              <a:buFont typeface="Univers for KPMG Light" panose="020B0403020202020204" pitchFamily="34" charset="0"/>
              <a:buChar char="—"/>
              <a:defRPr/>
            </a:pPr>
            <a:r>
              <a:rPr lang="hu-HU" sz="1400" kern="0" dirty="0">
                <a:solidFill>
                  <a:schemeClr val="tx2"/>
                </a:solidFill>
                <a:latin typeface="Univers for KPMG Light" panose="020B0403020202020204" pitchFamily="34" charset="0"/>
              </a:rPr>
              <a:t>A Bázeli Bizottság publikációi kötelező érvényűek az úgynevezett „Bázeli bankok” számára, amelyek kétoldalú szerződéseket kötöttek</a:t>
            </a:r>
          </a:p>
          <a:p>
            <a:pPr marL="285750" lvl="2" indent="-283464" defTabSz="914400">
              <a:lnSpc>
                <a:spcPct val="75000"/>
              </a:lnSpc>
              <a:spcBef>
                <a:spcPts val="600"/>
              </a:spcBef>
              <a:spcAft>
                <a:spcPts val="600"/>
              </a:spcAft>
              <a:buClr>
                <a:schemeClr val="accent2"/>
              </a:buClr>
              <a:buFont typeface="Univers for KPMG Light" panose="020B0403020202020204" pitchFamily="34" charset="0"/>
              <a:buChar char="—"/>
              <a:defRPr/>
            </a:pPr>
            <a:r>
              <a:rPr lang="hu-HU" sz="1400" kern="0" dirty="0" smtClean="0">
                <a:solidFill>
                  <a:schemeClr val="tx2"/>
                </a:solidFill>
                <a:latin typeface="Univers for KPMG Light" panose="020B0403020202020204" pitchFamily="34" charset="0"/>
              </a:rPr>
              <a:t>Iránymutatásul </a:t>
            </a:r>
            <a:r>
              <a:rPr lang="hu-HU" sz="1400" kern="0" dirty="0">
                <a:solidFill>
                  <a:schemeClr val="tx2"/>
                </a:solidFill>
                <a:latin typeface="Univers for KPMG Light" panose="020B0403020202020204" pitchFamily="34" charset="0"/>
              </a:rPr>
              <a:t>szolgálnak a nemzeti felügyeletek számára</a:t>
            </a:r>
          </a:p>
          <a:p>
            <a:pPr marL="285750" lvl="2" indent="-283464" defTabSz="914400">
              <a:lnSpc>
                <a:spcPct val="75000"/>
              </a:lnSpc>
              <a:spcBef>
                <a:spcPts val="600"/>
              </a:spcBef>
              <a:spcAft>
                <a:spcPts val="600"/>
              </a:spcAft>
              <a:buClr>
                <a:schemeClr val="accent2"/>
              </a:buClr>
              <a:buFont typeface="Univers for KPMG Light" panose="020B0403020202020204" pitchFamily="34" charset="0"/>
              <a:buChar char="—"/>
              <a:defRPr/>
            </a:pPr>
            <a:r>
              <a:rPr lang="hu-HU" sz="1400" kern="0" dirty="0" smtClean="0">
                <a:solidFill>
                  <a:schemeClr val="tx2"/>
                </a:solidFill>
                <a:latin typeface="Univers for KPMG Light" panose="020B0403020202020204" pitchFamily="34" charset="0"/>
              </a:rPr>
              <a:t>Viszonyítási </a:t>
            </a:r>
            <a:r>
              <a:rPr lang="hu-HU" sz="1400" kern="0" dirty="0">
                <a:solidFill>
                  <a:schemeClr val="tx2"/>
                </a:solidFill>
                <a:latin typeface="Univers for KPMG Light" panose="020B0403020202020204" pitchFamily="34" charset="0"/>
              </a:rPr>
              <a:t>alap a nemzetközi szervezetek (Nemzetközi Valutaalap, Világbank) számára</a:t>
            </a:r>
          </a:p>
          <a:p>
            <a:pPr marL="285750" lvl="2" indent="-283464" defTabSz="914400">
              <a:lnSpc>
                <a:spcPct val="75000"/>
              </a:lnSpc>
              <a:spcBef>
                <a:spcPts val="600"/>
              </a:spcBef>
              <a:spcAft>
                <a:spcPts val="600"/>
              </a:spcAft>
              <a:buClr>
                <a:schemeClr val="accent2"/>
              </a:buClr>
              <a:buFont typeface="Univers for KPMG Light" panose="020B0403020202020204" pitchFamily="34" charset="0"/>
              <a:buChar char="—"/>
              <a:defRPr/>
            </a:pPr>
            <a:r>
              <a:rPr lang="hu-HU" sz="1400" kern="0" dirty="0" smtClean="0">
                <a:solidFill>
                  <a:schemeClr val="tx2"/>
                </a:solidFill>
                <a:latin typeface="Univers for KPMG Light" panose="020B0403020202020204" pitchFamily="34" charset="0"/>
              </a:rPr>
              <a:t>Várható</a:t>
            </a:r>
            <a:r>
              <a:rPr lang="hu-HU" sz="1400" kern="0" dirty="0">
                <a:solidFill>
                  <a:schemeClr val="tx2"/>
                </a:solidFill>
                <a:latin typeface="Univers for KPMG Light" panose="020B0403020202020204" pitchFamily="34" charset="0"/>
              </a:rPr>
              <a:t>, hogy a tagországok és más országok átveszik a követelményeket </a:t>
            </a:r>
            <a:br>
              <a:rPr lang="hu-HU" sz="1400" kern="0" dirty="0">
                <a:solidFill>
                  <a:schemeClr val="tx2"/>
                </a:solidFill>
                <a:latin typeface="Univers for KPMG Light" panose="020B0403020202020204" pitchFamily="34" charset="0"/>
              </a:rPr>
            </a:br>
            <a:r>
              <a:rPr lang="hu-HU" sz="1400" kern="0" dirty="0">
                <a:solidFill>
                  <a:schemeClr val="tx2"/>
                </a:solidFill>
                <a:latin typeface="Univers for KPMG Light" panose="020B0403020202020204" pitchFamily="34" charset="0"/>
              </a:rPr>
              <a:t>(fókuszban a tőkekövetelményeket és kockázatkezelés</a:t>
            </a:r>
            <a:r>
              <a:rPr lang="hu-HU" sz="1400" kern="0" dirty="0" smtClean="0">
                <a:solidFill>
                  <a:schemeClr val="tx2"/>
                </a:solidFill>
                <a:latin typeface="Univers for KPMG Light" panose="020B0403020202020204" pitchFamily="34" charset="0"/>
              </a:rPr>
              <a:t>)</a:t>
            </a:r>
          </a:p>
          <a:p>
            <a:pPr marL="285750" lvl="2" indent="-283464" defTabSz="914400">
              <a:lnSpc>
                <a:spcPct val="75000"/>
              </a:lnSpc>
              <a:spcBef>
                <a:spcPts val="600"/>
              </a:spcBef>
              <a:spcAft>
                <a:spcPts val="600"/>
              </a:spcAft>
              <a:buClr>
                <a:schemeClr val="accent2"/>
              </a:buClr>
              <a:buFont typeface="Univers for KPMG Light" panose="020B0403020202020204" pitchFamily="34" charset="0"/>
              <a:buChar char="—"/>
              <a:defRPr/>
            </a:pPr>
            <a:r>
              <a:rPr lang="hu-HU" sz="1400" kern="0" dirty="0" smtClean="0">
                <a:solidFill>
                  <a:schemeClr val="tx2"/>
                </a:solidFill>
                <a:latin typeface="Univers for KPMG Light" panose="020B0403020202020204" pitchFamily="34" charset="0"/>
              </a:rPr>
              <a:t>A piaci kockázatok</a:t>
            </a:r>
            <a:r>
              <a:rPr lang="hu-HU" sz="1400" kern="0" dirty="0">
                <a:solidFill>
                  <a:schemeClr val="tx2"/>
                </a:solidFill>
                <a:latin typeface="Univers for KPMG Light" panose="020B0403020202020204" pitchFamily="34" charset="0"/>
              </a:rPr>
              <a:t> </a:t>
            </a:r>
            <a:r>
              <a:rPr lang="hu-HU" sz="1400" kern="0" dirty="0" smtClean="0">
                <a:solidFill>
                  <a:schemeClr val="tx2"/>
                </a:solidFill>
                <a:latin typeface="Univers for KPMG Light" panose="020B0403020202020204" pitchFamily="34" charset="0"/>
              </a:rPr>
              <a:t>a </a:t>
            </a:r>
            <a:r>
              <a:rPr lang="hu-HU" sz="1400" kern="0" dirty="0">
                <a:solidFill>
                  <a:schemeClr val="tx2"/>
                </a:solidFill>
                <a:latin typeface="Univers for KPMG Light" panose="020B0403020202020204" pitchFamily="34" charset="0"/>
              </a:rPr>
              <a:t>I. Bázeli tőkeegyezményben eredetileg még nem </a:t>
            </a:r>
            <a:r>
              <a:rPr lang="hu-HU" sz="1400" kern="0" dirty="0" smtClean="0">
                <a:solidFill>
                  <a:schemeClr val="tx2"/>
                </a:solidFill>
                <a:latin typeface="Univers for KPMG Light" panose="020B0403020202020204" pitchFamily="34" charset="0"/>
              </a:rPr>
              <a:t>szerepel, 1993-ban került  kiegészítésre a piaci kockázatokkal.</a:t>
            </a:r>
            <a:r>
              <a:rPr lang="hu-HU" sz="1400" kern="0" dirty="0">
                <a:solidFill>
                  <a:schemeClr val="tx2"/>
                </a:solidFill>
                <a:latin typeface="Univers for KPMG Light" panose="020B0403020202020204" pitchFamily="34" charset="0"/>
              </a:rPr>
              <a:t> 1996-ban ez a szabályozás kibővítésre került, és lehetőség nyílt a </a:t>
            </a:r>
            <a:r>
              <a:rPr lang="hu-HU" sz="1400" kern="0" dirty="0" err="1" smtClean="0">
                <a:solidFill>
                  <a:schemeClr val="tx2"/>
                </a:solidFill>
                <a:latin typeface="Univers for KPMG Light" panose="020B0403020202020204" pitchFamily="34" charset="0"/>
              </a:rPr>
              <a:t>a</a:t>
            </a:r>
            <a:r>
              <a:rPr lang="hu-HU" sz="1400" kern="0" dirty="0" smtClean="0">
                <a:solidFill>
                  <a:schemeClr val="tx2"/>
                </a:solidFill>
                <a:latin typeface="Univers for KPMG Light" panose="020B0403020202020204" pitchFamily="34" charset="0"/>
              </a:rPr>
              <a:t> belső </a:t>
            </a:r>
            <a:r>
              <a:rPr lang="hu-HU" sz="1400" kern="0" dirty="0">
                <a:solidFill>
                  <a:schemeClr val="tx2"/>
                </a:solidFill>
                <a:latin typeface="Univers for KPMG Light" panose="020B0403020202020204" pitchFamily="34" charset="0"/>
              </a:rPr>
              <a:t>modellek alapul vételére a tőkekövetelmény meghatározása során</a:t>
            </a:r>
            <a:r>
              <a:rPr lang="hu-HU" sz="1400" kern="0" dirty="0" smtClean="0">
                <a:solidFill>
                  <a:schemeClr val="tx2"/>
                </a:solidFill>
                <a:latin typeface="Univers for KPMG Light" panose="020B0403020202020204" pitchFamily="34" charset="0"/>
              </a:rPr>
              <a:t>.</a:t>
            </a:r>
            <a:endParaRPr lang="hu-HU" sz="1400" kern="0" dirty="0">
              <a:solidFill>
                <a:schemeClr val="tx2"/>
              </a:solidFill>
              <a:latin typeface="Univers for KPMG Light" panose="020B0403020202020204" pitchFamily="34" charset="0"/>
            </a:endParaRPr>
          </a:p>
        </p:txBody>
      </p:sp>
      <p:sp>
        <p:nvSpPr>
          <p:cNvPr id="16" name="Title 3"/>
          <p:cNvSpPr txBox="1">
            <a:spLocks/>
          </p:cNvSpPr>
          <p:nvPr/>
        </p:nvSpPr>
        <p:spPr>
          <a:xfrm>
            <a:off x="762001" y="432905"/>
            <a:ext cx="7635875" cy="577289"/>
          </a:xfrm>
          <a:prstGeom prst="rect">
            <a:avLst/>
          </a:prstGeom>
          <a:noFill/>
        </p:spPr>
        <p:txBody>
          <a:bodyPr vert="horz" lIns="0" tIns="0" rIns="0" bIns="0" rtlCol="0" anchor="t" anchorCtr="0">
            <a:noAutofit/>
          </a:bodyPr>
          <a:lstStyle>
            <a:lvl1pPr eaLnBrk="1" hangingPunct="1">
              <a:lnSpc>
                <a:spcPct val="70000"/>
              </a:lnSpc>
              <a:defRPr sz="5400" b="0" i="0">
                <a:solidFill>
                  <a:schemeClr val="tx2"/>
                </a:solidFill>
                <a:latin typeface="KPMG Extralight"/>
                <a:cs typeface="KPMG Extralight"/>
              </a:defRPr>
            </a:lvl1pPr>
          </a:lstStyle>
          <a:p>
            <a:pPr defTabSz="914400"/>
            <a:r>
              <a:rPr lang="pl-PL" kern="0" dirty="0" smtClean="0"/>
              <a:t>Bázeli </a:t>
            </a:r>
            <a:r>
              <a:rPr lang="pl-PL" kern="0" dirty="0"/>
              <a:t>Bizottság</a:t>
            </a:r>
            <a:endParaRPr lang="en-GB" kern="0" dirty="0"/>
          </a:p>
        </p:txBody>
      </p:sp>
    </p:spTree>
    <p:extLst>
      <p:ext uri="{BB962C8B-B14F-4D97-AF65-F5344CB8AC3E}">
        <p14:creationId xmlns:p14="http://schemas.microsoft.com/office/powerpoint/2010/main" val="28849892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Európai szabályozás</a:t>
            </a:r>
            <a:endParaRPr lang="hu-HU" dirty="0"/>
          </a:p>
        </p:txBody>
      </p:sp>
      <p:sp>
        <p:nvSpPr>
          <p:cNvPr id="4" name="Rectangle 2"/>
          <p:cNvSpPr txBox="1">
            <a:spLocks noChangeArrowheads="1"/>
          </p:cNvSpPr>
          <p:nvPr/>
        </p:nvSpPr>
        <p:spPr>
          <a:xfrm>
            <a:off x="323850" y="1004888"/>
            <a:ext cx="7797800" cy="1212850"/>
          </a:xfrm>
          <a:prstGeom prst="rect">
            <a:avLst/>
          </a:prstGeom>
        </p:spPr>
        <p:txBody>
          <a:bodyPr vert="horz" lIns="91440" tIns="45720" rIns="91440" bIns="45720" rtlCol="0">
            <a:noAutofit/>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marL="261938" indent="-261938" defTabSz="914400">
              <a:lnSpc>
                <a:spcPct val="90000"/>
              </a:lnSpc>
              <a:spcAft>
                <a:spcPct val="50000"/>
              </a:spcAft>
              <a:buClr>
                <a:srgbClr val="0C2D83"/>
              </a:buClr>
            </a:pPr>
            <a:r>
              <a:rPr lang="en-GB" sz="1600" kern="0" dirty="0" err="1" smtClean="0"/>
              <a:t>Az</a:t>
            </a:r>
            <a:r>
              <a:rPr lang="en-GB" sz="1600" kern="0" dirty="0" smtClean="0"/>
              <a:t> EU </a:t>
            </a:r>
            <a:r>
              <a:rPr lang="en-GB" sz="1600" kern="0" dirty="0" err="1" smtClean="0"/>
              <a:t>tőkekövetelmény</a:t>
            </a:r>
            <a:r>
              <a:rPr lang="en-GB" sz="1600" kern="0" dirty="0" smtClean="0"/>
              <a:t> </a:t>
            </a:r>
            <a:r>
              <a:rPr lang="en-GB" sz="1600" kern="0" dirty="0" err="1" smtClean="0"/>
              <a:t>direktíva</a:t>
            </a:r>
            <a:r>
              <a:rPr lang="en-GB" sz="1600" kern="0" dirty="0" smtClean="0"/>
              <a:t> </a:t>
            </a:r>
            <a:r>
              <a:rPr lang="hu-HU" sz="1600" kern="0" dirty="0" smtClean="0"/>
              <a:t>és rendelet </a:t>
            </a:r>
            <a:r>
              <a:rPr lang="en-GB" sz="1600" kern="0" dirty="0" smtClean="0"/>
              <a:t>(CRD</a:t>
            </a:r>
            <a:r>
              <a:rPr lang="hu-HU" sz="1600" kern="0" dirty="0" smtClean="0"/>
              <a:t>, CRR</a:t>
            </a:r>
            <a:r>
              <a:rPr lang="en-GB" sz="1600" kern="0" dirty="0" smtClean="0"/>
              <a:t>) </a:t>
            </a:r>
            <a:r>
              <a:rPr lang="en-GB" sz="1600" kern="0" dirty="0" err="1" smtClean="0"/>
              <a:t>nagy</a:t>
            </a:r>
            <a:r>
              <a:rPr lang="en-GB" sz="1600" kern="0" dirty="0" smtClean="0"/>
              <a:t> </a:t>
            </a:r>
            <a:r>
              <a:rPr lang="hu-HU" sz="1600" kern="0" dirty="0" smtClean="0"/>
              <a:t>vonalakban</a:t>
            </a:r>
            <a:r>
              <a:rPr lang="en-GB" sz="1600" kern="0" dirty="0" smtClean="0"/>
              <a:t> </a:t>
            </a:r>
            <a:r>
              <a:rPr lang="en-GB" sz="1600" kern="0" dirty="0" err="1" smtClean="0"/>
              <a:t>megegyezik</a:t>
            </a:r>
            <a:r>
              <a:rPr lang="en-GB" sz="1600" kern="0" dirty="0" smtClean="0"/>
              <a:t> a </a:t>
            </a:r>
            <a:r>
              <a:rPr lang="en-GB" sz="1600" kern="0" dirty="0" err="1" smtClean="0"/>
              <a:t>Bázel</a:t>
            </a:r>
            <a:r>
              <a:rPr lang="en-GB" sz="1600" kern="0" dirty="0" smtClean="0"/>
              <a:t> II</a:t>
            </a:r>
            <a:r>
              <a:rPr lang="hu-HU" sz="1600" kern="0" dirty="0" smtClean="0"/>
              <a:t>/III</a:t>
            </a:r>
            <a:r>
              <a:rPr lang="en-GB" sz="1600" kern="0" dirty="0" smtClean="0"/>
              <a:t> </a:t>
            </a:r>
            <a:r>
              <a:rPr lang="hu-HU" sz="1600" kern="0" dirty="0" smtClean="0"/>
              <a:t>elvekkel, szabályokkal, de részben kiegészítik és módosíthatják azokat</a:t>
            </a:r>
            <a:endParaRPr lang="en-GB" sz="1600" kern="0" dirty="0" smtClean="0"/>
          </a:p>
          <a:p>
            <a:pPr marL="261938" indent="-261938" defTabSz="914400">
              <a:lnSpc>
                <a:spcPct val="90000"/>
              </a:lnSpc>
              <a:spcAft>
                <a:spcPct val="50000"/>
              </a:spcAft>
              <a:buClr>
                <a:srgbClr val="0C2D83"/>
              </a:buClr>
            </a:pPr>
            <a:r>
              <a:rPr lang="en-GB" kern="0" dirty="0" err="1" smtClean="0"/>
              <a:t>Az</a:t>
            </a:r>
            <a:r>
              <a:rPr lang="en-GB" kern="0" dirty="0" smtClean="0"/>
              <a:t> EU </a:t>
            </a:r>
            <a:r>
              <a:rPr lang="en-GB" kern="0" dirty="0" err="1" smtClean="0"/>
              <a:t>direktív</a:t>
            </a:r>
            <a:r>
              <a:rPr lang="hu-HU" kern="0" dirty="0" smtClean="0"/>
              <a:t>át a </a:t>
            </a:r>
            <a:r>
              <a:rPr lang="en-GB" kern="0" dirty="0" err="1" smtClean="0"/>
              <a:t>nemzeti</a:t>
            </a:r>
            <a:r>
              <a:rPr lang="en-GB" kern="0" dirty="0" smtClean="0"/>
              <a:t> </a:t>
            </a:r>
            <a:r>
              <a:rPr lang="hu-HU" kern="0" dirty="0" smtClean="0"/>
              <a:t>felügyeletek is átültetik szabályzataikba.</a:t>
            </a:r>
            <a:endParaRPr lang="en-GB" kern="0" dirty="0"/>
          </a:p>
        </p:txBody>
      </p:sp>
      <p:sp>
        <p:nvSpPr>
          <p:cNvPr id="5" name="Rectangle 3"/>
          <p:cNvSpPr>
            <a:spLocks noChangeArrowheads="1"/>
          </p:cNvSpPr>
          <p:nvPr/>
        </p:nvSpPr>
        <p:spPr bwMode="gray">
          <a:xfrm>
            <a:off x="5492750" y="2570163"/>
            <a:ext cx="2420938" cy="2289175"/>
          </a:xfrm>
          <a:prstGeom prst="rect">
            <a:avLst/>
          </a:prstGeom>
          <a:solidFill>
            <a:srgbClr val="2C2C84"/>
          </a:solidFill>
          <a:ln w="12700">
            <a:noFill/>
            <a:miter lim="800000"/>
            <a:headEnd/>
            <a:tailEnd/>
          </a:ln>
          <a:effectLst/>
        </p:spPr>
        <p:txBody>
          <a:bodyPr wrap="none" lIns="0" tIns="0" rIns="0" bIns="0" anchor="ctr"/>
          <a:lstStyle/>
          <a:p>
            <a:pPr algn="ctr"/>
            <a:endParaRPr lang="en-US"/>
          </a:p>
        </p:txBody>
      </p:sp>
      <p:sp>
        <p:nvSpPr>
          <p:cNvPr id="6" name="Rectangle 4"/>
          <p:cNvSpPr>
            <a:spLocks noChangeArrowheads="1"/>
          </p:cNvSpPr>
          <p:nvPr/>
        </p:nvSpPr>
        <p:spPr bwMode="gray">
          <a:xfrm>
            <a:off x="5673725" y="2751138"/>
            <a:ext cx="2420938" cy="2289175"/>
          </a:xfrm>
          <a:prstGeom prst="rect">
            <a:avLst/>
          </a:prstGeom>
          <a:solidFill>
            <a:srgbClr val="B8B9D2"/>
          </a:solidFill>
          <a:ln w="12700">
            <a:noFill/>
            <a:miter lim="800000"/>
            <a:headEnd/>
            <a:tailEnd/>
          </a:ln>
          <a:effectLst/>
        </p:spPr>
        <p:txBody>
          <a:bodyPr wrap="none" lIns="0" tIns="0" rIns="0" bIns="0" anchor="ctr"/>
          <a:lstStyle/>
          <a:p>
            <a:pPr algn="ctr"/>
            <a:endParaRPr lang="en-US"/>
          </a:p>
        </p:txBody>
      </p:sp>
      <p:sp>
        <p:nvSpPr>
          <p:cNvPr id="7" name="Rectangle 5"/>
          <p:cNvSpPr>
            <a:spLocks noChangeArrowheads="1"/>
          </p:cNvSpPr>
          <p:nvPr/>
        </p:nvSpPr>
        <p:spPr bwMode="gray">
          <a:xfrm>
            <a:off x="5676900" y="2806700"/>
            <a:ext cx="2260600" cy="2136775"/>
          </a:xfrm>
          <a:prstGeom prst="rect">
            <a:avLst/>
          </a:prstGeom>
          <a:solidFill>
            <a:srgbClr val="415299"/>
          </a:solidFill>
          <a:ln w="12700">
            <a:noFill/>
            <a:miter lim="800000"/>
            <a:headEnd/>
            <a:tailEnd/>
          </a:ln>
          <a:effectLst/>
        </p:spPr>
        <p:txBody>
          <a:bodyPr wrap="none" lIns="0" tIns="0" rIns="0" bIns="0" anchor="ctr"/>
          <a:lstStyle/>
          <a:p>
            <a:pPr algn="ctr"/>
            <a:endParaRPr lang="en-US"/>
          </a:p>
        </p:txBody>
      </p:sp>
      <p:pic>
        <p:nvPicPr>
          <p:cNvPr id="8" name="Picture 6"/>
          <p:cNvPicPr>
            <a:picLocks noChangeAspect="1" noChangeArrowheads="1"/>
          </p:cNvPicPr>
          <p:nvPr/>
        </p:nvPicPr>
        <p:blipFill>
          <a:blip r:embed="rId2" cstate="print"/>
          <a:srcRect/>
          <a:stretch>
            <a:fillRect/>
          </a:stretch>
        </p:blipFill>
        <p:spPr bwMode="gray">
          <a:xfrm>
            <a:off x="914400" y="2192338"/>
            <a:ext cx="3235325" cy="3625850"/>
          </a:xfrm>
          <a:prstGeom prst="rect">
            <a:avLst/>
          </a:prstGeom>
          <a:noFill/>
          <a:ln w="12700">
            <a:noFill/>
            <a:miter lim="800000"/>
            <a:headEnd/>
            <a:tailEnd/>
          </a:ln>
          <a:effectLst/>
        </p:spPr>
      </p:pic>
      <p:sp>
        <p:nvSpPr>
          <p:cNvPr id="9" name="Text Box 7"/>
          <p:cNvSpPr txBox="1">
            <a:spLocks noChangeArrowheads="1"/>
          </p:cNvSpPr>
          <p:nvPr/>
        </p:nvSpPr>
        <p:spPr bwMode="gray">
          <a:xfrm>
            <a:off x="5924550" y="5235575"/>
            <a:ext cx="1854200" cy="260350"/>
          </a:xfrm>
          <a:prstGeom prst="rect">
            <a:avLst/>
          </a:prstGeom>
          <a:solidFill>
            <a:schemeClr val="bg1"/>
          </a:solidFill>
          <a:ln w="12700">
            <a:noFill/>
            <a:miter lim="800000"/>
            <a:headEnd/>
            <a:tailEnd/>
          </a:ln>
          <a:effectLst/>
        </p:spPr>
        <p:txBody>
          <a:bodyPr wrap="none" lIns="0" tIns="0" rIns="0" bIns="0"/>
          <a:lstStyle/>
          <a:p>
            <a:pPr algn="ctr">
              <a:spcBef>
                <a:spcPct val="50000"/>
              </a:spcBef>
            </a:pPr>
            <a:r>
              <a:rPr lang="en-GB" sz="1400"/>
              <a:t>Bázeli szabályok</a:t>
            </a:r>
          </a:p>
        </p:txBody>
      </p:sp>
      <p:sp>
        <p:nvSpPr>
          <p:cNvPr id="10" name="Text Box 8"/>
          <p:cNvSpPr txBox="1">
            <a:spLocks noChangeArrowheads="1"/>
          </p:cNvSpPr>
          <p:nvPr/>
        </p:nvSpPr>
        <p:spPr bwMode="gray">
          <a:xfrm>
            <a:off x="5570538" y="2171700"/>
            <a:ext cx="2390775" cy="215900"/>
          </a:xfrm>
          <a:prstGeom prst="rect">
            <a:avLst/>
          </a:prstGeom>
          <a:solidFill>
            <a:schemeClr val="bg1"/>
          </a:solidFill>
          <a:ln w="12700">
            <a:noFill/>
            <a:miter lim="800000"/>
            <a:headEnd/>
            <a:tailEnd/>
          </a:ln>
          <a:effectLst/>
        </p:spPr>
        <p:txBody>
          <a:bodyPr wrap="none" lIns="0" tIns="0" rIns="0" bIns="0"/>
          <a:lstStyle/>
          <a:p>
            <a:pPr algn="ctr">
              <a:spcBef>
                <a:spcPct val="50000"/>
              </a:spcBef>
            </a:pPr>
            <a:r>
              <a:rPr lang="en-GB" sz="1400" dirty="0" err="1"/>
              <a:t>Brüsszeli</a:t>
            </a:r>
            <a:r>
              <a:rPr lang="en-GB" sz="1400" dirty="0"/>
              <a:t> </a:t>
            </a:r>
            <a:r>
              <a:rPr lang="en-GB" sz="1400" dirty="0" err="1"/>
              <a:t>szabályok</a:t>
            </a:r>
            <a:r>
              <a:rPr lang="en-GB" sz="1400" dirty="0"/>
              <a:t> – </a:t>
            </a:r>
            <a:r>
              <a:rPr lang="en-GB" sz="1400" dirty="0" smtClean="0"/>
              <a:t>CRD</a:t>
            </a:r>
            <a:r>
              <a:rPr lang="hu-HU" sz="1400" dirty="0" smtClean="0"/>
              <a:t>, CRR</a:t>
            </a:r>
            <a:endParaRPr lang="en-GB" sz="1400" dirty="0"/>
          </a:p>
        </p:txBody>
      </p:sp>
      <p:sp>
        <p:nvSpPr>
          <p:cNvPr id="11" name="Text Box 9"/>
          <p:cNvSpPr txBox="1">
            <a:spLocks noChangeArrowheads="1"/>
          </p:cNvSpPr>
          <p:nvPr/>
        </p:nvSpPr>
        <p:spPr bwMode="gray">
          <a:xfrm>
            <a:off x="5911850" y="3467100"/>
            <a:ext cx="1457325" cy="730250"/>
          </a:xfrm>
          <a:prstGeom prst="rect">
            <a:avLst/>
          </a:prstGeom>
          <a:noFill/>
          <a:ln w="12700">
            <a:noFill/>
            <a:miter lim="800000"/>
            <a:headEnd/>
            <a:tailEnd/>
          </a:ln>
          <a:effectLst/>
        </p:spPr>
        <p:txBody>
          <a:bodyPr wrap="none" lIns="0" tIns="0" rIns="0" bIns="0">
            <a:spAutoFit/>
          </a:bodyPr>
          <a:lstStyle/>
          <a:p>
            <a:pPr algn="ctr">
              <a:spcBef>
                <a:spcPct val="50000"/>
              </a:spcBef>
            </a:pPr>
            <a:r>
              <a:rPr lang="de-DE" sz="2400"/>
              <a:t>Közös </a:t>
            </a:r>
            <a:r>
              <a:rPr lang="hu-HU" sz="2400"/>
              <a:t/>
            </a:r>
            <a:br>
              <a:rPr lang="hu-HU" sz="2400"/>
            </a:br>
            <a:r>
              <a:rPr lang="de-DE" sz="2400"/>
              <a:t>szabályok</a:t>
            </a:r>
          </a:p>
        </p:txBody>
      </p:sp>
      <p:sp>
        <p:nvSpPr>
          <p:cNvPr id="12" name="Line 11"/>
          <p:cNvSpPr>
            <a:spLocks noChangeShapeType="1"/>
          </p:cNvSpPr>
          <p:nvPr/>
        </p:nvSpPr>
        <p:spPr bwMode="auto">
          <a:xfrm>
            <a:off x="2143125" y="3152775"/>
            <a:ext cx="3108325" cy="365125"/>
          </a:xfrm>
          <a:prstGeom prst="line">
            <a:avLst/>
          </a:prstGeom>
          <a:noFill/>
          <a:ln w="9525">
            <a:solidFill>
              <a:schemeClr val="tx1"/>
            </a:solidFill>
            <a:round/>
            <a:headEnd/>
            <a:tailEnd type="triangle" w="med" len="med"/>
          </a:ln>
          <a:effectLst/>
        </p:spPr>
        <p:txBody>
          <a:bodyPr/>
          <a:lstStyle/>
          <a:p>
            <a:endParaRPr lang="hu-HU"/>
          </a:p>
        </p:txBody>
      </p:sp>
      <p:sp>
        <p:nvSpPr>
          <p:cNvPr id="13" name="Line 12"/>
          <p:cNvSpPr>
            <a:spLocks noChangeShapeType="1"/>
          </p:cNvSpPr>
          <p:nvPr/>
        </p:nvSpPr>
        <p:spPr bwMode="auto">
          <a:xfrm>
            <a:off x="2681288" y="3919538"/>
            <a:ext cx="2803525" cy="614362"/>
          </a:xfrm>
          <a:prstGeom prst="line">
            <a:avLst/>
          </a:prstGeom>
          <a:noFill/>
          <a:ln w="9525">
            <a:solidFill>
              <a:schemeClr val="tx1"/>
            </a:solidFill>
            <a:round/>
            <a:headEnd/>
            <a:tailEnd type="triangle" w="med" len="med"/>
          </a:ln>
          <a:effectLst/>
        </p:spPr>
        <p:txBody>
          <a:bodyPr/>
          <a:lstStyle/>
          <a:p>
            <a:endParaRPr lang="hu-HU"/>
          </a:p>
        </p:txBody>
      </p:sp>
    </p:spTree>
    <p:extLst>
      <p:ext uri="{BB962C8B-B14F-4D97-AF65-F5344CB8AC3E}">
        <p14:creationId xmlns:p14="http://schemas.microsoft.com/office/powerpoint/2010/main" val="115025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reiSaeulen"/>
          <p:cNvPicPr>
            <a:picLocks noChangeAspect="1" noChangeArrowheads="1"/>
          </p:cNvPicPr>
          <p:nvPr/>
        </p:nvPicPr>
        <p:blipFill>
          <a:blip r:embed="rId3" cstate="print"/>
          <a:srcRect/>
          <a:stretch>
            <a:fillRect/>
          </a:stretch>
        </p:blipFill>
        <p:spPr bwMode="gray">
          <a:xfrm>
            <a:off x="304800" y="2133600"/>
            <a:ext cx="4600575" cy="4184650"/>
          </a:xfrm>
          <a:prstGeom prst="rect">
            <a:avLst/>
          </a:prstGeom>
          <a:solidFill>
            <a:schemeClr val="accent2">
              <a:alpha val="50195"/>
            </a:schemeClr>
          </a:solidFill>
          <a:ln w="9525">
            <a:noFill/>
            <a:miter lim="800000"/>
            <a:headEnd/>
            <a:tailEnd/>
          </a:ln>
        </p:spPr>
      </p:pic>
      <p:sp>
        <p:nvSpPr>
          <p:cNvPr id="16387" name="Text Box 3"/>
          <p:cNvSpPr txBox="1">
            <a:spLocks noChangeArrowheads="1"/>
          </p:cNvSpPr>
          <p:nvPr/>
        </p:nvSpPr>
        <p:spPr bwMode="gray">
          <a:xfrm rot="-5400000">
            <a:off x="-656431" y="4095284"/>
            <a:ext cx="3081338" cy="523220"/>
          </a:xfrm>
          <a:prstGeom prst="rect">
            <a:avLst/>
          </a:prstGeom>
          <a:noFill/>
          <a:ln w="9525">
            <a:noFill/>
            <a:miter lim="800000"/>
            <a:headEnd type="none" w="sm" len="sm"/>
            <a:tailEnd type="none" w="sm" len="sm"/>
          </a:ln>
        </p:spPr>
        <p:txBody>
          <a:bodyPr>
            <a:spAutoFit/>
          </a:bodyPr>
          <a:lstStyle/>
          <a:p>
            <a:pPr algn="ctr" eaLnBrk="0" hangingPunct="0">
              <a:buClr>
                <a:srgbClr val="114FFB"/>
              </a:buClr>
              <a:buFont typeface="Wingdings" pitchFamily="2" charset="2"/>
              <a:buNone/>
            </a:pPr>
            <a:r>
              <a:rPr lang="en-GB" sz="1400" b="1" kern="0" dirty="0" err="1">
                <a:solidFill>
                  <a:schemeClr val="tx2"/>
                </a:solidFill>
                <a:latin typeface="Univers for KPMG Light" panose="020B0403020202020204" pitchFamily="34" charset="0"/>
              </a:rPr>
              <a:t>Minimális</a:t>
            </a:r>
            <a:r>
              <a:rPr lang="en-GB" sz="1400" b="1" kern="0" dirty="0">
                <a:solidFill>
                  <a:schemeClr val="tx2"/>
                </a:solidFill>
                <a:latin typeface="Univers for KPMG Light" panose="020B0403020202020204" pitchFamily="34" charset="0"/>
              </a:rPr>
              <a:t> </a:t>
            </a:r>
          </a:p>
          <a:p>
            <a:pPr algn="ctr" eaLnBrk="0" hangingPunct="0">
              <a:buClr>
                <a:srgbClr val="114FFB"/>
              </a:buClr>
              <a:buFont typeface="Wingdings" pitchFamily="2" charset="2"/>
              <a:buNone/>
            </a:pPr>
            <a:r>
              <a:rPr lang="en-GB" sz="1400" b="1" kern="0" dirty="0" err="1">
                <a:solidFill>
                  <a:schemeClr val="tx2"/>
                </a:solidFill>
                <a:latin typeface="Univers for KPMG Light" panose="020B0403020202020204" pitchFamily="34" charset="0"/>
              </a:rPr>
              <a:t>tőkekövetelmény</a:t>
            </a:r>
            <a:endParaRPr lang="en-GB" sz="1400" b="1" kern="0" dirty="0">
              <a:solidFill>
                <a:schemeClr val="tx2"/>
              </a:solidFill>
              <a:latin typeface="Univers for KPMG Light" panose="020B0403020202020204" pitchFamily="34" charset="0"/>
            </a:endParaRPr>
          </a:p>
        </p:txBody>
      </p:sp>
      <p:sp>
        <p:nvSpPr>
          <p:cNvPr id="16388" name="Text Box 4"/>
          <p:cNvSpPr txBox="1">
            <a:spLocks noChangeArrowheads="1"/>
          </p:cNvSpPr>
          <p:nvPr/>
        </p:nvSpPr>
        <p:spPr bwMode="gray">
          <a:xfrm rot="-5400000">
            <a:off x="1128083" y="4315152"/>
            <a:ext cx="2968625" cy="523220"/>
          </a:xfrm>
          <a:prstGeom prst="rect">
            <a:avLst/>
          </a:prstGeom>
          <a:noFill/>
          <a:ln w="9525">
            <a:noFill/>
            <a:miter lim="800000"/>
            <a:headEnd type="none" w="sm" len="sm"/>
            <a:tailEnd type="none" w="sm" len="sm"/>
          </a:ln>
        </p:spPr>
        <p:txBody>
          <a:bodyPr>
            <a:spAutoFit/>
          </a:bodyPr>
          <a:lstStyle/>
          <a:p>
            <a:pPr algn="ctr" eaLnBrk="0" hangingPunct="0">
              <a:buClr>
                <a:srgbClr val="114FFB"/>
              </a:buClr>
              <a:buFont typeface="Wingdings" pitchFamily="2" charset="2"/>
              <a:buNone/>
            </a:pPr>
            <a:r>
              <a:rPr lang="en-GB" sz="1400" b="1" kern="0" dirty="0" err="1">
                <a:solidFill>
                  <a:schemeClr val="tx2"/>
                </a:solidFill>
                <a:latin typeface="Univers for KPMG Light" panose="020B0403020202020204" pitchFamily="34" charset="0"/>
              </a:rPr>
              <a:t>Felügyeleti</a:t>
            </a:r>
            <a:r>
              <a:rPr lang="en-GB" sz="1400" b="1" kern="0" dirty="0">
                <a:solidFill>
                  <a:schemeClr val="tx2"/>
                </a:solidFill>
                <a:latin typeface="Univers for KPMG Light" panose="020B0403020202020204" pitchFamily="34" charset="0"/>
              </a:rPr>
              <a:t> </a:t>
            </a:r>
            <a:r>
              <a:rPr lang="en-GB" sz="1400" b="1" kern="0" dirty="0" err="1">
                <a:solidFill>
                  <a:schemeClr val="tx2"/>
                </a:solidFill>
                <a:latin typeface="Univers for KPMG Light" panose="020B0403020202020204" pitchFamily="34" charset="0"/>
              </a:rPr>
              <a:t>felülvizsgálati</a:t>
            </a:r>
            <a:r>
              <a:rPr lang="en-GB" sz="1400" b="1" kern="0" dirty="0">
                <a:solidFill>
                  <a:schemeClr val="tx2"/>
                </a:solidFill>
                <a:latin typeface="Univers for KPMG Light" panose="020B0403020202020204" pitchFamily="34" charset="0"/>
              </a:rPr>
              <a:t> </a:t>
            </a:r>
          </a:p>
          <a:p>
            <a:pPr algn="ctr" eaLnBrk="0" hangingPunct="0">
              <a:buClr>
                <a:srgbClr val="114FFB"/>
              </a:buClr>
              <a:buFont typeface="Wingdings" pitchFamily="2" charset="2"/>
              <a:buNone/>
            </a:pPr>
            <a:r>
              <a:rPr lang="en-GB" sz="1400" b="1" kern="0" dirty="0" err="1">
                <a:solidFill>
                  <a:schemeClr val="tx2"/>
                </a:solidFill>
                <a:latin typeface="Univers for KPMG Light" panose="020B0403020202020204" pitchFamily="34" charset="0"/>
              </a:rPr>
              <a:t>folyamat</a:t>
            </a:r>
            <a:endParaRPr lang="en-GB" sz="1400" b="1" kern="0" dirty="0">
              <a:solidFill>
                <a:schemeClr val="tx2"/>
              </a:solidFill>
              <a:latin typeface="Univers for KPMG Light" panose="020B0403020202020204" pitchFamily="34" charset="0"/>
            </a:endParaRPr>
          </a:p>
        </p:txBody>
      </p:sp>
      <p:sp>
        <p:nvSpPr>
          <p:cNvPr id="16389" name="Text Box 5"/>
          <p:cNvSpPr txBox="1">
            <a:spLocks noChangeArrowheads="1"/>
          </p:cNvSpPr>
          <p:nvPr/>
        </p:nvSpPr>
        <p:spPr bwMode="gray">
          <a:xfrm rot="-5400000">
            <a:off x="2641600" y="4232276"/>
            <a:ext cx="3190875" cy="304800"/>
          </a:xfrm>
          <a:prstGeom prst="rect">
            <a:avLst/>
          </a:prstGeom>
          <a:noFill/>
          <a:ln w="9525">
            <a:noFill/>
            <a:miter lim="800000"/>
            <a:headEnd type="none" w="sm" len="sm"/>
            <a:tailEnd type="none" w="sm" len="sm"/>
          </a:ln>
        </p:spPr>
        <p:txBody>
          <a:bodyPr>
            <a:spAutoFit/>
          </a:bodyPr>
          <a:lstStyle/>
          <a:p>
            <a:pPr algn="ctr" eaLnBrk="0" hangingPunct="0">
              <a:buClr>
                <a:srgbClr val="114FFB"/>
              </a:buClr>
            </a:pPr>
            <a:r>
              <a:rPr lang="en-GB" sz="1400" b="1" kern="0" dirty="0" err="1">
                <a:solidFill>
                  <a:schemeClr val="tx2"/>
                </a:solidFill>
                <a:latin typeface="Univers for KPMG Light" panose="020B0403020202020204" pitchFamily="34" charset="0"/>
              </a:rPr>
              <a:t>Piaci</a:t>
            </a:r>
            <a:r>
              <a:rPr lang="en-GB" sz="1400" b="1" kern="0" dirty="0">
                <a:solidFill>
                  <a:schemeClr val="tx2"/>
                </a:solidFill>
                <a:latin typeface="Univers for KPMG Light" panose="020B0403020202020204" pitchFamily="34" charset="0"/>
              </a:rPr>
              <a:t> </a:t>
            </a:r>
            <a:r>
              <a:rPr lang="en-GB" sz="1400" b="1" kern="0" dirty="0" err="1">
                <a:solidFill>
                  <a:schemeClr val="tx2"/>
                </a:solidFill>
                <a:latin typeface="Univers for KPMG Light" panose="020B0403020202020204" pitchFamily="34" charset="0"/>
              </a:rPr>
              <a:t>fegyelem</a:t>
            </a:r>
            <a:endParaRPr lang="en-GB" sz="1400" b="1" kern="0" dirty="0">
              <a:solidFill>
                <a:schemeClr val="tx2"/>
              </a:solidFill>
              <a:latin typeface="Univers for KPMG Light" panose="020B0403020202020204" pitchFamily="34" charset="0"/>
            </a:endParaRPr>
          </a:p>
        </p:txBody>
      </p:sp>
      <p:sp>
        <p:nvSpPr>
          <p:cNvPr id="16390" name="Text Box 6"/>
          <p:cNvSpPr txBox="1">
            <a:spLocks noChangeArrowheads="1"/>
          </p:cNvSpPr>
          <p:nvPr/>
        </p:nvSpPr>
        <p:spPr bwMode="gray">
          <a:xfrm>
            <a:off x="765175" y="3092450"/>
            <a:ext cx="300082" cy="338554"/>
          </a:xfrm>
          <a:prstGeom prst="rect">
            <a:avLst/>
          </a:prstGeom>
          <a:noFill/>
          <a:ln w="9525">
            <a:noFill/>
            <a:miter lim="800000"/>
            <a:headEnd/>
            <a:tailEnd/>
          </a:ln>
        </p:spPr>
        <p:txBody>
          <a:bodyPr wrap="none">
            <a:spAutoFit/>
          </a:bodyPr>
          <a:lstStyle/>
          <a:p>
            <a:pPr marL="342900" indent="-342900" eaLnBrk="0" hangingPunct="0">
              <a:buClr>
                <a:srgbClr val="114FFB"/>
              </a:buClr>
              <a:buFont typeface="Wingdings" pitchFamily="2" charset="2"/>
              <a:buNone/>
            </a:pPr>
            <a:r>
              <a:rPr lang="en-GB" sz="1600" b="1">
                <a:solidFill>
                  <a:schemeClr val="accent4">
                    <a:lumMod val="75000"/>
                  </a:schemeClr>
                </a:solidFill>
                <a:latin typeface="Univers 45 Light" pitchFamily="2" charset="0"/>
              </a:rPr>
              <a:t>I.</a:t>
            </a:r>
          </a:p>
        </p:txBody>
      </p:sp>
      <p:sp>
        <p:nvSpPr>
          <p:cNvPr id="16391" name="Text Box 7"/>
          <p:cNvSpPr txBox="1">
            <a:spLocks noChangeArrowheads="1"/>
          </p:cNvSpPr>
          <p:nvPr/>
        </p:nvSpPr>
        <p:spPr bwMode="gray">
          <a:xfrm>
            <a:off x="2444750" y="3092450"/>
            <a:ext cx="357790" cy="338554"/>
          </a:xfrm>
          <a:prstGeom prst="rect">
            <a:avLst/>
          </a:prstGeom>
          <a:noFill/>
          <a:ln w="9525">
            <a:noFill/>
            <a:miter lim="800000"/>
            <a:headEnd/>
            <a:tailEnd/>
          </a:ln>
        </p:spPr>
        <p:txBody>
          <a:bodyPr wrap="none">
            <a:spAutoFit/>
          </a:bodyPr>
          <a:lstStyle/>
          <a:p>
            <a:pPr marL="342900" indent="-342900" eaLnBrk="0" hangingPunct="0">
              <a:buClr>
                <a:srgbClr val="114FFB"/>
              </a:buClr>
              <a:buFont typeface="Wingdings" pitchFamily="2" charset="2"/>
              <a:buNone/>
            </a:pPr>
            <a:r>
              <a:rPr lang="en-GB" sz="1600" b="1">
                <a:solidFill>
                  <a:schemeClr val="accent4">
                    <a:lumMod val="75000"/>
                  </a:schemeClr>
                </a:solidFill>
                <a:latin typeface="Univers 45 Light" pitchFamily="2" charset="0"/>
              </a:rPr>
              <a:t>II.</a:t>
            </a:r>
          </a:p>
        </p:txBody>
      </p:sp>
      <p:sp>
        <p:nvSpPr>
          <p:cNvPr id="1172488" name="Rectangle 8"/>
          <p:cNvSpPr>
            <a:spLocks noChangeArrowheads="1"/>
          </p:cNvSpPr>
          <p:nvPr/>
        </p:nvSpPr>
        <p:spPr bwMode="auto">
          <a:xfrm>
            <a:off x="533400" y="1447800"/>
            <a:ext cx="3741738" cy="615950"/>
          </a:xfrm>
          <a:prstGeom prst="rect">
            <a:avLst/>
          </a:prstGeom>
          <a:solidFill>
            <a:srgbClr val="CCFFFF"/>
          </a:solidFill>
          <a:ln w="6350" algn="ctr">
            <a:noFill/>
            <a:miter lim="800000"/>
            <a:headEnd/>
            <a:tailEnd/>
          </a:ln>
          <a:effectLst>
            <a:outerShdw dist="107763" dir="2700000" algn="ctr" rotWithShape="0">
              <a:schemeClr val="bg2">
                <a:alpha val="50000"/>
              </a:schemeClr>
            </a:outerShdw>
          </a:effectLst>
        </p:spPr>
        <p:txBody>
          <a:bodyPr anchor="ctr"/>
          <a:lstStyle/>
          <a:p>
            <a:pPr algn="ctr">
              <a:defRPr/>
            </a:pPr>
            <a:r>
              <a:rPr lang="en-GB" sz="1400" b="1" kern="0" dirty="0">
                <a:solidFill>
                  <a:schemeClr val="tx2"/>
                </a:solidFill>
                <a:latin typeface="Univers for KPMG Light" panose="020B0403020202020204" pitchFamily="34" charset="0"/>
              </a:rPr>
              <a:t>A </a:t>
            </a:r>
            <a:r>
              <a:rPr lang="en-GB" sz="1400" b="1" kern="0" dirty="0" err="1">
                <a:solidFill>
                  <a:schemeClr val="tx2"/>
                </a:solidFill>
                <a:latin typeface="Univers for KPMG Light" panose="020B0403020202020204" pitchFamily="34" charset="0"/>
              </a:rPr>
              <a:t>Bázel</a:t>
            </a:r>
            <a:r>
              <a:rPr lang="en-GB" sz="1400" b="1" kern="0" dirty="0">
                <a:solidFill>
                  <a:schemeClr val="tx2"/>
                </a:solidFill>
                <a:latin typeface="Univers for KPMG Light" panose="020B0403020202020204" pitchFamily="34" charset="0"/>
              </a:rPr>
              <a:t> </a:t>
            </a:r>
            <a:r>
              <a:rPr lang="en-GB" sz="1400" b="1" kern="0" dirty="0" smtClean="0">
                <a:solidFill>
                  <a:schemeClr val="tx2"/>
                </a:solidFill>
                <a:latin typeface="Univers for KPMG Light" panose="020B0403020202020204" pitchFamily="34" charset="0"/>
              </a:rPr>
              <a:t>I</a:t>
            </a:r>
            <a:r>
              <a:rPr lang="hu-HU" sz="1400" b="1" kern="0" dirty="0" smtClean="0">
                <a:solidFill>
                  <a:schemeClr val="tx2"/>
                </a:solidFill>
                <a:latin typeface="Univers for KPMG Light" panose="020B0403020202020204" pitchFamily="34" charset="0"/>
              </a:rPr>
              <a:t>I</a:t>
            </a:r>
            <a:r>
              <a:rPr lang="en-GB" sz="1400" b="1" kern="0" dirty="0" smtClean="0">
                <a:solidFill>
                  <a:schemeClr val="tx2"/>
                </a:solidFill>
                <a:latin typeface="Univers for KPMG Light" panose="020B0403020202020204" pitchFamily="34" charset="0"/>
              </a:rPr>
              <a:t>I </a:t>
            </a:r>
            <a:r>
              <a:rPr lang="en-GB" sz="1400" b="1" kern="0" dirty="0">
                <a:solidFill>
                  <a:schemeClr val="tx2"/>
                </a:solidFill>
                <a:latin typeface="Univers for KPMG Light" panose="020B0403020202020204" pitchFamily="34" charset="0"/>
              </a:rPr>
              <a:t>1-3. </a:t>
            </a:r>
            <a:r>
              <a:rPr lang="en-GB" sz="1400" b="1" kern="0" dirty="0" err="1">
                <a:solidFill>
                  <a:schemeClr val="tx2"/>
                </a:solidFill>
                <a:latin typeface="Univers for KPMG Light" panose="020B0403020202020204" pitchFamily="34" charset="0"/>
              </a:rPr>
              <a:t>pil</a:t>
            </a:r>
            <a:r>
              <a:rPr lang="hu-HU" sz="1400" b="1" kern="0" dirty="0">
                <a:solidFill>
                  <a:schemeClr val="tx2"/>
                </a:solidFill>
                <a:latin typeface="Univers for KPMG Light" panose="020B0403020202020204" pitchFamily="34" charset="0"/>
              </a:rPr>
              <a:t>l</a:t>
            </a:r>
            <a:r>
              <a:rPr lang="en-GB" sz="1400" b="1" kern="0" dirty="0" err="1">
                <a:solidFill>
                  <a:schemeClr val="tx2"/>
                </a:solidFill>
                <a:latin typeface="Univers for KPMG Light" panose="020B0403020202020204" pitchFamily="34" charset="0"/>
              </a:rPr>
              <a:t>ére</a:t>
            </a:r>
            <a:endParaRPr lang="en-GB" sz="1400" b="1" kern="0" dirty="0">
              <a:solidFill>
                <a:schemeClr val="tx2"/>
              </a:solidFill>
              <a:latin typeface="Univers for KPMG Light" panose="020B0403020202020204" pitchFamily="34" charset="0"/>
            </a:endParaRPr>
          </a:p>
        </p:txBody>
      </p:sp>
      <p:sp>
        <p:nvSpPr>
          <p:cNvPr id="16393" name="Text Box 9"/>
          <p:cNvSpPr txBox="1">
            <a:spLocks noChangeArrowheads="1"/>
          </p:cNvSpPr>
          <p:nvPr/>
        </p:nvSpPr>
        <p:spPr bwMode="gray">
          <a:xfrm>
            <a:off x="4033838" y="3092450"/>
            <a:ext cx="415498" cy="338554"/>
          </a:xfrm>
          <a:prstGeom prst="rect">
            <a:avLst/>
          </a:prstGeom>
          <a:noFill/>
          <a:ln w="9525">
            <a:noFill/>
            <a:miter lim="800000"/>
            <a:headEnd/>
            <a:tailEnd/>
          </a:ln>
        </p:spPr>
        <p:txBody>
          <a:bodyPr wrap="none">
            <a:spAutoFit/>
          </a:bodyPr>
          <a:lstStyle/>
          <a:p>
            <a:pPr marL="342900" indent="-342900" eaLnBrk="0" hangingPunct="0">
              <a:buClr>
                <a:srgbClr val="114FFB"/>
              </a:buClr>
              <a:buFont typeface="Wingdings" pitchFamily="2" charset="2"/>
              <a:buNone/>
            </a:pPr>
            <a:r>
              <a:rPr lang="nl-NL" sz="1600" b="1">
                <a:solidFill>
                  <a:schemeClr val="accent4">
                    <a:lumMod val="75000"/>
                  </a:schemeClr>
                </a:solidFill>
                <a:latin typeface="Univers 45 Light" pitchFamily="2" charset="0"/>
              </a:rPr>
              <a:t>III.</a:t>
            </a:r>
            <a:endParaRPr lang="en-GB" sz="1600" b="1">
              <a:solidFill>
                <a:schemeClr val="accent4">
                  <a:lumMod val="75000"/>
                </a:schemeClr>
              </a:solidFill>
              <a:latin typeface="Univers 45 Light" pitchFamily="2" charset="0"/>
            </a:endParaRPr>
          </a:p>
        </p:txBody>
      </p:sp>
      <p:sp>
        <p:nvSpPr>
          <p:cNvPr id="16394" name="Rectangle 10"/>
          <p:cNvSpPr>
            <a:spLocks noChangeArrowheads="1"/>
          </p:cNvSpPr>
          <p:nvPr/>
        </p:nvSpPr>
        <p:spPr bwMode="auto">
          <a:xfrm>
            <a:off x="5257800" y="5486400"/>
            <a:ext cx="3429000" cy="712788"/>
          </a:xfrm>
          <a:prstGeom prst="rect">
            <a:avLst/>
          </a:prstGeom>
          <a:noFill/>
          <a:ln w="25400">
            <a:noFill/>
            <a:miter lim="800000"/>
            <a:headEnd/>
            <a:tailEnd/>
          </a:ln>
        </p:spPr>
        <p:txBody>
          <a:bodyPr anchor="ctr"/>
          <a:lstStyle/>
          <a:p>
            <a:pPr algn="ctr" eaLnBrk="0" hangingPunct="0">
              <a:lnSpc>
                <a:spcPct val="90000"/>
              </a:lnSpc>
            </a:pPr>
            <a:r>
              <a:rPr lang="hu-HU" sz="1400" kern="0" dirty="0">
                <a:solidFill>
                  <a:schemeClr val="tx2"/>
                </a:solidFill>
                <a:latin typeface="Univers for KPMG Light" panose="020B0403020202020204" pitchFamily="34" charset="0"/>
              </a:rPr>
              <a:t>Nyilvánosságra hozatali</a:t>
            </a:r>
            <a:r>
              <a:rPr lang="en-US" sz="1400" kern="0" dirty="0">
                <a:solidFill>
                  <a:schemeClr val="tx2"/>
                </a:solidFill>
                <a:latin typeface="Univers for KPMG Light" panose="020B0403020202020204" pitchFamily="34" charset="0"/>
              </a:rPr>
              <a:t> </a:t>
            </a:r>
            <a:r>
              <a:rPr lang="en-US" sz="1400" kern="0" dirty="0" err="1">
                <a:solidFill>
                  <a:schemeClr val="tx2"/>
                </a:solidFill>
                <a:latin typeface="Univers for KPMG Light" panose="020B0403020202020204" pitchFamily="34" charset="0"/>
              </a:rPr>
              <a:t>követelmények</a:t>
            </a:r>
            <a:endParaRPr lang="en-US" sz="1400" kern="0" dirty="0">
              <a:solidFill>
                <a:schemeClr val="tx2"/>
              </a:solidFill>
              <a:latin typeface="Univers for KPMG Light" panose="020B0403020202020204" pitchFamily="34" charset="0"/>
            </a:endParaRPr>
          </a:p>
        </p:txBody>
      </p:sp>
      <p:sp>
        <p:nvSpPr>
          <p:cNvPr id="16395" name="Rectangle 11"/>
          <p:cNvSpPr>
            <a:spLocks noChangeArrowheads="1"/>
          </p:cNvSpPr>
          <p:nvPr/>
        </p:nvSpPr>
        <p:spPr bwMode="auto">
          <a:xfrm>
            <a:off x="5257800" y="4419600"/>
            <a:ext cx="3429000" cy="712788"/>
          </a:xfrm>
          <a:prstGeom prst="rect">
            <a:avLst/>
          </a:prstGeom>
          <a:noFill/>
          <a:ln w="25400">
            <a:noFill/>
            <a:miter lim="800000"/>
            <a:headEnd/>
            <a:tailEnd/>
          </a:ln>
        </p:spPr>
        <p:txBody>
          <a:bodyPr anchor="ctr"/>
          <a:lstStyle/>
          <a:p>
            <a:pPr algn="ctr" eaLnBrk="0" hangingPunct="0">
              <a:lnSpc>
                <a:spcPct val="90000"/>
              </a:lnSpc>
            </a:pPr>
            <a:r>
              <a:rPr lang="hu-HU" sz="1400" kern="0" dirty="0">
                <a:solidFill>
                  <a:schemeClr val="tx2"/>
                </a:solidFill>
                <a:latin typeface="Univers for KPMG Light" panose="020B0403020202020204" pitchFamily="34" charset="0"/>
              </a:rPr>
              <a:t>Belső tőkemegfelelés és felügyeleti felülvizsgálat </a:t>
            </a:r>
          </a:p>
          <a:p>
            <a:pPr algn="ctr" eaLnBrk="0" hangingPunct="0">
              <a:lnSpc>
                <a:spcPct val="90000"/>
              </a:lnSpc>
            </a:pPr>
            <a:r>
              <a:rPr lang="hu-HU" sz="1400" kern="0" dirty="0">
                <a:solidFill>
                  <a:schemeClr val="tx2"/>
                </a:solidFill>
                <a:latin typeface="Univers for KPMG Light" panose="020B0403020202020204" pitchFamily="34" charset="0"/>
              </a:rPr>
              <a:t>(ICAAP, SREP)</a:t>
            </a:r>
            <a:endParaRPr lang="en-US" sz="1400" kern="0" dirty="0">
              <a:solidFill>
                <a:schemeClr val="tx2"/>
              </a:solidFill>
              <a:latin typeface="Univers for KPMG Light" panose="020B0403020202020204" pitchFamily="34" charset="0"/>
            </a:endParaRPr>
          </a:p>
        </p:txBody>
      </p:sp>
      <p:sp>
        <p:nvSpPr>
          <p:cNvPr id="16396" name="Rectangle 12"/>
          <p:cNvSpPr>
            <a:spLocks noChangeArrowheads="1"/>
          </p:cNvSpPr>
          <p:nvPr/>
        </p:nvSpPr>
        <p:spPr bwMode="auto">
          <a:xfrm>
            <a:off x="5168379" y="3671491"/>
            <a:ext cx="3429000" cy="712788"/>
          </a:xfrm>
          <a:prstGeom prst="rect">
            <a:avLst/>
          </a:prstGeom>
          <a:noFill/>
          <a:ln w="25400">
            <a:noFill/>
            <a:miter lim="800000"/>
            <a:headEnd/>
            <a:tailEnd/>
          </a:ln>
        </p:spPr>
        <p:txBody>
          <a:bodyPr anchor="ctr"/>
          <a:lstStyle/>
          <a:p>
            <a:pPr algn="ctr" eaLnBrk="0" hangingPunct="0">
              <a:lnSpc>
                <a:spcPct val="90000"/>
              </a:lnSpc>
            </a:pPr>
            <a:r>
              <a:rPr lang="en-US" sz="1400" kern="0" dirty="0">
                <a:solidFill>
                  <a:schemeClr val="tx2"/>
                </a:solidFill>
                <a:latin typeface="Univers for KPMG Light" panose="020B0403020202020204" pitchFamily="34" charset="0"/>
              </a:rPr>
              <a:t>A </a:t>
            </a:r>
            <a:r>
              <a:rPr lang="en-US" sz="1400" kern="0" dirty="0" err="1">
                <a:solidFill>
                  <a:schemeClr val="tx2"/>
                </a:solidFill>
                <a:latin typeface="Univers for KPMG Light" panose="020B0403020202020204" pitchFamily="34" charset="0"/>
              </a:rPr>
              <a:t>hitel</a:t>
            </a:r>
            <a:r>
              <a:rPr lang="hu-HU" sz="1400" kern="0" dirty="0">
                <a:solidFill>
                  <a:schemeClr val="tx2"/>
                </a:solidFill>
                <a:latin typeface="Univers for KPMG Light" panose="020B0403020202020204" pitchFamily="34" charset="0"/>
              </a:rPr>
              <a:t>, </a:t>
            </a:r>
            <a:r>
              <a:rPr lang="en-US" sz="1400" kern="0" dirty="0" err="1">
                <a:solidFill>
                  <a:schemeClr val="tx2"/>
                </a:solidFill>
                <a:latin typeface="Univers for KPMG Light" panose="020B0403020202020204" pitchFamily="34" charset="0"/>
              </a:rPr>
              <a:t>működési</a:t>
            </a:r>
            <a:r>
              <a:rPr lang="hu-HU" sz="1400" kern="0" dirty="0">
                <a:solidFill>
                  <a:schemeClr val="tx2"/>
                </a:solidFill>
                <a:latin typeface="Univers for KPMG Light" panose="020B0403020202020204" pitchFamily="34" charset="0"/>
              </a:rPr>
              <a:t> és piaci</a:t>
            </a:r>
            <a:r>
              <a:rPr lang="en-US" sz="1400" kern="0" dirty="0">
                <a:solidFill>
                  <a:schemeClr val="tx2"/>
                </a:solidFill>
                <a:latin typeface="Univers for KPMG Light" panose="020B0403020202020204" pitchFamily="34" charset="0"/>
              </a:rPr>
              <a:t> </a:t>
            </a:r>
            <a:r>
              <a:rPr lang="en-US" sz="1400" kern="0" dirty="0" err="1">
                <a:solidFill>
                  <a:schemeClr val="tx2"/>
                </a:solidFill>
                <a:latin typeface="Univers for KPMG Light" panose="020B0403020202020204" pitchFamily="34" charset="0"/>
              </a:rPr>
              <a:t>kockázat</a:t>
            </a:r>
            <a:r>
              <a:rPr lang="en-US" sz="1400" kern="0" dirty="0">
                <a:solidFill>
                  <a:schemeClr val="tx2"/>
                </a:solidFill>
                <a:latin typeface="Univers for KPMG Light" panose="020B0403020202020204" pitchFamily="34" charset="0"/>
              </a:rPr>
              <a:t> </a:t>
            </a:r>
            <a:r>
              <a:rPr lang="en-US" sz="1400" kern="0" dirty="0" err="1">
                <a:solidFill>
                  <a:schemeClr val="tx2"/>
                </a:solidFill>
                <a:latin typeface="Univers for KPMG Light" panose="020B0403020202020204" pitchFamily="34" charset="0"/>
              </a:rPr>
              <a:t>esetében</a:t>
            </a:r>
            <a:r>
              <a:rPr lang="en-US" sz="1400" kern="0" dirty="0">
                <a:solidFill>
                  <a:schemeClr val="tx2"/>
                </a:solidFill>
                <a:latin typeface="Univers for KPMG Light" panose="020B0403020202020204" pitchFamily="34" charset="0"/>
              </a:rPr>
              <a:t> </a:t>
            </a:r>
            <a:r>
              <a:rPr lang="en-US" sz="1400" kern="0" dirty="0" err="1">
                <a:solidFill>
                  <a:schemeClr val="tx2"/>
                </a:solidFill>
                <a:latin typeface="Univers for KPMG Light" panose="020B0403020202020204" pitchFamily="34" charset="0"/>
              </a:rPr>
              <a:t>választási</a:t>
            </a:r>
            <a:r>
              <a:rPr lang="en-US" sz="1400" kern="0" dirty="0">
                <a:solidFill>
                  <a:schemeClr val="tx2"/>
                </a:solidFill>
                <a:latin typeface="Univers for KPMG Light" panose="020B0403020202020204" pitchFamily="34" charset="0"/>
              </a:rPr>
              <a:t> </a:t>
            </a:r>
            <a:r>
              <a:rPr lang="en-US" sz="1400" kern="0" dirty="0" err="1">
                <a:solidFill>
                  <a:schemeClr val="tx2"/>
                </a:solidFill>
                <a:latin typeface="Univers for KPMG Light" panose="020B0403020202020204" pitchFamily="34" charset="0"/>
              </a:rPr>
              <a:t>lehetőséggel</a:t>
            </a:r>
            <a:endParaRPr lang="en-US" sz="1400" kern="0" dirty="0">
              <a:solidFill>
                <a:schemeClr val="tx2"/>
              </a:solidFill>
              <a:latin typeface="Univers for KPMG Light" panose="020B0403020202020204" pitchFamily="34" charset="0"/>
            </a:endParaRPr>
          </a:p>
        </p:txBody>
      </p:sp>
      <p:sp>
        <p:nvSpPr>
          <p:cNvPr id="16397" name="Line 13"/>
          <p:cNvSpPr>
            <a:spLocks noChangeShapeType="1"/>
          </p:cNvSpPr>
          <p:nvPr/>
        </p:nvSpPr>
        <p:spPr bwMode="auto">
          <a:xfrm flipV="1">
            <a:off x="4495800" y="5791200"/>
            <a:ext cx="579438" cy="1588"/>
          </a:xfrm>
          <a:prstGeom prst="line">
            <a:avLst/>
          </a:prstGeom>
          <a:noFill/>
          <a:ln w="19050">
            <a:solidFill>
              <a:schemeClr val="bg2"/>
            </a:solidFill>
            <a:round/>
            <a:headEnd/>
            <a:tailEnd type="triangle" w="med" len="med"/>
          </a:ln>
        </p:spPr>
        <p:txBody>
          <a:bodyPr lIns="36000" tIns="0" rIns="36000" anchorCtr="1"/>
          <a:lstStyle/>
          <a:p>
            <a:endParaRPr lang="hu-HU" b="1">
              <a:solidFill>
                <a:schemeClr val="accent4">
                  <a:lumMod val="75000"/>
                </a:schemeClr>
              </a:solidFill>
            </a:endParaRPr>
          </a:p>
        </p:txBody>
      </p:sp>
      <p:sp>
        <p:nvSpPr>
          <p:cNvPr id="16398" name="Line 14"/>
          <p:cNvSpPr>
            <a:spLocks noChangeShapeType="1"/>
          </p:cNvSpPr>
          <p:nvPr/>
        </p:nvSpPr>
        <p:spPr bwMode="auto">
          <a:xfrm flipV="1">
            <a:off x="2895600" y="5080421"/>
            <a:ext cx="2247900" cy="4763"/>
          </a:xfrm>
          <a:prstGeom prst="line">
            <a:avLst/>
          </a:prstGeom>
          <a:noFill/>
          <a:ln w="19050">
            <a:solidFill>
              <a:schemeClr val="bg2"/>
            </a:solidFill>
            <a:round/>
            <a:headEnd/>
            <a:tailEnd type="triangle" w="med" len="med"/>
          </a:ln>
        </p:spPr>
        <p:txBody>
          <a:bodyPr lIns="36000" tIns="0" rIns="36000" anchorCtr="1"/>
          <a:lstStyle/>
          <a:p>
            <a:endParaRPr lang="hu-HU" b="1">
              <a:solidFill>
                <a:schemeClr val="accent4">
                  <a:lumMod val="75000"/>
                </a:schemeClr>
              </a:solidFill>
            </a:endParaRPr>
          </a:p>
        </p:txBody>
      </p:sp>
      <p:sp>
        <p:nvSpPr>
          <p:cNvPr id="16399" name="Line 15"/>
          <p:cNvSpPr>
            <a:spLocks noChangeShapeType="1"/>
          </p:cNvSpPr>
          <p:nvPr/>
        </p:nvSpPr>
        <p:spPr bwMode="auto">
          <a:xfrm>
            <a:off x="1255713" y="4027885"/>
            <a:ext cx="3919537" cy="0"/>
          </a:xfrm>
          <a:prstGeom prst="line">
            <a:avLst/>
          </a:prstGeom>
          <a:noFill/>
          <a:ln w="19050">
            <a:solidFill>
              <a:schemeClr val="bg2"/>
            </a:solidFill>
            <a:round/>
            <a:headEnd/>
            <a:tailEnd type="triangle" w="med" len="med"/>
          </a:ln>
        </p:spPr>
        <p:txBody>
          <a:bodyPr lIns="36000" tIns="0" rIns="36000" anchorCtr="1"/>
          <a:lstStyle/>
          <a:p>
            <a:endParaRPr lang="hu-HU" b="1">
              <a:solidFill>
                <a:schemeClr val="accent4">
                  <a:lumMod val="75000"/>
                </a:schemeClr>
              </a:solidFill>
            </a:endParaRPr>
          </a:p>
        </p:txBody>
      </p:sp>
      <p:sp>
        <p:nvSpPr>
          <p:cNvPr id="16402" name="Oval 19"/>
          <p:cNvSpPr>
            <a:spLocks noChangeArrowheads="1"/>
          </p:cNvSpPr>
          <p:nvPr/>
        </p:nvSpPr>
        <p:spPr bwMode="auto">
          <a:xfrm>
            <a:off x="533400" y="3352800"/>
            <a:ext cx="806450" cy="2649538"/>
          </a:xfrm>
          <a:prstGeom prst="ellipse">
            <a:avLst/>
          </a:prstGeom>
          <a:noFill/>
          <a:ln w="9525">
            <a:solidFill>
              <a:srgbClr val="FF0000"/>
            </a:solidFill>
            <a:round/>
            <a:headEnd/>
            <a:tailEnd/>
          </a:ln>
        </p:spPr>
        <p:txBody>
          <a:bodyPr wrap="none" anchor="ctr"/>
          <a:lstStyle/>
          <a:p>
            <a:endParaRPr lang="hu-HU" b="1">
              <a:solidFill>
                <a:schemeClr val="accent4">
                  <a:lumMod val="75000"/>
                </a:schemeClr>
              </a:solidFill>
            </a:endParaRPr>
          </a:p>
        </p:txBody>
      </p:sp>
      <p:sp>
        <p:nvSpPr>
          <p:cNvPr id="16403" name="Oval 20"/>
          <p:cNvSpPr>
            <a:spLocks noChangeArrowheads="1"/>
          </p:cNvSpPr>
          <p:nvPr/>
        </p:nvSpPr>
        <p:spPr bwMode="auto">
          <a:xfrm>
            <a:off x="3810000" y="3352800"/>
            <a:ext cx="806450" cy="2649538"/>
          </a:xfrm>
          <a:prstGeom prst="ellipse">
            <a:avLst/>
          </a:prstGeom>
          <a:noFill/>
          <a:ln w="9525">
            <a:solidFill>
              <a:srgbClr val="FF0000"/>
            </a:solidFill>
            <a:round/>
            <a:headEnd/>
            <a:tailEnd/>
          </a:ln>
        </p:spPr>
        <p:txBody>
          <a:bodyPr wrap="none" anchor="ctr"/>
          <a:lstStyle/>
          <a:p>
            <a:endParaRPr lang="hu-HU" b="1">
              <a:solidFill>
                <a:schemeClr val="accent4">
                  <a:lumMod val="75000"/>
                </a:schemeClr>
              </a:solidFill>
            </a:endParaRPr>
          </a:p>
        </p:txBody>
      </p:sp>
      <p:sp>
        <p:nvSpPr>
          <p:cNvPr id="21" name="Oval 19"/>
          <p:cNvSpPr>
            <a:spLocks noChangeArrowheads="1"/>
          </p:cNvSpPr>
          <p:nvPr/>
        </p:nvSpPr>
        <p:spPr bwMode="auto">
          <a:xfrm>
            <a:off x="2181374" y="3356992"/>
            <a:ext cx="806450" cy="2649538"/>
          </a:xfrm>
          <a:prstGeom prst="ellipse">
            <a:avLst/>
          </a:prstGeom>
          <a:noFill/>
          <a:ln w="9525">
            <a:solidFill>
              <a:srgbClr val="FF0000"/>
            </a:solidFill>
            <a:round/>
            <a:headEnd/>
            <a:tailEnd/>
          </a:ln>
        </p:spPr>
        <p:txBody>
          <a:bodyPr wrap="none" anchor="ctr"/>
          <a:lstStyle/>
          <a:p>
            <a:endParaRPr lang="hu-HU" b="1">
              <a:solidFill>
                <a:schemeClr val="accent4">
                  <a:lumMod val="75000"/>
                </a:schemeClr>
              </a:solidFill>
            </a:endParaRPr>
          </a:p>
        </p:txBody>
      </p:sp>
      <p:sp>
        <p:nvSpPr>
          <p:cNvPr id="20" name="Title 3"/>
          <p:cNvSpPr txBox="1">
            <a:spLocks/>
          </p:cNvSpPr>
          <p:nvPr/>
        </p:nvSpPr>
        <p:spPr>
          <a:xfrm>
            <a:off x="762001" y="432905"/>
            <a:ext cx="7635875" cy="577289"/>
          </a:xfrm>
          <a:prstGeom prst="rect">
            <a:avLst/>
          </a:prstGeom>
          <a:noFill/>
        </p:spPr>
        <p:txBody>
          <a:bodyPr vert="horz" lIns="0" tIns="0" rIns="0" bIns="0" rtlCol="0" anchor="t" anchorCtr="0">
            <a:noAutofit/>
          </a:bodyPr>
          <a:lstStyle>
            <a:lvl1pPr eaLnBrk="1" hangingPunct="1">
              <a:lnSpc>
                <a:spcPct val="70000"/>
              </a:lnSpc>
              <a:defRPr sz="5400" b="0" i="0">
                <a:solidFill>
                  <a:schemeClr val="tx2"/>
                </a:solidFill>
                <a:latin typeface="KPMG Extralight"/>
                <a:cs typeface="KPMG Extralight"/>
              </a:defRPr>
            </a:lvl1pPr>
          </a:lstStyle>
          <a:p>
            <a:pPr defTabSz="914400"/>
            <a:r>
              <a:rPr lang="pl-PL" kern="0" dirty="0" smtClean="0"/>
              <a:t>Bázel III szerkezete</a:t>
            </a:r>
            <a:endParaRPr lang="en-GB" kern="0" dirty="0"/>
          </a:p>
        </p:txBody>
      </p:sp>
    </p:spTree>
    <p:extLst>
      <p:ext uri="{BB962C8B-B14F-4D97-AF65-F5344CB8AC3E}">
        <p14:creationId xmlns:p14="http://schemas.microsoft.com/office/powerpoint/2010/main" val="42379443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611560" y="1123466"/>
            <a:ext cx="7632848" cy="4448882"/>
            <a:chOff x="611560" y="1212366"/>
            <a:chExt cx="7632848" cy="4448882"/>
          </a:xfrm>
        </p:grpSpPr>
        <p:grpSp>
          <p:nvGrpSpPr>
            <p:cNvPr id="4" name="Group 24"/>
            <p:cNvGrpSpPr/>
            <p:nvPr/>
          </p:nvGrpSpPr>
          <p:grpSpPr>
            <a:xfrm>
              <a:off x="611560" y="1556792"/>
              <a:ext cx="7632848" cy="4104456"/>
              <a:chOff x="611559" y="1484785"/>
              <a:chExt cx="7848870" cy="4464496"/>
            </a:xfrm>
          </p:grpSpPr>
          <p:sp>
            <p:nvSpPr>
              <p:cNvPr id="5" name="Cloud Callout 4"/>
              <p:cNvSpPr/>
              <p:nvPr/>
            </p:nvSpPr>
            <p:spPr>
              <a:xfrm>
                <a:off x="611559" y="1484785"/>
                <a:ext cx="7848870" cy="4464496"/>
              </a:xfrm>
              <a:prstGeom prst="cloudCallout">
                <a:avLst>
                  <a:gd name="adj1" fmla="val -27791"/>
                  <a:gd name="adj2" fmla="val 16479"/>
                </a:avLst>
              </a:prstGeom>
              <a:gradFill flip="none" rotWithShape="1">
                <a:gsLst>
                  <a:gs pos="17000">
                    <a:srgbClr val="00338D"/>
                  </a:gs>
                  <a:gs pos="62000">
                    <a:srgbClr val="BFCCE3"/>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Univers for KPMG Light" panose="020B0403020202020204" pitchFamily="34" charset="0"/>
                </a:endParaRPr>
              </a:p>
            </p:txBody>
          </p:sp>
          <p:sp>
            <p:nvSpPr>
              <p:cNvPr id="7" name="Oval 6"/>
              <p:cNvSpPr/>
              <p:nvPr/>
            </p:nvSpPr>
            <p:spPr>
              <a:xfrm rot="940732">
                <a:off x="1475656" y="2348881"/>
                <a:ext cx="1368151"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bg1"/>
                    </a:solidFill>
                    <a:latin typeface="Univers for KPMG Light" panose="020B0403020202020204" pitchFamily="34" charset="0"/>
                  </a:rPr>
                  <a:t>Hitel kockázat</a:t>
                </a:r>
              </a:p>
            </p:txBody>
          </p:sp>
          <p:sp>
            <p:nvSpPr>
              <p:cNvPr id="10" name="Oval 9"/>
              <p:cNvSpPr/>
              <p:nvPr/>
            </p:nvSpPr>
            <p:spPr>
              <a:xfrm>
                <a:off x="827583" y="3284985"/>
                <a:ext cx="1368151"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bg1"/>
                    </a:solidFill>
                    <a:latin typeface="Univers for KPMG Light" panose="020B0403020202020204" pitchFamily="34" charset="0"/>
                  </a:rPr>
                  <a:t>Piaci kockázat</a:t>
                </a:r>
              </a:p>
            </p:txBody>
          </p:sp>
          <p:sp>
            <p:nvSpPr>
              <p:cNvPr id="11" name="Oval 10"/>
              <p:cNvSpPr/>
              <p:nvPr/>
            </p:nvSpPr>
            <p:spPr>
              <a:xfrm>
                <a:off x="1187623" y="4221088"/>
                <a:ext cx="1368151"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bg1"/>
                    </a:solidFill>
                    <a:latin typeface="Univers for KPMG Light" panose="020B0403020202020204" pitchFamily="34" charset="0"/>
                  </a:rPr>
                  <a:t>Működési kockázat</a:t>
                </a:r>
              </a:p>
            </p:txBody>
          </p:sp>
          <p:sp>
            <p:nvSpPr>
              <p:cNvPr id="12" name="Oval 11"/>
              <p:cNvSpPr/>
              <p:nvPr/>
            </p:nvSpPr>
            <p:spPr>
              <a:xfrm>
                <a:off x="2545594" y="4663331"/>
                <a:ext cx="1944215" cy="720080"/>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err="1" smtClean="0">
                    <a:solidFill>
                      <a:srgbClr val="FFFF00"/>
                    </a:solidFill>
                    <a:latin typeface="Univers for KPMG Light" panose="020B0403020202020204" pitchFamily="34" charset="0"/>
                  </a:rPr>
                  <a:t>Értékpapírosítási</a:t>
                </a:r>
                <a:r>
                  <a:rPr lang="hu-HU" sz="1200" dirty="0" smtClean="0">
                    <a:solidFill>
                      <a:srgbClr val="FFFF00"/>
                    </a:solidFill>
                    <a:latin typeface="Univers for KPMG Light" panose="020B0403020202020204" pitchFamily="34" charset="0"/>
                  </a:rPr>
                  <a:t> kockázat</a:t>
                </a:r>
              </a:p>
            </p:txBody>
          </p:sp>
          <p:sp>
            <p:nvSpPr>
              <p:cNvPr id="13" name="Oval 12"/>
              <p:cNvSpPr/>
              <p:nvPr/>
            </p:nvSpPr>
            <p:spPr>
              <a:xfrm rot="19569331">
                <a:off x="2915815" y="2420889"/>
                <a:ext cx="1368151"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err="1" smtClean="0">
                    <a:solidFill>
                      <a:srgbClr val="FFFF00"/>
                    </a:solidFill>
                    <a:latin typeface="Univers for KPMG Light" panose="020B0403020202020204" pitchFamily="34" charset="0"/>
                  </a:rPr>
                  <a:t>Reziduális</a:t>
                </a:r>
                <a:r>
                  <a:rPr lang="hu-HU" sz="1200" dirty="0" smtClean="0">
                    <a:solidFill>
                      <a:srgbClr val="FFFF00"/>
                    </a:solidFill>
                    <a:latin typeface="Univers for KPMG Light" panose="020B0403020202020204" pitchFamily="34" charset="0"/>
                  </a:rPr>
                  <a:t> kockázat</a:t>
                </a:r>
              </a:p>
            </p:txBody>
          </p:sp>
          <p:sp>
            <p:nvSpPr>
              <p:cNvPr id="14" name="Oval 13"/>
              <p:cNvSpPr/>
              <p:nvPr/>
            </p:nvSpPr>
            <p:spPr>
              <a:xfrm>
                <a:off x="2771800" y="3429000"/>
                <a:ext cx="1512168"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rgbClr val="FFFF00"/>
                    </a:solidFill>
                    <a:latin typeface="Univers for KPMG Light" panose="020B0403020202020204" pitchFamily="34" charset="0"/>
                  </a:rPr>
                  <a:t>Modellezési kockázat</a:t>
                </a:r>
              </a:p>
            </p:txBody>
          </p:sp>
          <p:sp>
            <p:nvSpPr>
              <p:cNvPr id="15" name="Oval 14"/>
              <p:cNvSpPr/>
              <p:nvPr/>
            </p:nvSpPr>
            <p:spPr>
              <a:xfrm rot="21434983">
                <a:off x="4301607" y="2009222"/>
                <a:ext cx="1798598" cy="720080"/>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accent4">
                        <a:lumMod val="75000"/>
                      </a:schemeClr>
                    </a:solidFill>
                    <a:latin typeface="Univers for KPMG Light" panose="020B0403020202020204" pitchFamily="34" charset="0"/>
                  </a:rPr>
                  <a:t>Koncentrációs kockázat</a:t>
                </a:r>
              </a:p>
            </p:txBody>
          </p:sp>
          <p:sp>
            <p:nvSpPr>
              <p:cNvPr id="16" name="Oval 15"/>
              <p:cNvSpPr/>
              <p:nvPr/>
            </p:nvSpPr>
            <p:spPr>
              <a:xfrm>
                <a:off x="5868142" y="3284985"/>
                <a:ext cx="1368151" cy="720080"/>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accent4">
                        <a:lumMod val="75000"/>
                      </a:schemeClr>
                    </a:solidFill>
                    <a:latin typeface="Univers for KPMG Light" panose="020B0403020202020204" pitchFamily="34" charset="0"/>
                  </a:rPr>
                  <a:t>Likviditási kockázat</a:t>
                </a:r>
              </a:p>
            </p:txBody>
          </p:sp>
          <p:sp>
            <p:nvSpPr>
              <p:cNvPr id="17" name="Oval 16"/>
              <p:cNvSpPr/>
              <p:nvPr/>
            </p:nvSpPr>
            <p:spPr>
              <a:xfrm rot="20226824">
                <a:off x="4392376" y="3147694"/>
                <a:ext cx="1368151"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accent4">
                        <a:lumMod val="75000"/>
                      </a:schemeClr>
                    </a:solidFill>
                    <a:latin typeface="Univers for KPMG Light" panose="020B0403020202020204" pitchFamily="34" charset="0"/>
                  </a:rPr>
                  <a:t>Ország kockázat</a:t>
                </a:r>
              </a:p>
            </p:txBody>
          </p:sp>
          <p:sp>
            <p:nvSpPr>
              <p:cNvPr id="18" name="Oval 17"/>
              <p:cNvSpPr/>
              <p:nvPr/>
            </p:nvSpPr>
            <p:spPr>
              <a:xfrm>
                <a:off x="5963260" y="2439838"/>
                <a:ext cx="2243118"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accent4">
                        <a:lumMod val="75000"/>
                      </a:schemeClr>
                    </a:solidFill>
                    <a:latin typeface="Univers for KPMG Light" panose="020B0403020202020204" pitchFamily="34" charset="0"/>
                  </a:rPr>
                  <a:t>Banki könyv kamatláb kockázat</a:t>
                </a:r>
              </a:p>
            </p:txBody>
          </p:sp>
          <p:sp>
            <p:nvSpPr>
              <p:cNvPr id="19" name="Oval 18"/>
              <p:cNvSpPr/>
              <p:nvPr/>
            </p:nvSpPr>
            <p:spPr>
              <a:xfrm rot="18942742">
                <a:off x="7092278" y="3429000"/>
                <a:ext cx="1368151"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accent4">
                        <a:lumMod val="75000"/>
                      </a:schemeClr>
                    </a:solidFill>
                    <a:latin typeface="Univers for KPMG Light" panose="020B0403020202020204" pitchFamily="34" charset="0"/>
                  </a:rPr>
                  <a:t>Stratégiai kockázat</a:t>
                </a:r>
              </a:p>
            </p:txBody>
          </p:sp>
          <p:sp>
            <p:nvSpPr>
              <p:cNvPr id="20" name="Oval 19"/>
              <p:cNvSpPr/>
              <p:nvPr/>
            </p:nvSpPr>
            <p:spPr>
              <a:xfrm rot="19284443">
                <a:off x="4415433" y="4254046"/>
                <a:ext cx="1512168"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accent4">
                        <a:lumMod val="75000"/>
                      </a:schemeClr>
                    </a:solidFill>
                    <a:latin typeface="Univers for KPMG Light" panose="020B0403020202020204" pitchFamily="34" charset="0"/>
                  </a:rPr>
                  <a:t>Elszámolási kockázat</a:t>
                </a:r>
              </a:p>
            </p:txBody>
          </p:sp>
          <p:sp>
            <p:nvSpPr>
              <p:cNvPr id="21" name="Oval 20"/>
              <p:cNvSpPr/>
              <p:nvPr/>
            </p:nvSpPr>
            <p:spPr>
              <a:xfrm>
                <a:off x="5794775" y="4539440"/>
                <a:ext cx="1441518"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accent4">
                        <a:lumMod val="75000"/>
                      </a:schemeClr>
                    </a:solidFill>
                    <a:latin typeface="Univers for KPMG Light" panose="020B0403020202020204" pitchFamily="34" charset="0"/>
                  </a:rPr>
                  <a:t>Reputációs kockázat</a:t>
                </a:r>
              </a:p>
            </p:txBody>
          </p:sp>
          <p:sp>
            <p:nvSpPr>
              <p:cNvPr id="22" name="Oval 21"/>
              <p:cNvSpPr/>
              <p:nvPr/>
            </p:nvSpPr>
            <p:spPr>
              <a:xfrm>
                <a:off x="6016915" y="1719757"/>
                <a:ext cx="1487712"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solidFill>
                      <a:schemeClr val="accent4">
                        <a:lumMod val="75000"/>
                      </a:schemeClr>
                    </a:solidFill>
                    <a:latin typeface="Univers for KPMG Light" panose="020B0403020202020204" pitchFamily="34" charset="0"/>
                  </a:rPr>
                  <a:t>Egyéb materiális kockázatok</a:t>
                </a:r>
              </a:p>
            </p:txBody>
          </p:sp>
        </p:grpSp>
        <p:sp>
          <p:nvSpPr>
            <p:cNvPr id="6" name="TextBox 5"/>
            <p:cNvSpPr txBox="1"/>
            <p:nvPr/>
          </p:nvSpPr>
          <p:spPr>
            <a:xfrm>
              <a:off x="2879812" y="1212366"/>
              <a:ext cx="3384376" cy="276999"/>
            </a:xfrm>
            <a:prstGeom prst="rect">
              <a:avLst/>
            </a:prstGeom>
            <a:noFill/>
          </p:spPr>
          <p:txBody>
            <a:bodyPr wrap="square" lIns="0" tIns="0" rIns="0" bIns="0" rtlCol="0">
              <a:spAutoFit/>
            </a:bodyPr>
            <a:lstStyle/>
            <a:p>
              <a:pPr algn="ctr"/>
              <a:r>
                <a:rPr lang="hu-HU" b="1" dirty="0" smtClean="0">
                  <a:solidFill>
                    <a:srgbClr val="00338D"/>
                  </a:solidFill>
                  <a:latin typeface="Univers for KPMG Light" panose="020B0403020202020204" pitchFamily="34" charset="0"/>
                </a:rPr>
                <a:t>Kockázati univerzum</a:t>
              </a:r>
            </a:p>
          </p:txBody>
        </p:sp>
      </p:grpSp>
      <p:grpSp>
        <p:nvGrpSpPr>
          <p:cNvPr id="8" name="Group 2"/>
          <p:cNvGrpSpPr/>
          <p:nvPr/>
        </p:nvGrpSpPr>
        <p:grpSpPr>
          <a:xfrm>
            <a:off x="0" y="5699405"/>
            <a:ext cx="9144000" cy="576064"/>
            <a:chOff x="0" y="5805264"/>
            <a:chExt cx="9144000" cy="576064"/>
          </a:xfrm>
        </p:grpSpPr>
        <p:sp>
          <p:nvSpPr>
            <p:cNvPr id="37" name="Rectangle 36"/>
            <p:cNvSpPr/>
            <p:nvPr/>
          </p:nvSpPr>
          <p:spPr>
            <a:xfrm>
              <a:off x="0" y="5805264"/>
              <a:ext cx="9144000" cy="576064"/>
            </a:xfrm>
            <a:prstGeom prst="rect">
              <a:avLst/>
            </a:prstGeom>
            <a:gradFill flip="none" rotWithShape="1">
              <a:gsLst>
                <a:gs pos="0">
                  <a:srgbClr val="00338D"/>
                </a:gs>
                <a:gs pos="55000">
                  <a:srgbClr val="BFCC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TextBox 33"/>
            <p:cNvSpPr txBox="1"/>
            <p:nvPr/>
          </p:nvSpPr>
          <p:spPr>
            <a:xfrm>
              <a:off x="0" y="5877272"/>
              <a:ext cx="2195736" cy="430887"/>
            </a:xfrm>
            <a:prstGeom prst="rect">
              <a:avLst/>
            </a:prstGeom>
            <a:noFill/>
          </p:spPr>
          <p:txBody>
            <a:bodyPr wrap="square" lIns="0" tIns="0" rIns="0" bIns="0" rtlCol="0">
              <a:spAutoFit/>
            </a:bodyPr>
            <a:lstStyle/>
            <a:p>
              <a:pPr algn="ctr"/>
              <a:r>
                <a:rPr lang="hu-HU" sz="1400" b="1" dirty="0" smtClean="0">
                  <a:solidFill>
                    <a:schemeClr val="bg1"/>
                  </a:solidFill>
                  <a:latin typeface="Univers for KPMG Light" panose="020B0403020202020204" pitchFamily="34" charset="0"/>
                </a:rPr>
                <a:t>1. Pillérben fedezett kockázatok</a:t>
              </a:r>
            </a:p>
          </p:txBody>
        </p:sp>
        <p:sp>
          <p:nvSpPr>
            <p:cNvPr id="35" name="TextBox 34"/>
            <p:cNvSpPr txBox="1"/>
            <p:nvPr/>
          </p:nvSpPr>
          <p:spPr>
            <a:xfrm>
              <a:off x="2483768" y="5877272"/>
              <a:ext cx="2088232" cy="430887"/>
            </a:xfrm>
            <a:prstGeom prst="rect">
              <a:avLst/>
            </a:prstGeom>
            <a:noFill/>
          </p:spPr>
          <p:txBody>
            <a:bodyPr wrap="square" lIns="0" tIns="0" rIns="0" bIns="0" rtlCol="0">
              <a:spAutoFit/>
            </a:bodyPr>
            <a:lstStyle/>
            <a:p>
              <a:pPr algn="ctr"/>
              <a:r>
                <a:rPr lang="hu-HU" sz="1400" b="1" dirty="0" smtClean="0">
                  <a:solidFill>
                    <a:srgbClr val="FFFF00"/>
                  </a:solidFill>
                  <a:latin typeface="Univers for KPMG Light" panose="020B0403020202020204" pitchFamily="34" charset="0"/>
                </a:rPr>
                <a:t>1. Pillérben nem teljesen fedezett kockázatok</a:t>
              </a:r>
            </a:p>
          </p:txBody>
        </p:sp>
        <p:sp>
          <p:nvSpPr>
            <p:cNvPr id="36" name="TextBox 35"/>
            <p:cNvSpPr txBox="1"/>
            <p:nvPr/>
          </p:nvSpPr>
          <p:spPr>
            <a:xfrm>
              <a:off x="5508104" y="5877272"/>
              <a:ext cx="2232248" cy="430887"/>
            </a:xfrm>
            <a:prstGeom prst="rect">
              <a:avLst/>
            </a:prstGeom>
            <a:noFill/>
          </p:spPr>
          <p:txBody>
            <a:bodyPr wrap="square" lIns="0" tIns="0" rIns="0" bIns="0" rtlCol="0">
              <a:spAutoFit/>
            </a:bodyPr>
            <a:lstStyle/>
            <a:p>
              <a:pPr algn="ctr"/>
              <a:r>
                <a:rPr lang="hu-HU" sz="1400" b="1" dirty="0" smtClean="0">
                  <a:solidFill>
                    <a:schemeClr val="accent4">
                      <a:lumMod val="75000"/>
                    </a:schemeClr>
                  </a:solidFill>
                  <a:latin typeface="Univers for KPMG Light" panose="020B0403020202020204" pitchFamily="34" charset="0"/>
                </a:rPr>
                <a:t>2. Pillérben lefedett kockázatok</a:t>
              </a:r>
            </a:p>
          </p:txBody>
        </p:sp>
        <p:cxnSp>
          <p:nvCxnSpPr>
            <p:cNvPr id="39" name="Straight Connector 38"/>
            <p:cNvCxnSpPr/>
            <p:nvPr/>
          </p:nvCxnSpPr>
          <p:spPr>
            <a:xfrm rot="5400000">
              <a:off x="1979712" y="6093296"/>
              <a:ext cx="576064"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355976" y="6093296"/>
              <a:ext cx="576064"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sp>
        <p:nvSpPr>
          <p:cNvPr id="28" name="Title 3"/>
          <p:cNvSpPr txBox="1">
            <a:spLocks/>
          </p:cNvSpPr>
          <p:nvPr/>
        </p:nvSpPr>
        <p:spPr>
          <a:xfrm>
            <a:off x="762001" y="432905"/>
            <a:ext cx="7635875" cy="577289"/>
          </a:xfrm>
          <a:prstGeom prst="rect">
            <a:avLst/>
          </a:prstGeom>
          <a:noFill/>
        </p:spPr>
        <p:txBody>
          <a:bodyPr vert="horz" lIns="0" tIns="0" rIns="0" bIns="0" rtlCol="0" anchor="t" anchorCtr="0">
            <a:noAutofit/>
          </a:bodyPr>
          <a:lstStyle>
            <a:lvl1pPr eaLnBrk="1" hangingPunct="1">
              <a:lnSpc>
                <a:spcPct val="70000"/>
              </a:lnSpc>
              <a:defRPr sz="5400" b="0" i="0">
                <a:solidFill>
                  <a:schemeClr val="tx2"/>
                </a:solidFill>
                <a:latin typeface="KPMG Extralight"/>
                <a:cs typeface="KPMG Extralight"/>
              </a:defRPr>
            </a:lvl1pPr>
          </a:lstStyle>
          <a:p>
            <a:pPr defTabSz="914400"/>
            <a:r>
              <a:rPr lang="pl-PL" kern="0" dirty="0" smtClean="0"/>
              <a:t>A Bázeli szabályozás keretrendszere</a:t>
            </a:r>
            <a:endParaRPr lang="en-GB" kern="0" dirty="0"/>
          </a:p>
        </p:txBody>
      </p:sp>
      <p:sp>
        <p:nvSpPr>
          <p:cNvPr id="30" name="Oval 20"/>
          <p:cNvSpPr>
            <a:spLocks noChangeArrowheads="1"/>
          </p:cNvSpPr>
          <p:nvPr/>
        </p:nvSpPr>
        <p:spPr bwMode="auto">
          <a:xfrm>
            <a:off x="666810" y="3091776"/>
            <a:ext cx="1737782" cy="699353"/>
          </a:xfrm>
          <a:prstGeom prst="ellipse">
            <a:avLst/>
          </a:prstGeom>
          <a:noFill/>
          <a:ln w="9525">
            <a:solidFill>
              <a:srgbClr val="FF0000"/>
            </a:solidFill>
            <a:round/>
            <a:headEnd/>
            <a:tailEnd/>
          </a:ln>
        </p:spPr>
        <p:txBody>
          <a:bodyPr wrap="none" anchor="ctr"/>
          <a:lstStyle/>
          <a:p>
            <a:endParaRPr lang="hu-HU" b="1">
              <a:solidFill>
                <a:schemeClr val="accent4">
                  <a:lumMod val="75000"/>
                </a:schemeClr>
              </a:solidFill>
            </a:endParaRPr>
          </a:p>
        </p:txBody>
      </p:sp>
      <p:sp>
        <p:nvSpPr>
          <p:cNvPr id="31" name="Oval 20"/>
          <p:cNvSpPr>
            <a:spLocks noChangeArrowheads="1"/>
          </p:cNvSpPr>
          <p:nvPr/>
        </p:nvSpPr>
        <p:spPr bwMode="auto">
          <a:xfrm>
            <a:off x="6037767" y="2292287"/>
            <a:ext cx="1737782" cy="699353"/>
          </a:xfrm>
          <a:prstGeom prst="ellipse">
            <a:avLst/>
          </a:prstGeom>
          <a:noFill/>
          <a:ln w="9525">
            <a:solidFill>
              <a:srgbClr val="FF0000"/>
            </a:solidFill>
            <a:round/>
            <a:headEnd/>
            <a:tailEnd/>
          </a:ln>
        </p:spPr>
        <p:txBody>
          <a:bodyPr wrap="none" anchor="ctr"/>
          <a:lstStyle/>
          <a:p>
            <a:endParaRPr lang="hu-HU" b="1">
              <a:solidFill>
                <a:schemeClr val="accent4">
                  <a:lumMod val="75000"/>
                </a:schemeClr>
              </a:solidFill>
            </a:endParaRPr>
          </a:p>
        </p:txBody>
      </p:sp>
    </p:spTree>
    <p:extLst>
      <p:ext uri="{BB962C8B-B14F-4D97-AF65-F5344CB8AC3E}">
        <p14:creationId xmlns:p14="http://schemas.microsoft.com/office/powerpoint/2010/main" val="2227673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u-HU" dirty="0" smtClean="0"/>
              <a:t>Alapfogalmak a piaci kockázatkezelésben</a:t>
            </a:r>
            <a:endParaRPr lang="hu-HU" dirty="0"/>
          </a:p>
        </p:txBody>
      </p:sp>
      <p:sp>
        <p:nvSpPr>
          <p:cNvPr id="3" name="Text Placeholder 3"/>
          <p:cNvSpPr txBox="1">
            <a:spLocks/>
          </p:cNvSpPr>
          <p:nvPr/>
        </p:nvSpPr>
        <p:spPr>
          <a:xfrm>
            <a:off x="632463" y="1117279"/>
            <a:ext cx="7627405" cy="5067621"/>
          </a:xfrm>
          <a:prstGeom prst="rect">
            <a:avLst/>
          </a:prstGeom>
        </p:spPr>
        <p:txBody>
          <a:bodyPr vert="horz" lIns="0" tIns="0" rIns="0" bIns="0" rtlCol="0">
            <a:noAutofit/>
          </a:bodyPr>
          <a:lstStyle>
            <a:lvl1pPr eaLnBrk="1" hangingPunct="1">
              <a:spcAft>
                <a:spcPts val="600"/>
              </a:spcAft>
              <a:defRPr sz="1500" b="1" i="0">
                <a:solidFill>
                  <a:schemeClr val="tx2"/>
                </a:solidFill>
                <a:latin typeface="Univers for KPMG"/>
                <a:cs typeface="Univers for KPMG"/>
              </a:defRPr>
            </a:lvl1pPr>
            <a:lvl2pPr marL="0" indent="0" algn="l" eaLnBrk="1" hangingPunct="1">
              <a:spcAft>
                <a:spcPts val="600"/>
              </a:spcAft>
              <a:buFontTx/>
              <a:buNone/>
              <a:defRPr sz="1500" b="0" i="0">
                <a:solidFill>
                  <a:schemeClr val="tx2"/>
                </a:solidFill>
                <a:latin typeface="Univers for KPMG Light"/>
                <a:cs typeface="Univers for KPMG Light"/>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a:cs typeface="Univers for KPMG Light"/>
              </a:defRPr>
            </a:lvl3pPr>
            <a:lvl4pPr marL="576072"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a:cs typeface="Univers for KPMG Light"/>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a:cs typeface="Univers for KPMG Light"/>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a:spcAft>
                <a:spcPts val="0"/>
              </a:spcAft>
            </a:pPr>
            <a:r>
              <a:rPr lang="hu-HU" dirty="0">
                <a:latin typeface="Univers for KPMG Light" panose="020B0403020202020204" pitchFamily="34" charset="0"/>
              </a:rPr>
              <a:t>A piaci kockázatok abból fakadnak, hogy a bank </a:t>
            </a:r>
            <a:endParaRPr lang="hu-HU" dirty="0" smtClean="0">
              <a:latin typeface="Univers for KPMG Light" panose="020B0403020202020204" pitchFamily="34" charset="0"/>
            </a:endParaRPr>
          </a:p>
          <a:p>
            <a:pPr marL="285750" indent="-285750">
              <a:spcAft>
                <a:spcPts val="0"/>
              </a:spcAft>
              <a:buFont typeface="Arial" panose="020B0604020202020204" pitchFamily="34" charset="0"/>
              <a:buChar char="•"/>
            </a:pPr>
            <a:r>
              <a:rPr lang="hu-HU" b="0" dirty="0" smtClean="0">
                <a:latin typeface="Univers for KPMG Light" panose="020B0403020202020204" pitchFamily="34" charset="0"/>
                <a:cs typeface="Univers for KPMG Light"/>
              </a:rPr>
              <a:t>eszközeinek</a:t>
            </a:r>
            <a:r>
              <a:rPr lang="hu-HU" b="0" dirty="0">
                <a:latin typeface="Univers for KPMG Light" panose="020B0403020202020204" pitchFamily="34" charset="0"/>
                <a:cs typeface="Univers for KPMG Light"/>
              </a:rPr>
              <a:t>, forrásainak, mérlegen kívüli tételeinek, bevételeinek és ráfordításainak a napi értéke a piaci árak alakulásától függően változó, és </a:t>
            </a:r>
            <a:r>
              <a:rPr lang="hu-HU" b="0" dirty="0" smtClean="0">
                <a:latin typeface="Univers for KPMG Light" panose="020B0403020202020204" pitchFamily="34" charset="0"/>
                <a:cs typeface="Univers for KPMG Light"/>
              </a:rPr>
              <a:t>hogy </a:t>
            </a:r>
            <a:endParaRPr lang="hu-HU" b="0" dirty="0">
              <a:latin typeface="Univers for KPMG Light" panose="020B0403020202020204" pitchFamily="34" charset="0"/>
              <a:cs typeface="Univers for KPMG Light"/>
            </a:endParaRPr>
          </a:p>
          <a:p>
            <a:pPr marL="285750" indent="-285750">
              <a:spcAft>
                <a:spcPts val="0"/>
              </a:spcAft>
              <a:buFont typeface="Arial" panose="020B0604020202020204" pitchFamily="34" charset="0"/>
              <a:buChar char="•"/>
            </a:pPr>
            <a:r>
              <a:rPr lang="hu-HU" b="0" dirty="0" smtClean="0">
                <a:latin typeface="Univers for KPMG Light" panose="020B0403020202020204" pitchFamily="34" charset="0"/>
                <a:cs typeface="Univers for KPMG Light"/>
              </a:rPr>
              <a:t>az </a:t>
            </a:r>
            <a:r>
              <a:rPr lang="hu-HU" b="0" dirty="0">
                <a:latin typeface="Univers for KPMG Light" panose="020B0403020202020204" pitchFamily="34" charset="0"/>
                <a:cs typeface="Univers for KPMG Light"/>
              </a:rPr>
              <a:t>egyes devizákat és/vagy pénzügyi instrumentumokat és/vagy árukat tekintve a banknak a hosszú pozíciói és rövid pozíciói nem azonosak, a kettő különbségeként ún. </a:t>
            </a:r>
            <a:r>
              <a:rPr lang="hu-HU" b="0" dirty="0">
                <a:latin typeface="Univers for KPMG Light" panose="020B0403020202020204" pitchFamily="34" charset="0"/>
                <a:cs typeface="Univers for KPMG Light"/>
              </a:rPr>
              <a:t>nyitott pozíciók keletkeznek, amelyek érzékenyek a piaci változásokra.</a:t>
            </a:r>
          </a:p>
          <a:p>
            <a:pPr>
              <a:spcAft>
                <a:spcPts val="0"/>
              </a:spcAft>
            </a:pPr>
            <a:endParaRPr lang="hu-HU" dirty="0"/>
          </a:p>
          <a:p>
            <a:pPr>
              <a:spcAft>
                <a:spcPts val="0"/>
              </a:spcAft>
            </a:pPr>
            <a:r>
              <a:rPr lang="hu-HU" dirty="0" smtClean="0"/>
              <a:t>Hosszú és rövid pozíció meghatározása:</a:t>
            </a:r>
          </a:p>
          <a:p>
            <a:pPr marL="285750" indent="-285750">
              <a:spcAft>
                <a:spcPts val="0"/>
              </a:spcAft>
              <a:buFont typeface="Arial" panose="020B0604020202020204" pitchFamily="34" charset="0"/>
              <a:buChar char="•"/>
            </a:pPr>
            <a:r>
              <a:rPr lang="hu-HU" b="0" dirty="0" smtClean="0">
                <a:latin typeface="Univers for KPMG Light" panose="020B0403020202020204" pitchFamily="34" charset="0"/>
                <a:cs typeface="Univers for KPMG Light"/>
              </a:rPr>
              <a:t>Hosszú </a:t>
            </a:r>
            <a:r>
              <a:rPr lang="hu-HU" b="0" dirty="0">
                <a:latin typeface="Univers for KPMG Light" panose="020B0403020202020204" pitchFamily="34" charset="0"/>
                <a:cs typeface="Univers for KPMG Light"/>
              </a:rPr>
              <a:t>pozícióban </a:t>
            </a:r>
            <a:r>
              <a:rPr lang="hu-HU" b="0" dirty="0">
                <a:latin typeface="Univers for KPMG Light" panose="020B0403020202020204" pitchFamily="34" charset="0"/>
                <a:cs typeface="Univers for KPMG Light"/>
              </a:rPr>
              <a:t>van a bank, ha </a:t>
            </a:r>
            <a:r>
              <a:rPr lang="hu-HU" b="0" dirty="0">
                <a:latin typeface="Univers for KPMG Light" panose="020B0403020202020204" pitchFamily="34" charset="0"/>
                <a:cs typeface="Univers for KPMG Light"/>
              </a:rPr>
              <a:t>egy </a:t>
            </a:r>
            <a:r>
              <a:rPr lang="hu-HU" b="0" dirty="0">
                <a:latin typeface="Univers for KPMG Light" panose="020B0403020202020204" pitchFamily="34" charset="0"/>
                <a:cs typeface="Univers for KPMG Light"/>
              </a:rPr>
              <a:t>devizát, egy értékpapírt vagy egy kereskedett árut tulajdonol, vagy szerződés alapján egy előre meghatározott áron meg fog vásárolni. </a:t>
            </a:r>
            <a:endParaRPr lang="hu-HU" b="0" dirty="0">
              <a:latin typeface="Univers for KPMG Light" panose="020B0403020202020204" pitchFamily="34" charset="0"/>
              <a:cs typeface="Univers for KPMG Light"/>
            </a:endParaRPr>
          </a:p>
          <a:p>
            <a:pPr marL="285750" indent="-285750">
              <a:spcAft>
                <a:spcPts val="0"/>
              </a:spcAft>
              <a:buFont typeface="Arial" panose="020B0604020202020204" pitchFamily="34" charset="0"/>
              <a:buChar char="•"/>
            </a:pPr>
            <a:r>
              <a:rPr lang="hu-HU" b="0" dirty="0" smtClean="0">
                <a:latin typeface="Univers for KPMG Light" panose="020B0403020202020204" pitchFamily="34" charset="0"/>
                <a:cs typeface="Univers for KPMG Light"/>
              </a:rPr>
              <a:t>Rövid </a:t>
            </a:r>
            <a:r>
              <a:rPr lang="hu-HU" b="0" dirty="0">
                <a:latin typeface="Univers for KPMG Light" panose="020B0403020202020204" pitchFamily="34" charset="0"/>
                <a:cs typeface="Univers for KPMG Light"/>
              </a:rPr>
              <a:t>pozícióban van a bank, ha egy devizát, egy értékpapírt vagy egy kereskedett árut szerződés alapján egy előre meghatározott áron el fog adni. </a:t>
            </a:r>
            <a:endParaRPr lang="hu-HU" b="0" dirty="0">
              <a:latin typeface="Univers for KPMG Light" panose="020B0403020202020204" pitchFamily="34" charset="0"/>
              <a:cs typeface="Univers for KPMG Light"/>
            </a:endParaRPr>
          </a:p>
          <a:p>
            <a:pPr marL="285750" indent="-285750">
              <a:spcAft>
                <a:spcPts val="0"/>
              </a:spcAft>
              <a:buFont typeface="Arial" panose="020B0604020202020204" pitchFamily="34" charset="0"/>
              <a:buChar char="•"/>
            </a:pPr>
            <a:r>
              <a:rPr lang="hu-HU" b="0" dirty="0" smtClean="0">
                <a:latin typeface="Univers for KPMG Light" panose="020B0403020202020204" pitchFamily="34" charset="0"/>
                <a:cs typeface="Univers for KPMG Light"/>
              </a:rPr>
              <a:t>A </a:t>
            </a:r>
            <a:r>
              <a:rPr lang="hu-HU" b="0" dirty="0">
                <a:latin typeface="Univers for KPMG Light" panose="020B0403020202020204" pitchFamily="34" charset="0"/>
                <a:cs typeface="Univers for KPMG Light"/>
              </a:rPr>
              <a:t>mérlegtételek esetében az eszközök hosszú pozíciót, a források rövid pozíciót jelentenek. </a:t>
            </a:r>
            <a:endParaRPr lang="hu-HU" b="0" dirty="0">
              <a:latin typeface="Univers for KPMG Light" panose="020B0403020202020204" pitchFamily="34" charset="0"/>
              <a:cs typeface="Univers for KPMG Light"/>
            </a:endParaRPr>
          </a:p>
          <a:p>
            <a:pPr marL="285750" indent="-285750">
              <a:spcAft>
                <a:spcPts val="0"/>
              </a:spcAft>
              <a:buFont typeface="Arial" panose="020B0604020202020204" pitchFamily="34" charset="0"/>
              <a:buChar char="•"/>
            </a:pPr>
            <a:r>
              <a:rPr lang="hu-HU" b="0" dirty="0" smtClean="0">
                <a:latin typeface="Univers for KPMG Light" panose="020B0403020202020204" pitchFamily="34" charset="0"/>
                <a:cs typeface="Univers for KPMG Light"/>
              </a:rPr>
              <a:t>Opciók </a:t>
            </a:r>
            <a:r>
              <a:rPr lang="hu-HU" b="0" dirty="0">
                <a:latin typeface="Univers for KPMG Light" panose="020B0403020202020204" pitchFamily="34" charset="0"/>
                <a:cs typeface="Univers for KPMG Light"/>
              </a:rPr>
              <a:t>esetében a vételi vagy eladási opció vásárlója (vevője) hosszú pozícióban van, míg a vételi vagy eladási opció eladója (kiírója) rövid pozícióban</a:t>
            </a:r>
            <a:r>
              <a:rPr lang="hu-HU" b="0" dirty="0" smtClean="0">
                <a:latin typeface="Univers for KPMG Light" panose="020B0403020202020204" pitchFamily="34" charset="0"/>
                <a:cs typeface="Univers for KPMG Light"/>
              </a:rPr>
              <a:t>.</a:t>
            </a:r>
          </a:p>
          <a:p>
            <a:pPr marL="285750" indent="-285750">
              <a:spcAft>
                <a:spcPts val="0"/>
              </a:spcAft>
              <a:buFont typeface="Arial" panose="020B0604020202020204" pitchFamily="34" charset="0"/>
              <a:buChar char="•"/>
            </a:pPr>
            <a:r>
              <a:rPr lang="hu-HU" b="0" dirty="0">
                <a:latin typeface="Univers for KPMG Light" panose="020B0403020202020204" pitchFamily="34" charset="0"/>
                <a:cs typeface="Univers for KPMG Light"/>
              </a:rPr>
              <a:t>Egyéb derivatív ügyletek a piaci kockázatok szempontjából </a:t>
            </a:r>
            <a:r>
              <a:rPr lang="hu-HU" b="0" dirty="0" smtClean="0">
                <a:latin typeface="Univers for KPMG Light" panose="020B0403020202020204" pitchFamily="34" charset="0"/>
                <a:cs typeface="Univers for KPMG Light"/>
              </a:rPr>
              <a:t>többnyire egy </a:t>
            </a:r>
            <a:r>
              <a:rPr lang="hu-HU" b="0" dirty="0">
                <a:latin typeface="Univers for KPMG Light" panose="020B0403020202020204" pitchFamily="34" charset="0"/>
                <a:cs typeface="Univers for KPMG Light"/>
              </a:rPr>
              <a:t>hosszú és egy rövid pozícióból állnak. </a:t>
            </a:r>
            <a:endParaRPr lang="hu-HU" b="0" dirty="0" smtClean="0">
              <a:latin typeface="Univers for KPMG Light" panose="020B0403020202020204" pitchFamily="34" charset="0"/>
              <a:cs typeface="Univers for KPMG Light"/>
            </a:endParaRPr>
          </a:p>
          <a:p>
            <a:pPr marL="285750" indent="-285750">
              <a:spcAft>
                <a:spcPts val="0"/>
              </a:spcAft>
              <a:buFont typeface="Arial" panose="020B0604020202020204" pitchFamily="34" charset="0"/>
              <a:buChar char="•"/>
            </a:pPr>
            <a:endParaRPr lang="hu-HU" b="0" dirty="0" smtClean="0">
              <a:latin typeface="Univers for KPMG Light" panose="020B0403020202020204" pitchFamily="34" charset="0"/>
              <a:cs typeface="Univers for KPMG Light"/>
            </a:endParaRPr>
          </a:p>
          <a:p>
            <a:pPr>
              <a:spcAft>
                <a:spcPts val="0"/>
              </a:spcAft>
            </a:pPr>
            <a:r>
              <a:rPr lang="hu-HU" b="0" dirty="0" smtClean="0">
                <a:latin typeface="Univers for KPMG Light" panose="020B0403020202020204" pitchFamily="34" charset="0"/>
                <a:cs typeface="Univers for KPMG Light"/>
              </a:rPr>
              <a:t>A </a:t>
            </a:r>
            <a:r>
              <a:rPr lang="hu-HU" dirty="0">
                <a:latin typeface="Univers for KPMG Light" panose="020B0403020202020204" pitchFamily="34" charset="0"/>
                <a:cs typeface="Univers for KPMG Light"/>
              </a:rPr>
              <a:t>mögöttes portfólióval rendelkező instrumentumok </a:t>
            </a:r>
            <a:r>
              <a:rPr lang="hu-HU" b="0" dirty="0">
                <a:latin typeface="Univers for KPMG Light" panose="020B0403020202020204" pitchFamily="34" charset="0"/>
                <a:cs typeface="Univers for KPMG Light"/>
              </a:rPr>
              <a:t>(kollektív befektetési formák, indexek) meghatározott feltételek esetén lebonthatók </a:t>
            </a:r>
          </a:p>
          <a:p>
            <a:pPr marL="613474" lvl="4" indent="0">
              <a:spcBef>
                <a:spcPts val="600"/>
              </a:spcBef>
              <a:spcAft>
                <a:spcPts val="0"/>
              </a:spcAft>
              <a:buNone/>
              <a:defRPr/>
            </a:pPr>
            <a:endParaRPr lang="hu-HU" dirty="0" smtClean="0">
              <a:latin typeface="Univers for KPMG Light" panose="020B0403020202020204" pitchFamily="34" charset="0"/>
            </a:endParaRPr>
          </a:p>
          <a:p>
            <a:pPr lvl="4">
              <a:spcBef>
                <a:spcPts val="600"/>
              </a:spcBef>
              <a:spcAft>
                <a:spcPts val="0"/>
              </a:spcAft>
              <a:defRPr/>
            </a:pPr>
            <a:endParaRPr lang="hu-HU" dirty="0">
              <a:latin typeface="Univers for KPMG Light" panose="020B0403020202020204" pitchFamily="34" charset="0"/>
            </a:endParaRPr>
          </a:p>
          <a:p>
            <a:pPr defTabSz="914400"/>
            <a:endParaRPr lang="en-GB" kern="0" dirty="0" smtClean="0">
              <a:latin typeface="Univers for KPMG Light" panose="020B0403020202020204" pitchFamily="34" charset="0"/>
            </a:endParaRPr>
          </a:p>
          <a:p>
            <a:pPr defTabSz="914400"/>
            <a:endParaRPr lang="en-GB" kern="0" dirty="0">
              <a:latin typeface="Univers for KPMG Light" panose="020B0403020202020204" pitchFamily="34" charset="0"/>
            </a:endParaRPr>
          </a:p>
        </p:txBody>
      </p:sp>
    </p:spTree>
    <p:extLst>
      <p:ext uri="{BB962C8B-B14F-4D97-AF65-F5344CB8AC3E}">
        <p14:creationId xmlns:p14="http://schemas.microsoft.com/office/powerpoint/2010/main" val="353873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4800" dirty="0" smtClean="0"/>
              <a:t>Piaci kockázat a tőkemegfelelés szabályozásában</a:t>
            </a:r>
            <a:endParaRPr lang="hu-HU" sz="4800" dirty="0"/>
          </a:p>
        </p:txBody>
      </p:sp>
      <p:sp>
        <p:nvSpPr>
          <p:cNvPr id="3" name="Rounded Rectangle 2"/>
          <p:cNvSpPr/>
          <p:nvPr/>
        </p:nvSpPr>
        <p:spPr>
          <a:xfrm>
            <a:off x="323528" y="1346413"/>
            <a:ext cx="4104456" cy="72008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FFFFFF"/>
                </a:solidFill>
                <a:latin typeface="Univers for KPMG Light" panose="020B0403020202020204" pitchFamily="34" charset="0"/>
              </a:rPr>
              <a:t>Kereskedési könyv</a:t>
            </a:r>
            <a:endParaRPr lang="hu-HU" dirty="0">
              <a:solidFill>
                <a:srgbClr val="FFFFFF"/>
              </a:solidFill>
              <a:latin typeface="Univers for KPMG Light" panose="020B0403020202020204" pitchFamily="34" charset="0"/>
            </a:endParaRPr>
          </a:p>
        </p:txBody>
      </p:sp>
      <p:sp>
        <p:nvSpPr>
          <p:cNvPr id="4" name="Rounded Rectangle 3"/>
          <p:cNvSpPr/>
          <p:nvPr/>
        </p:nvSpPr>
        <p:spPr>
          <a:xfrm>
            <a:off x="4644008" y="1346413"/>
            <a:ext cx="4104456" cy="72008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FFFFFF"/>
                </a:solidFill>
                <a:latin typeface="Univers for KPMG Light" panose="020B0403020202020204" pitchFamily="34" charset="0"/>
              </a:rPr>
              <a:t>Banki könyv</a:t>
            </a:r>
            <a:endParaRPr lang="hu-HU" dirty="0">
              <a:solidFill>
                <a:srgbClr val="FFFFFF"/>
              </a:solidFill>
              <a:latin typeface="Univers for KPMG Light" panose="020B0403020202020204" pitchFamily="34" charset="0"/>
            </a:endParaRPr>
          </a:p>
        </p:txBody>
      </p:sp>
      <p:sp>
        <p:nvSpPr>
          <p:cNvPr id="5" name="Rounded Rectangle 4"/>
          <p:cNvSpPr/>
          <p:nvPr/>
        </p:nvSpPr>
        <p:spPr>
          <a:xfrm>
            <a:off x="323528" y="3362637"/>
            <a:ext cx="4104456" cy="1800200"/>
          </a:xfrm>
          <a:prstGeom prst="roundRect">
            <a:avLst/>
          </a:prstGeom>
          <a:solidFill>
            <a:srgbClr val="FFC000">
              <a:alpha val="52000"/>
            </a:srgbClr>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hu-HU" dirty="0">
              <a:solidFill>
                <a:srgbClr val="FFFFFF"/>
              </a:solidFill>
              <a:latin typeface="Univers for KPMG Light" panose="020B0403020202020204" pitchFamily="34" charset="0"/>
            </a:endParaRPr>
          </a:p>
        </p:txBody>
      </p:sp>
      <p:sp>
        <p:nvSpPr>
          <p:cNvPr id="6" name="Rounded Rectangle 5"/>
          <p:cNvSpPr/>
          <p:nvPr/>
        </p:nvSpPr>
        <p:spPr>
          <a:xfrm>
            <a:off x="5148064" y="3506653"/>
            <a:ext cx="3204864" cy="1296144"/>
          </a:xfrm>
          <a:prstGeom prst="roundRect">
            <a:avLst/>
          </a:prstGeom>
          <a:solidFill>
            <a:srgbClr val="43B02A"/>
          </a:solidFill>
          <a:ln>
            <a:solidFill>
              <a:srgbClr val="009A4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000000"/>
                </a:solidFill>
                <a:latin typeface="Univers for KPMG Light" panose="020B0403020202020204" pitchFamily="34" charset="0"/>
              </a:rPr>
              <a:t>Banki könyvi kamatláb kockázat</a:t>
            </a:r>
            <a:endParaRPr lang="hu-HU" dirty="0">
              <a:solidFill>
                <a:srgbClr val="000000"/>
              </a:solidFill>
              <a:latin typeface="Univers for KPMG Light" panose="020B0403020202020204" pitchFamily="34" charset="0"/>
            </a:endParaRPr>
          </a:p>
        </p:txBody>
      </p:sp>
      <p:sp>
        <p:nvSpPr>
          <p:cNvPr id="7" name="Rounded Rectangle 6"/>
          <p:cNvSpPr/>
          <p:nvPr/>
        </p:nvSpPr>
        <p:spPr>
          <a:xfrm>
            <a:off x="1390452" y="3256721"/>
            <a:ext cx="1944216" cy="288032"/>
          </a:xfrm>
          <a:prstGeom prst="roundRect">
            <a:avLst/>
          </a:prstGeom>
          <a:solidFill>
            <a:srgbClr val="EAAA00"/>
          </a:solidFill>
          <a:ln>
            <a:solidFill>
              <a:prstClr val="black"/>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400" b="1" dirty="0" smtClean="0">
                <a:solidFill>
                  <a:srgbClr val="000000"/>
                </a:solidFill>
                <a:latin typeface="Univers for KPMG Light" panose="020B0403020202020204" pitchFamily="34" charset="0"/>
              </a:rPr>
              <a:t>Pozíciókockázat</a:t>
            </a:r>
            <a:endParaRPr lang="hu-HU" sz="1400" b="1" dirty="0">
              <a:solidFill>
                <a:srgbClr val="000000"/>
              </a:solidFill>
              <a:latin typeface="Univers for KPMG Light" panose="020B0403020202020204" pitchFamily="34" charset="0"/>
            </a:endParaRPr>
          </a:p>
        </p:txBody>
      </p:sp>
      <p:sp>
        <p:nvSpPr>
          <p:cNvPr id="8" name="Rounded Rectangle 7"/>
          <p:cNvSpPr/>
          <p:nvPr/>
        </p:nvSpPr>
        <p:spPr>
          <a:xfrm>
            <a:off x="709086" y="3722677"/>
            <a:ext cx="1224136" cy="504056"/>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200" dirty="0" smtClean="0">
                <a:solidFill>
                  <a:srgbClr val="FFFFFF"/>
                </a:solidFill>
                <a:latin typeface="Univers for KPMG Light" panose="020B0403020202020204" pitchFamily="34" charset="0"/>
              </a:rPr>
              <a:t>Részvények</a:t>
            </a:r>
            <a:endParaRPr lang="hu-HU" sz="1200" dirty="0">
              <a:solidFill>
                <a:srgbClr val="FFFFFF"/>
              </a:solidFill>
              <a:latin typeface="Univers for KPMG Light" panose="020B0403020202020204" pitchFamily="34" charset="0"/>
            </a:endParaRPr>
          </a:p>
        </p:txBody>
      </p:sp>
      <p:sp>
        <p:nvSpPr>
          <p:cNvPr id="9" name="Rounded Rectangle 8"/>
          <p:cNvSpPr/>
          <p:nvPr/>
        </p:nvSpPr>
        <p:spPr>
          <a:xfrm>
            <a:off x="2671304" y="3722677"/>
            <a:ext cx="1080120" cy="504056"/>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200" dirty="0" smtClean="0">
                <a:solidFill>
                  <a:srgbClr val="FFFFFF"/>
                </a:solidFill>
                <a:latin typeface="Univers for KPMG Light" panose="020B0403020202020204" pitchFamily="34" charset="0"/>
              </a:rPr>
              <a:t>Kötvények</a:t>
            </a:r>
            <a:endParaRPr lang="hu-HU" sz="1200" dirty="0">
              <a:solidFill>
                <a:srgbClr val="FFFFFF"/>
              </a:solidFill>
              <a:latin typeface="Univers for KPMG Light" panose="020B0403020202020204" pitchFamily="34" charset="0"/>
            </a:endParaRPr>
          </a:p>
        </p:txBody>
      </p:sp>
      <p:sp>
        <p:nvSpPr>
          <p:cNvPr id="11" name="Rounded Rectangle 10"/>
          <p:cNvSpPr/>
          <p:nvPr/>
        </p:nvSpPr>
        <p:spPr>
          <a:xfrm>
            <a:off x="637078" y="4514765"/>
            <a:ext cx="684076" cy="36004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800" dirty="0" smtClean="0">
                <a:solidFill>
                  <a:srgbClr val="FFFFFF"/>
                </a:solidFill>
                <a:latin typeface="Univers for KPMG Light" panose="020B0403020202020204" pitchFamily="34" charset="0"/>
              </a:rPr>
              <a:t>Általános</a:t>
            </a:r>
            <a:endParaRPr lang="hu-HU" sz="800" dirty="0">
              <a:solidFill>
                <a:srgbClr val="FFFFFF"/>
              </a:solidFill>
              <a:latin typeface="Univers for KPMG Light" panose="020B0403020202020204" pitchFamily="34" charset="0"/>
            </a:endParaRPr>
          </a:p>
        </p:txBody>
      </p:sp>
      <p:sp>
        <p:nvSpPr>
          <p:cNvPr id="12" name="Rounded Rectangle 11"/>
          <p:cNvSpPr/>
          <p:nvPr/>
        </p:nvSpPr>
        <p:spPr>
          <a:xfrm>
            <a:off x="1429166" y="4514765"/>
            <a:ext cx="576064" cy="36004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800" dirty="0" smtClean="0">
                <a:solidFill>
                  <a:srgbClr val="FFFFFF"/>
                </a:solidFill>
                <a:latin typeface="Univers for KPMG Light" panose="020B0403020202020204" pitchFamily="34" charset="0"/>
              </a:rPr>
              <a:t>Egyedi</a:t>
            </a:r>
            <a:endParaRPr lang="hu-HU" sz="800" dirty="0">
              <a:solidFill>
                <a:srgbClr val="FFFFFF"/>
              </a:solidFill>
              <a:latin typeface="Univers for KPMG Light" panose="020B0403020202020204" pitchFamily="34" charset="0"/>
            </a:endParaRPr>
          </a:p>
        </p:txBody>
      </p:sp>
      <p:sp>
        <p:nvSpPr>
          <p:cNvPr id="13" name="Rounded Rectangle 12"/>
          <p:cNvSpPr/>
          <p:nvPr/>
        </p:nvSpPr>
        <p:spPr>
          <a:xfrm>
            <a:off x="2527288" y="4514765"/>
            <a:ext cx="684076" cy="36004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800" dirty="0" smtClean="0">
                <a:solidFill>
                  <a:srgbClr val="FFFFFF"/>
                </a:solidFill>
                <a:latin typeface="Univers for KPMG Light" panose="020B0403020202020204" pitchFamily="34" charset="0"/>
              </a:rPr>
              <a:t>Általános</a:t>
            </a:r>
            <a:endParaRPr lang="hu-HU" sz="800" dirty="0">
              <a:solidFill>
                <a:srgbClr val="FFFFFF"/>
              </a:solidFill>
              <a:latin typeface="Univers for KPMG Light" panose="020B0403020202020204" pitchFamily="34" charset="0"/>
            </a:endParaRPr>
          </a:p>
        </p:txBody>
      </p:sp>
      <p:sp>
        <p:nvSpPr>
          <p:cNvPr id="14" name="Rounded Rectangle 13"/>
          <p:cNvSpPr/>
          <p:nvPr/>
        </p:nvSpPr>
        <p:spPr>
          <a:xfrm>
            <a:off x="3319376" y="4514765"/>
            <a:ext cx="576064" cy="360040"/>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800" dirty="0" smtClean="0">
                <a:solidFill>
                  <a:srgbClr val="FFFFFF"/>
                </a:solidFill>
                <a:latin typeface="Univers for KPMG Light" panose="020B0403020202020204" pitchFamily="34" charset="0"/>
              </a:rPr>
              <a:t>Egyedi</a:t>
            </a:r>
            <a:endParaRPr lang="hu-HU" sz="800" dirty="0">
              <a:solidFill>
                <a:srgbClr val="FFFFFF"/>
              </a:solidFill>
              <a:latin typeface="Univers for KPMG Light" panose="020B0403020202020204" pitchFamily="34" charset="0"/>
            </a:endParaRPr>
          </a:p>
        </p:txBody>
      </p:sp>
      <p:cxnSp>
        <p:nvCxnSpPr>
          <p:cNvPr id="15" name="Straight Connector 14"/>
          <p:cNvCxnSpPr>
            <a:stCxn id="8" idx="2"/>
            <a:endCxn id="11" idx="0"/>
          </p:cNvCxnSpPr>
          <p:nvPr/>
        </p:nvCxnSpPr>
        <p:spPr>
          <a:xfrm flipH="1">
            <a:off x="979116" y="4226733"/>
            <a:ext cx="342038"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a:endCxn id="12" idx="0"/>
          </p:cNvCxnSpPr>
          <p:nvPr/>
        </p:nvCxnSpPr>
        <p:spPr>
          <a:xfrm>
            <a:off x="1321154" y="4226733"/>
            <a:ext cx="396044"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2"/>
            <a:endCxn id="13" idx="0"/>
          </p:cNvCxnSpPr>
          <p:nvPr/>
        </p:nvCxnSpPr>
        <p:spPr>
          <a:xfrm flipH="1">
            <a:off x="2869326" y="4226733"/>
            <a:ext cx="342038"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2"/>
            <a:endCxn id="14" idx="0"/>
          </p:cNvCxnSpPr>
          <p:nvPr/>
        </p:nvCxnSpPr>
        <p:spPr>
          <a:xfrm>
            <a:off x="3211364" y="4226733"/>
            <a:ext cx="396044"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23528" y="5522877"/>
            <a:ext cx="4104456" cy="288032"/>
          </a:xfrm>
          <a:prstGeom prst="roundRect">
            <a:avLst/>
          </a:prstGeom>
          <a:solidFill>
            <a:srgbClr val="00338D"/>
          </a:solidFill>
          <a:ln>
            <a:solidFill>
              <a:srgbClr val="6D2077"/>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FFFFFF"/>
                </a:solidFill>
                <a:latin typeface="Univers for KPMG Light" panose="020B0403020202020204" pitchFamily="34" charset="0"/>
              </a:rPr>
              <a:t>Koncentrációs kockázat</a:t>
            </a:r>
            <a:endParaRPr lang="hu-HU" dirty="0">
              <a:solidFill>
                <a:srgbClr val="FFFFFF"/>
              </a:solidFill>
              <a:latin typeface="Univers for KPMG Light" panose="020B0403020202020204" pitchFamily="34" charset="0"/>
            </a:endParaRPr>
          </a:p>
        </p:txBody>
      </p:sp>
      <p:sp>
        <p:nvSpPr>
          <p:cNvPr id="20" name="Rounded Rectangle 19"/>
          <p:cNvSpPr/>
          <p:nvPr/>
        </p:nvSpPr>
        <p:spPr>
          <a:xfrm>
            <a:off x="323528" y="2210509"/>
            <a:ext cx="8424936" cy="432048"/>
          </a:xfrm>
          <a:prstGeom prst="roundRect">
            <a:avLst/>
          </a:prstGeom>
          <a:solidFill>
            <a:srgbClr val="EAAA00"/>
          </a:solidFill>
          <a:ln>
            <a:solidFill>
              <a:srgbClr val="EAAA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000000"/>
                </a:solidFill>
                <a:latin typeface="Univers for KPMG Light" panose="020B0403020202020204" pitchFamily="34" charset="0"/>
              </a:rPr>
              <a:t>Devizakockázat</a:t>
            </a:r>
            <a:endParaRPr lang="hu-HU" dirty="0">
              <a:solidFill>
                <a:srgbClr val="000000"/>
              </a:solidFill>
              <a:latin typeface="Univers for KPMG Light" panose="020B0403020202020204" pitchFamily="34" charset="0"/>
            </a:endParaRPr>
          </a:p>
        </p:txBody>
      </p:sp>
      <p:sp>
        <p:nvSpPr>
          <p:cNvPr id="21" name="Rounded Rectangle 20"/>
          <p:cNvSpPr/>
          <p:nvPr/>
        </p:nvSpPr>
        <p:spPr>
          <a:xfrm>
            <a:off x="323528" y="2714565"/>
            <a:ext cx="8424936" cy="432048"/>
          </a:xfrm>
          <a:prstGeom prst="roundRect">
            <a:avLst/>
          </a:prstGeom>
          <a:solidFill>
            <a:srgbClr val="EAAA00"/>
          </a:solidFill>
          <a:ln>
            <a:solidFill>
              <a:prstClr val="black"/>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hu-HU" dirty="0" smtClean="0">
                <a:solidFill>
                  <a:srgbClr val="000000"/>
                </a:solidFill>
                <a:latin typeface="Univers for KPMG Light" panose="020B0403020202020204" pitchFamily="34" charset="0"/>
              </a:rPr>
              <a:t>Árukockázat</a:t>
            </a:r>
            <a:endParaRPr lang="hu-HU" dirty="0">
              <a:solidFill>
                <a:srgbClr val="000000"/>
              </a:solidFill>
              <a:latin typeface="Univers for KPMG Light" panose="020B0403020202020204" pitchFamily="34" charset="0"/>
            </a:endParaRPr>
          </a:p>
        </p:txBody>
      </p:sp>
      <p:sp>
        <p:nvSpPr>
          <p:cNvPr id="23" name="Rounded Rectangle 22"/>
          <p:cNvSpPr/>
          <p:nvPr/>
        </p:nvSpPr>
        <p:spPr>
          <a:xfrm>
            <a:off x="5868144" y="5090829"/>
            <a:ext cx="360040" cy="360040"/>
          </a:xfrm>
          <a:prstGeom prst="roundRect">
            <a:avLst/>
          </a:prstGeom>
          <a:solidFill>
            <a:srgbClr val="EAAA00"/>
          </a:solidFill>
          <a:ln>
            <a:solidFill>
              <a:prstClr val="black"/>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hu-HU" sz="1400" b="1" dirty="0">
              <a:solidFill>
                <a:srgbClr val="000000"/>
              </a:solidFill>
            </a:endParaRPr>
          </a:p>
        </p:txBody>
      </p:sp>
      <p:sp>
        <p:nvSpPr>
          <p:cNvPr id="24" name="Rectangle 23"/>
          <p:cNvSpPr/>
          <p:nvPr/>
        </p:nvSpPr>
        <p:spPr>
          <a:xfrm>
            <a:off x="6173416" y="5103228"/>
            <a:ext cx="2034480" cy="400110"/>
          </a:xfrm>
          <a:prstGeom prst="rect">
            <a:avLst/>
          </a:prstGeom>
        </p:spPr>
        <p:txBody>
          <a:bodyPr wrap="square">
            <a:spAutoFit/>
          </a:bodyPr>
          <a:lstStyle/>
          <a:p>
            <a:r>
              <a:rPr lang="hu-HU" sz="1000" b="1" dirty="0" smtClean="0">
                <a:solidFill>
                  <a:srgbClr val="000000"/>
                </a:solidFill>
                <a:latin typeface="Univers for KPMG Light" panose="020B0403020202020204" pitchFamily="34" charset="0"/>
              </a:rPr>
              <a:t>Belső modellek használata engedélyezett</a:t>
            </a:r>
            <a:endParaRPr lang="hu-HU" sz="1000" b="1" dirty="0">
              <a:solidFill>
                <a:srgbClr val="000000"/>
              </a:solidFill>
              <a:latin typeface="Univers for KPMG Light" panose="020B0403020202020204" pitchFamily="34" charset="0"/>
            </a:endParaRPr>
          </a:p>
        </p:txBody>
      </p:sp>
      <p:sp>
        <p:nvSpPr>
          <p:cNvPr id="25" name="Rounded Rectangle 24"/>
          <p:cNvSpPr/>
          <p:nvPr/>
        </p:nvSpPr>
        <p:spPr>
          <a:xfrm>
            <a:off x="5868144" y="5594885"/>
            <a:ext cx="360040" cy="360040"/>
          </a:xfrm>
          <a:prstGeom prst="roundRect">
            <a:avLst/>
          </a:prstGeom>
          <a:solidFill>
            <a:srgbClr val="43B02A"/>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hu-HU" dirty="0">
              <a:solidFill>
                <a:srgbClr val="000000"/>
              </a:solidFill>
            </a:endParaRPr>
          </a:p>
        </p:txBody>
      </p:sp>
      <p:sp>
        <p:nvSpPr>
          <p:cNvPr id="26" name="Rectangle 25"/>
          <p:cNvSpPr/>
          <p:nvPr/>
        </p:nvSpPr>
        <p:spPr>
          <a:xfrm>
            <a:off x="6173416" y="5607284"/>
            <a:ext cx="2034480" cy="246221"/>
          </a:xfrm>
          <a:prstGeom prst="rect">
            <a:avLst/>
          </a:prstGeom>
        </p:spPr>
        <p:txBody>
          <a:bodyPr wrap="square">
            <a:spAutoFit/>
          </a:bodyPr>
          <a:lstStyle/>
          <a:p>
            <a:r>
              <a:rPr lang="hu-HU" sz="1000" b="1" dirty="0" smtClean="0">
                <a:solidFill>
                  <a:srgbClr val="000000"/>
                </a:solidFill>
                <a:latin typeface="Univers for KPMG Light" panose="020B0403020202020204" pitchFamily="34" charset="0"/>
              </a:rPr>
              <a:t>2. Pillér alatt kezelt</a:t>
            </a:r>
            <a:endParaRPr lang="hu-HU" sz="1000" b="1" dirty="0">
              <a:solidFill>
                <a:srgbClr val="000000"/>
              </a:solidFill>
              <a:latin typeface="Univers for KPMG Light" panose="020B0403020202020204" pitchFamily="34" charset="0"/>
            </a:endParaRPr>
          </a:p>
        </p:txBody>
      </p:sp>
      <p:sp>
        <p:nvSpPr>
          <p:cNvPr id="27" name="TextBox 26"/>
          <p:cNvSpPr txBox="1"/>
          <p:nvPr/>
        </p:nvSpPr>
        <p:spPr>
          <a:xfrm>
            <a:off x="5724128" y="4874805"/>
            <a:ext cx="678199" cy="184666"/>
          </a:xfrm>
          <a:prstGeom prst="rect">
            <a:avLst/>
          </a:prstGeom>
          <a:noFill/>
        </p:spPr>
        <p:txBody>
          <a:bodyPr wrap="none" lIns="0" tIns="0" rIns="0" bIns="0" rtlCol="0">
            <a:spAutoFit/>
          </a:bodyPr>
          <a:lstStyle/>
          <a:p>
            <a:r>
              <a:rPr lang="hu-HU" sz="1200" b="1" u="sng" dirty="0" smtClean="0">
                <a:solidFill>
                  <a:srgbClr val="000000"/>
                </a:solidFill>
                <a:latin typeface="Univers for KPMG Light" panose="020B0403020202020204" pitchFamily="34" charset="0"/>
              </a:rPr>
              <a:t>Jelölések:</a:t>
            </a:r>
          </a:p>
        </p:txBody>
      </p:sp>
    </p:spTree>
    <p:extLst>
      <p:ext uri="{BB962C8B-B14F-4D97-AF65-F5344CB8AC3E}">
        <p14:creationId xmlns:p14="http://schemas.microsoft.com/office/powerpoint/2010/main" val="1418451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0"/>
  <p:tag name="TYPE" val="Screen"/>
  <p:tag name="KEYWORD" val="SCREEN"/>
  <p:tag name="TEMPLATEVERSION" val="09/12/2015 08:17:46"/>
</p:tagLst>
</file>

<file path=ppt/tags/tag10.xml><?xml version="1.0" encoding="utf-8"?>
<p:tagLst xmlns:a="http://schemas.openxmlformats.org/drawingml/2006/main" xmlns:r="http://schemas.openxmlformats.org/officeDocument/2006/relationships" xmlns:p="http://schemas.openxmlformats.org/presentationml/2006/main">
  <p:tag name="FASFONT" val="Univers55"/>
</p:tagLst>
</file>

<file path=ppt/tags/tag11.xml><?xml version="1.0" encoding="utf-8"?>
<p:tagLst xmlns:a="http://schemas.openxmlformats.org/drawingml/2006/main" xmlns:r="http://schemas.openxmlformats.org/officeDocument/2006/relationships" xmlns:p="http://schemas.openxmlformats.org/presentationml/2006/main">
  <p:tag name="FASFONT" val="Univers55"/>
</p:tagLst>
</file>

<file path=ppt/tags/tag12.xml><?xml version="1.0" encoding="utf-8"?>
<p:tagLst xmlns:a="http://schemas.openxmlformats.org/drawingml/2006/main" xmlns:r="http://schemas.openxmlformats.org/officeDocument/2006/relationships" xmlns:p="http://schemas.openxmlformats.org/presentationml/2006/main">
  <p:tag name="FASFONT" val="Univers55"/>
</p:tagLst>
</file>

<file path=ppt/tags/tag13.xml><?xml version="1.0" encoding="utf-8"?>
<p:tagLst xmlns:a="http://schemas.openxmlformats.org/drawingml/2006/main" xmlns:r="http://schemas.openxmlformats.org/officeDocument/2006/relationships" xmlns:p="http://schemas.openxmlformats.org/presentationml/2006/main">
  <p:tag name="FASFONT" val="Univers55"/>
</p:tagLst>
</file>

<file path=ppt/tags/tag14.xml><?xml version="1.0" encoding="utf-8"?>
<p:tagLst xmlns:a="http://schemas.openxmlformats.org/drawingml/2006/main" xmlns:r="http://schemas.openxmlformats.org/officeDocument/2006/relationships" xmlns:p="http://schemas.openxmlformats.org/presentationml/2006/main">
  <p:tag name="FASFONT" val="Univers55"/>
</p:tagLst>
</file>

<file path=ppt/tags/tag15.xml><?xml version="1.0" encoding="utf-8"?>
<p:tagLst xmlns:a="http://schemas.openxmlformats.org/drawingml/2006/main" xmlns:r="http://schemas.openxmlformats.org/officeDocument/2006/relationships" xmlns:p="http://schemas.openxmlformats.org/presentationml/2006/main">
  <p:tag name="FASFONT" val="Univers55"/>
</p:tagLst>
</file>

<file path=ppt/tags/tag16.xml><?xml version="1.0" encoding="utf-8"?>
<p:tagLst xmlns:a="http://schemas.openxmlformats.org/drawingml/2006/main" xmlns:r="http://schemas.openxmlformats.org/officeDocument/2006/relationships" xmlns:p="http://schemas.openxmlformats.org/presentationml/2006/main">
  <p:tag name="FASFONT" val="Univers55"/>
</p:tagLst>
</file>

<file path=ppt/tags/tag17.xml><?xml version="1.0" encoding="utf-8"?>
<p:tagLst xmlns:a="http://schemas.openxmlformats.org/drawingml/2006/main" xmlns:r="http://schemas.openxmlformats.org/officeDocument/2006/relationships" xmlns:p="http://schemas.openxmlformats.org/presentationml/2006/main">
  <p:tag name="FASFONT" val="Univers55"/>
</p:tagLst>
</file>

<file path=ppt/tags/tag18.xml><?xml version="1.0" encoding="utf-8"?>
<p:tagLst xmlns:a="http://schemas.openxmlformats.org/drawingml/2006/main" xmlns:r="http://schemas.openxmlformats.org/officeDocument/2006/relationships" xmlns:p="http://schemas.openxmlformats.org/presentationml/2006/main">
  <p:tag name="FASFONT" val="Univers55"/>
</p:tagLst>
</file>

<file path=ppt/tags/tag19.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FASFONT" val="Univers55"/>
</p:tagLst>
</file>

<file path=ppt/tags/tag21.xml><?xml version="1.0" encoding="utf-8"?>
<p:tagLst xmlns:a="http://schemas.openxmlformats.org/drawingml/2006/main" xmlns:r="http://schemas.openxmlformats.org/officeDocument/2006/relationships" xmlns:p="http://schemas.openxmlformats.org/presentationml/2006/main">
  <p:tag name="FASFONT" val="Univers55"/>
</p:tagLst>
</file>

<file path=ppt/tags/tag22.xml><?xml version="1.0" encoding="utf-8"?>
<p:tagLst xmlns:a="http://schemas.openxmlformats.org/drawingml/2006/main" xmlns:r="http://schemas.openxmlformats.org/officeDocument/2006/relationships" xmlns:p="http://schemas.openxmlformats.org/presentationml/2006/main">
  <p:tag name="FASFONT" val="Univers55"/>
</p:tagLst>
</file>

<file path=ppt/tags/tag23.xml><?xml version="1.0" encoding="utf-8"?>
<p:tagLst xmlns:a="http://schemas.openxmlformats.org/drawingml/2006/main" xmlns:r="http://schemas.openxmlformats.org/officeDocument/2006/relationships" xmlns:p="http://schemas.openxmlformats.org/presentationml/2006/main">
  <p:tag name="FASFONT" val="Univers55"/>
</p:tagLst>
</file>

<file path=ppt/tags/tag24.xml><?xml version="1.0" encoding="utf-8"?>
<p:tagLst xmlns:a="http://schemas.openxmlformats.org/drawingml/2006/main" xmlns:r="http://schemas.openxmlformats.org/officeDocument/2006/relationships" xmlns:p="http://schemas.openxmlformats.org/presentationml/2006/main">
  <p:tag name="FASFONT" val="Univers55"/>
</p:tagLst>
</file>

<file path=ppt/tags/tag25.xml><?xml version="1.0" encoding="utf-8"?>
<p:tagLst xmlns:a="http://schemas.openxmlformats.org/drawingml/2006/main" xmlns:r="http://schemas.openxmlformats.org/officeDocument/2006/relationships" xmlns:p="http://schemas.openxmlformats.org/presentationml/2006/main">
  <p:tag name="FASFONT" val="Univers55"/>
</p:tagLst>
</file>

<file path=ppt/tags/tag26.xml><?xml version="1.0" encoding="utf-8"?>
<p:tagLst xmlns:a="http://schemas.openxmlformats.org/drawingml/2006/main" xmlns:r="http://schemas.openxmlformats.org/officeDocument/2006/relationships" xmlns:p="http://schemas.openxmlformats.org/presentationml/2006/main">
  <p:tag name="FASFONT" val="Univers55"/>
</p:tagLst>
</file>

<file path=ppt/tags/tag27.xml><?xml version="1.0" encoding="utf-8"?>
<p:tagLst xmlns:a="http://schemas.openxmlformats.org/drawingml/2006/main" xmlns:r="http://schemas.openxmlformats.org/officeDocument/2006/relationships" xmlns:p="http://schemas.openxmlformats.org/presentationml/2006/main">
  <p:tag name="FASFONT" val="Univers55"/>
</p:tagLst>
</file>

<file path=ppt/tags/tag28.xml><?xml version="1.0" encoding="utf-8"?>
<p:tagLst xmlns:a="http://schemas.openxmlformats.org/drawingml/2006/main" xmlns:r="http://schemas.openxmlformats.org/officeDocument/2006/relationships" xmlns:p="http://schemas.openxmlformats.org/presentationml/2006/main">
  <p:tag name="FASFONT" val="Univers55"/>
</p:tagLst>
</file>

<file path=ppt/tags/tag29.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ADV_TOP" val="499,8043"/>
  <p:tag name="ADV_LEFT" val="136,3638"/>
  <p:tag name="ADV_HEIGHT" val="20,44701"/>
  <p:tag name="ADV_WIDTH" val="458,1819"/>
  <p:tag name="ADV_COPYRIGHT" val="TRUE"/>
</p:tagLst>
</file>

<file path=ppt/tags/tag30.xml><?xml version="1.0" encoding="utf-8"?>
<p:tagLst xmlns:a="http://schemas.openxmlformats.org/drawingml/2006/main" xmlns:r="http://schemas.openxmlformats.org/officeDocument/2006/relationships" xmlns:p="http://schemas.openxmlformats.org/presentationml/2006/main">
  <p:tag name="FASFONT" val="Univers55"/>
</p:tagLst>
</file>

<file path=ppt/tags/tag31.xml><?xml version="1.0" encoding="utf-8"?>
<p:tagLst xmlns:a="http://schemas.openxmlformats.org/drawingml/2006/main" xmlns:r="http://schemas.openxmlformats.org/officeDocument/2006/relationships" xmlns:p="http://schemas.openxmlformats.org/presentationml/2006/main">
  <p:tag name="FASFONT" val="Univers55"/>
</p:tagLst>
</file>

<file path=ppt/tags/tag32.xml><?xml version="1.0" encoding="utf-8"?>
<p:tagLst xmlns:a="http://schemas.openxmlformats.org/drawingml/2006/main" xmlns:r="http://schemas.openxmlformats.org/officeDocument/2006/relationships" xmlns:p="http://schemas.openxmlformats.org/presentationml/2006/main">
  <p:tag name="COPYRIGHT1" val="TRUE"/>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KPMG_Standard_4x3_0922_2015">
  <a:themeElements>
    <a:clrScheme name="Custom 1">
      <a:dk1>
        <a:srgbClr val="000000"/>
      </a:dk1>
      <a:lt1>
        <a:sysClr val="window" lastClr="FFFFFF"/>
      </a:lt1>
      <a:dk2>
        <a:srgbClr val="00338D"/>
      </a:dk2>
      <a:lt2>
        <a:srgbClr val="005EB8"/>
      </a:lt2>
      <a:accent1>
        <a:srgbClr val="0091DA"/>
      </a:accent1>
      <a:accent2>
        <a:srgbClr val="483698"/>
      </a:accent2>
      <a:accent3>
        <a:srgbClr val="470A68"/>
      </a:accent3>
      <a:accent4>
        <a:srgbClr val="6D2077"/>
      </a:accent4>
      <a:accent5>
        <a:srgbClr val="00A3A1"/>
      </a:accent5>
      <a:accent6>
        <a:srgbClr val="C6007E"/>
      </a:accent6>
      <a:hlink>
        <a:srgbClr val="0091DA"/>
      </a:hlink>
      <a:folHlink>
        <a:srgbClr val="0091DA"/>
      </a:folHlink>
    </a:clrScheme>
    <a:fontScheme name="Office">
      <a:majorFont>
        <a:latin typeface="Univers for KPMG"/>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majorFont>
      <a:minorFont>
        <a:latin typeface="Univers for KPMG"/>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solidFill>
              <a:srgbClr val="003087"/>
            </a:solidFill>
            <a:latin typeface="Univers for KPMG"/>
            <a:cs typeface="Univers for KPMG"/>
          </a:defRPr>
        </a:defPPr>
      </a:lstStyle>
    </a:txDef>
  </a:objectDefaults>
  <a:extraClrSchemeLst/>
  <a:extLst>
    <a:ext uri="{05A4C25C-085E-4340-85A3-A5531E510DB2}">
      <thm15:themeFamily xmlns:thm15="http://schemas.microsoft.com/office/thememl/2012/main" name="KPMG Screen Standard Template.potx" id="{496ED60D-8403-441D-84ED-D17548F7CE15}" vid="{510A305F-E0F5-4364-98C3-3B2F654770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Univers for KPMG Light"/>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font script="Geor" typeface="Sylfaen"/>
      </a:majorFont>
      <a:minorFont>
        <a:latin typeface="Univers for KPMG"/>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Univers for KPMG"/>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font script="Geor" typeface="Sylfaen"/>
      </a:majorFont>
      <a:minorFont>
        <a:latin typeface="Univers for KPMG"/>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4111</TotalTime>
  <Words>3121</Words>
  <Application>Microsoft Office PowerPoint</Application>
  <PresentationFormat>On-screen Show (4:3)</PresentationFormat>
  <Paragraphs>528</Paragraphs>
  <Slides>31</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31</vt:i4>
      </vt:variant>
    </vt:vector>
  </HeadingPairs>
  <TitlesOfParts>
    <vt:vector size="45" baseType="lpstr">
      <vt:lpstr>KPMG Extralight</vt:lpstr>
      <vt:lpstr>Symbol</vt:lpstr>
      <vt:lpstr>Arial</vt:lpstr>
      <vt:lpstr>Wingdings</vt:lpstr>
      <vt:lpstr>Univers 45 Light</vt:lpstr>
      <vt:lpstr>Univers for KPMG Light</vt:lpstr>
      <vt:lpstr>Times New Roman</vt:lpstr>
      <vt:lpstr>Univers for KPMG Cond</vt:lpstr>
      <vt:lpstr>Univers for KPMG</vt:lpstr>
      <vt:lpstr>KPMG_Standard_4x3_0922_2015</vt:lpstr>
      <vt:lpstr>think-cell Slide</vt:lpstr>
      <vt:lpstr>VISIO</vt:lpstr>
      <vt:lpstr>Equation</vt:lpstr>
      <vt:lpstr>Microsoft Excel Worksheet</vt:lpstr>
      <vt:lpstr>PowerPoint Presentation</vt:lpstr>
      <vt:lpstr>Tematika</vt:lpstr>
      <vt:lpstr>Bevezetés</vt:lpstr>
      <vt:lpstr>PowerPoint Presentation</vt:lpstr>
      <vt:lpstr>Európai szabályozás</vt:lpstr>
      <vt:lpstr>PowerPoint Presentation</vt:lpstr>
      <vt:lpstr>PowerPoint Presentation</vt:lpstr>
      <vt:lpstr>Alapfogalmak a piaci kockázatkezelésben</vt:lpstr>
      <vt:lpstr>Piaci kockázat a tőkemegfelelés szabályozásában</vt:lpstr>
      <vt:lpstr>Sztenderd módszerek a piaci kockázatok mérésére </vt:lpstr>
      <vt:lpstr>Részvények tőkekövetelménye</vt:lpstr>
      <vt:lpstr>Részvények tőkekövetelménye</vt:lpstr>
      <vt:lpstr>Kötvények pozíciókockázata</vt:lpstr>
      <vt:lpstr>Kollektív befektetési formák pozíció kockázata</vt:lpstr>
      <vt:lpstr>Deviza és árukockázat tőkekövetelménye</vt:lpstr>
      <vt:lpstr>Devizakockázat tőkekövetelménye - példa</vt:lpstr>
      <vt:lpstr>Kereskedési könyvben lévő nagykockázat pótlólagos tőkekövetelménye</vt:lpstr>
      <vt:lpstr>Fejlett módszerek a piaci kockázatok mérésére </vt:lpstr>
      <vt:lpstr>Belső modellek eredete</vt:lpstr>
      <vt:lpstr>Belső modellekkel kapcsolatos előírások</vt:lpstr>
      <vt:lpstr>Tőke-követelményszámítás belső modellel</vt:lpstr>
      <vt:lpstr>VaR, mint menedzsment eszköz</vt:lpstr>
      <vt:lpstr>Kitekintés a banki könyvi kamatkockázatra</vt:lpstr>
      <vt:lpstr>Kamatkockázat banki működésre gyakorolt hatása</vt:lpstr>
      <vt:lpstr>A banki könyvi kamatkockázat típusai</vt:lpstr>
      <vt:lpstr>Kamatkockázat mérési lehetőségei</vt:lpstr>
      <vt:lpstr>Jövőbeli elképzelések</vt:lpstr>
      <vt:lpstr>Basel IV</vt:lpstr>
      <vt:lpstr>Bázeli piaci kockázati elképzelések</vt:lpstr>
      <vt:lpstr>PowerPoint Presentation</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KPMG</dc:creator>
  <cp:lastModifiedBy>KPMG</cp:lastModifiedBy>
  <cp:revision>107</cp:revision>
  <cp:lastPrinted>2016-11-14T13:13:39Z</cp:lastPrinted>
  <dcterms:created xsi:type="dcterms:W3CDTF">2016-01-04T11:51:59Z</dcterms:created>
  <dcterms:modified xsi:type="dcterms:W3CDTF">2016-11-14T16:23:55Z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2015-08-11T00:00:00Z</vt:filetime>
  </property>
  <property fmtid="{D5CDD505-2E9C-101B-9397-08002B2CF9AE}" pid="3" name="LastSaved">
    <vt:filetime>2015-08-11T00:00:00Z</vt:filetime>
  </property>
</Properties>
</file>