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4" r:id="rId3"/>
  </p:sldMasterIdLst>
  <p:notesMasterIdLst>
    <p:notesMasterId r:id="rId24"/>
  </p:notesMasterIdLst>
  <p:handoutMasterIdLst>
    <p:handoutMasterId r:id="rId25"/>
  </p:handoutMasterIdLst>
  <p:sldIdLst>
    <p:sldId id="289" r:id="rId4"/>
    <p:sldId id="259" r:id="rId5"/>
    <p:sldId id="291" r:id="rId6"/>
    <p:sldId id="297" r:id="rId7"/>
    <p:sldId id="292" r:id="rId8"/>
    <p:sldId id="293" r:id="rId9"/>
    <p:sldId id="294" r:id="rId10"/>
    <p:sldId id="295" r:id="rId11"/>
    <p:sldId id="296" r:id="rId12"/>
    <p:sldId id="298" r:id="rId13"/>
    <p:sldId id="299" r:id="rId14"/>
    <p:sldId id="304" r:id="rId15"/>
    <p:sldId id="300" r:id="rId16"/>
    <p:sldId id="301" r:id="rId17"/>
    <p:sldId id="302" r:id="rId18"/>
    <p:sldId id="305" r:id="rId19"/>
    <p:sldId id="306" r:id="rId20"/>
    <p:sldId id="290" r:id="rId21"/>
    <p:sldId id="268" r:id="rId22"/>
    <p:sldId id="270" r:id="rId23"/>
  </p:sldIdLst>
  <p:sldSz cx="9904413" cy="6858000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645"/>
    <a:srgbClr val="000000"/>
    <a:srgbClr val="00978F"/>
    <a:srgbClr val="00FFFF"/>
    <a:srgbClr val="FF3300"/>
    <a:srgbClr val="E4E0BB"/>
    <a:srgbClr val="666666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9880" autoAdjust="0"/>
  </p:normalViewPr>
  <p:slideViewPr>
    <p:cSldViewPr>
      <p:cViewPr>
        <p:scale>
          <a:sx n="100" d="100"/>
          <a:sy n="100" d="100"/>
        </p:scale>
        <p:origin x="-198" y="1020"/>
      </p:cViewPr>
      <p:guideLst>
        <p:guide orient="horz" pos="3929"/>
        <p:guide orient="horz" pos="845"/>
        <p:guide orient="horz" pos="527"/>
        <p:guide orient="horz" pos="2795"/>
        <p:guide pos="1577"/>
        <p:guide pos="6113"/>
        <p:guide pos="3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334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7" rIns="92992" bIns="46497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7" rIns="92992" bIns="4649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7" rIns="92992" bIns="46497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7" rIns="92992" bIns="4649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fld id="{9B8FBD49-3873-4D28-82BC-39601E671310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024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03" tIns="44102" rIns="88203" bIns="44102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de-AT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03" tIns="44102" rIns="88203" bIns="44102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de-AT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6125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03" tIns="44102" rIns="88203" bIns="44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03" tIns="44102" rIns="88203" bIns="44102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de-AT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03" tIns="44102" rIns="88203" bIns="44102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855C45E8-A4C7-4BBC-BFEC-E7B169DAB249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0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1200" y="746125"/>
            <a:ext cx="5372100" cy="3721100"/>
          </a:xfrm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8193" tIns="44099" rIns="88193" bIns="44099"/>
          <a:lstStyle/>
          <a:p>
            <a:endParaRPr lang="de-AT" dirty="0" smtClean="0"/>
          </a:p>
        </p:txBody>
      </p:sp>
      <p:sp>
        <p:nvSpPr>
          <p:cNvPr id="15364" name="Foliennummernplatzhalter 3"/>
          <p:cNvSpPr txBox="1">
            <a:spLocks noGrp="1"/>
          </p:cNvSpPr>
          <p:nvPr/>
        </p:nvSpPr>
        <p:spPr bwMode="auto">
          <a:xfrm>
            <a:off x="3850217" y="9435068"/>
            <a:ext cx="2942700" cy="49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176" tIns="44090" rIns="88176" bIns="44090" anchor="b"/>
          <a:lstStyle>
            <a:lvl1pPr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3A1B0079-BD03-4A1A-BA03-EB25412E4B27}" type="slidenum">
              <a:rPr lang="de-AT" sz="1200">
                <a:solidFill>
                  <a:prstClr val="black"/>
                </a:solidFill>
              </a:rPr>
              <a:pPr algn="r" eaLnBrk="1" hangingPunct="1"/>
              <a:t>18</a:t>
            </a:fld>
            <a:endParaRPr lang="de-AT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7775" y="779463"/>
            <a:ext cx="7183438" cy="341312"/>
          </a:xfrm>
        </p:spPr>
        <p:txBody>
          <a:bodyPr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de-A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7775" y="1281113"/>
            <a:ext cx="7183438" cy="557212"/>
          </a:xfrm>
        </p:spPr>
        <p:txBody>
          <a:bodyPr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de-AT"/>
          </a:p>
        </p:txBody>
      </p:sp>
      <p:pic>
        <p:nvPicPr>
          <p:cNvPr id="89100" name="Picture 34" descr="LL Briefkopfknap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08925" y="827088"/>
            <a:ext cx="1795463" cy="1727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7775" y="827088"/>
            <a:ext cx="5238750" cy="1727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8513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26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7775" y="1281113"/>
            <a:ext cx="3516313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488" y="1281113"/>
            <a:ext cx="3517900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08925" y="779463"/>
            <a:ext cx="1795463" cy="1762125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7775" y="779463"/>
            <a:ext cx="5238750" cy="1762125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8513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26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283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086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08491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17775" y="1281113"/>
            <a:ext cx="3516313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86488" y="1281113"/>
            <a:ext cx="3517900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248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041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387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89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8064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64075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859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908925" y="779463"/>
            <a:ext cx="1795463" cy="17621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17775" y="779463"/>
            <a:ext cx="5238750" cy="1762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86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7775" y="1293813"/>
            <a:ext cx="3516313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488" y="1293813"/>
            <a:ext cx="3517900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827088"/>
            <a:ext cx="7186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1293813"/>
            <a:ext cx="7186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200027" y="838200"/>
            <a:ext cx="2141538" cy="6019800"/>
            <a:chOff x="126" y="528"/>
            <a:chExt cx="1349" cy="3792"/>
          </a:xfrm>
        </p:grpSpPr>
        <p:sp>
          <p:nvSpPr>
            <p:cNvPr id="6" name="Rectangle 41"/>
            <p:cNvSpPr>
              <a:spLocks noChangeArrowheads="1"/>
            </p:cNvSpPr>
            <p:nvPr userDrawn="1"/>
          </p:nvSpPr>
          <p:spPr bwMode="auto">
            <a:xfrm>
              <a:off x="126" y="528"/>
              <a:ext cx="1347" cy="3792"/>
            </a:xfrm>
            <a:prstGeom prst="rect">
              <a:avLst/>
            </a:prstGeom>
            <a:solidFill>
              <a:srgbClr val="C1C2C4"/>
            </a:solidFill>
            <a:ln w="6350">
              <a:noFill/>
              <a:miter lim="800000"/>
              <a:headEnd/>
              <a:tailEnd/>
            </a:ln>
          </p:spPr>
          <p:txBody>
            <a:bodyPr wrap="none" lIns="92075" tIns="46800" rIns="92075" bIns="10800" anchor="ctr"/>
            <a:lstStyle/>
            <a:p>
              <a:pPr defTabSz="95792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900" dirty="0">
                <a:latin typeface="+mn-lt"/>
              </a:endParaRPr>
            </a:p>
          </p:txBody>
        </p:sp>
        <p:sp>
          <p:nvSpPr>
            <p:cNvPr id="2" name="Textfeld 14"/>
            <p:cNvSpPr txBox="1">
              <a:spLocks noChangeArrowheads="1"/>
            </p:cNvSpPr>
            <p:nvPr userDrawn="1"/>
          </p:nvSpPr>
          <p:spPr bwMode="auto">
            <a:xfrm>
              <a:off x="800" y="4149"/>
              <a:ext cx="67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5793" tIns="47896" rIns="95793" bIns="47896" anchor="b">
              <a:spAutoFit/>
            </a:bodyPr>
            <a:lstStyle/>
            <a:p>
              <a:pPr algn="r" defTabSz="957263"/>
              <a:r>
                <a:rPr lang="hu-HU" sz="1000" dirty="0" smtClean="0">
                  <a:solidFill>
                    <a:srgbClr val="666666"/>
                  </a:solidFill>
                  <a:cs typeface="Arial" charset="0"/>
                </a:rPr>
                <a:t>2015.06.05.</a:t>
              </a:r>
              <a:endParaRPr lang="de-AT" sz="1000" dirty="0">
                <a:solidFill>
                  <a:srgbClr val="666666"/>
                </a:solidFill>
                <a:cs typeface="Arial" charset="0"/>
              </a:endParaRPr>
            </a:p>
          </p:txBody>
        </p:sp>
        <p:sp>
          <p:nvSpPr>
            <p:cNvPr id="3" name="Rectangle 41"/>
            <p:cNvSpPr>
              <a:spLocks noChangeArrowheads="1"/>
            </p:cNvSpPr>
            <p:nvPr userDrawn="1"/>
          </p:nvSpPr>
          <p:spPr bwMode="auto">
            <a:xfrm>
              <a:off x="189" y="592"/>
              <a:ext cx="1221" cy="366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2075" tIns="46800" rIns="92075" bIns="10800"/>
            <a:lstStyle/>
            <a:p>
              <a:pPr defTabSz="957263"/>
              <a:endParaRPr lang="de-AT" sz="1200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-592138" y="4508500"/>
            <a:ext cx="25923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AT" b="1">
              <a:solidFill>
                <a:srgbClr val="5A5A5A"/>
              </a:solidFill>
            </a:endParaRPr>
          </a:p>
        </p:txBody>
      </p:sp>
      <p:pic>
        <p:nvPicPr>
          <p:cNvPr id="36899" name="Picture 34" descr="LL Briefkopfknap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198000" y="658800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F0D6081-59DA-4905-9448-75F6D02C9225}" type="slidenum">
              <a:rPr lang="de-AT" sz="1000" kern="1200" smtClean="0">
                <a:solidFill>
                  <a:srgbClr val="666666"/>
                </a:solidFill>
                <a:latin typeface="Verdana" pitchFamily="34" charset="0"/>
                <a:ea typeface="+mn-ea"/>
                <a:cs typeface="Arial" charset="0"/>
              </a:rPr>
              <a:t>‹#›</a:t>
            </a:fld>
            <a:endParaRPr lang="de-AT" sz="1000" kern="1200" dirty="0">
              <a:solidFill>
                <a:srgbClr val="66666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9pPr>
    </p:titleStyle>
    <p:bodyStyle>
      <a:lvl1pPr marL="263525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 b="1">
          <a:solidFill>
            <a:srgbClr val="5A5A5A"/>
          </a:solidFill>
          <a:latin typeface="+mn-lt"/>
          <a:ea typeface="+mn-ea"/>
          <a:cs typeface="+mn-cs"/>
        </a:defRPr>
      </a:lvl1pPr>
      <a:lvl2pPr marL="51276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>
          <a:solidFill>
            <a:srgbClr val="5A5A5A"/>
          </a:solidFill>
          <a:latin typeface="+mn-lt"/>
        </a:defRPr>
      </a:lvl2pPr>
      <a:lvl3pPr marL="7731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3pPr>
      <a:lvl4pPr marL="1036638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4pPr>
      <a:lvl5pPr marL="12811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5pPr>
      <a:lvl6pPr marL="17383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6pPr>
      <a:lvl7pPr marL="21955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7pPr>
      <a:lvl8pPr marL="26527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8pPr>
      <a:lvl9pPr marL="31099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779463"/>
            <a:ext cx="7186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1281113"/>
            <a:ext cx="7186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pic>
        <p:nvPicPr>
          <p:cNvPr id="39949" name="Picture 34" descr="LL Briefkopfknap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2pPr>
      <a:lvl3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3pPr>
      <a:lvl4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4pPr>
      <a:lvl5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9pPr>
    </p:titleStyle>
    <p:bodyStyle>
      <a:lvl1pPr marL="263525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 b="1">
          <a:solidFill>
            <a:srgbClr val="5A5A5A"/>
          </a:solidFill>
          <a:latin typeface="+mn-lt"/>
          <a:ea typeface="+mn-ea"/>
          <a:cs typeface="+mn-cs"/>
        </a:defRPr>
      </a:lvl1pPr>
      <a:lvl2pPr marL="51276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>
          <a:solidFill>
            <a:srgbClr val="5A5A5A"/>
          </a:solidFill>
          <a:latin typeface="+mn-lt"/>
        </a:defRPr>
      </a:lvl2pPr>
      <a:lvl3pPr marL="7731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3pPr>
      <a:lvl4pPr marL="1036638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4pPr>
      <a:lvl5pPr marL="12811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5pPr>
      <a:lvl6pPr marL="17383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6pPr>
      <a:lvl7pPr marL="21955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7pPr>
      <a:lvl8pPr marL="26527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8pPr>
      <a:lvl9pPr marL="31099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779463"/>
            <a:ext cx="718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altLang="hu-H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1281113"/>
            <a:ext cx="718661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altLang="hu-HU" smtClean="0"/>
          </a:p>
        </p:txBody>
      </p:sp>
      <p:pic>
        <p:nvPicPr>
          <p:cNvPr id="2052" name="Grafik 6" descr="3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6" t="17268" r="2792" b="21107"/>
          <a:stretch>
            <a:fillRect/>
          </a:stretch>
        </p:blipFill>
        <p:spPr bwMode="auto">
          <a:xfrm>
            <a:off x="109538" y="323850"/>
            <a:ext cx="227488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83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9pPr>
    </p:titleStyle>
    <p:bodyStyle>
      <a:lvl1pPr marL="263525" indent="-263525" algn="l" defTabSz="957263" rtl="0" eaLnBrk="0" fontAlgn="base" hangingPunct="0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 b="1">
          <a:solidFill>
            <a:srgbClr val="5A5A5A"/>
          </a:solidFill>
          <a:latin typeface="+mn-lt"/>
          <a:ea typeface="+mn-ea"/>
          <a:cs typeface="+mn-cs"/>
        </a:defRPr>
      </a:lvl1pPr>
      <a:lvl2pPr marL="512763" indent="-263525" algn="l" defTabSz="957263" rtl="0" eaLnBrk="0" fontAlgn="base" hangingPunct="0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>
          <a:solidFill>
            <a:srgbClr val="5A5A5A"/>
          </a:solidFill>
          <a:latin typeface="+mn-lt"/>
        </a:defRPr>
      </a:lvl2pPr>
      <a:lvl3pPr marL="773113" indent="-263525" algn="l" defTabSz="957263" rtl="0" eaLnBrk="0" fontAlgn="base" hangingPunct="0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3pPr>
      <a:lvl4pPr marL="1036638" indent="-263525" algn="l" defTabSz="957263" rtl="0" eaLnBrk="0" fontAlgn="base" hangingPunct="0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4pPr>
      <a:lvl5pPr marL="1281113" indent="-263525" algn="l" defTabSz="957263" rtl="0" eaLnBrk="0" fontAlgn="base" hangingPunct="0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5pPr>
      <a:lvl6pPr marL="17383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6pPr>
      <a:lvl7pPr marL="21955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7pPr>
      <a:lvl8pPr marL="26527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8pPr>
      <a:lvl9pPr marL="31099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2517775" y="2727325"/>
            <a:ext cx="71850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r>
              <a:rPr lang="hu-HU" altLang="hu-HU" sz="2400" b="0" dirty="0">
                <a:cs typeface="Arial" charset="0"/>
              </a:rPr>
              <a:t>Siklós Márta</a:t>
            </a:r>
            <a:endParaRPr lang="de-AT" altLang="hu-HU" sz="2400" b="0" dirty="0">
              <a:cs typeface="Arial" charset="0"/>
            </a:endParaRPr>
          </a:p>
        </p:txBody>
      </p:sp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2390775" y="841375"/>
            <a:ext cx="7185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r>
              <a:rPr lang="hu-HU" altLang="hu-HU" sz="3600" dirty="0">
                <a:cs typeface="Arial" charset="0"/>
              </a:rPr>
              <a:t>Adótanácsadói ellenőrzési tapasztalatok</a:t>
            </a:r>
          </a:p>
        </p:txBody>
      </p:sp>
      <p:sp>
        <p:nvSpPr>
          <p:cNvPr id="7172" name="Rectangle 15"/>
          <p:cNvSpPr>
            <a:spLocks noChangeArrowheads="1"/>
          </p:cNvSpPr>
          <p:nvPr/>
        </p:nvSpPr>
        <p:spPr bwMode="auto">
          <a:xfrm>
            <a:off x="2517775" y="4819650"/>
            <a:ext cx="7185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hu-HU" altLang="hu-HU" sz="1800" b="0" dirty="0"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 typeface="Verdana" pitchFamily="34" charset="0"/>
              <a:buNone/>
            </a:pPr>
            <a:r>
              <a:rPr lang="hu-HU" altLang="hu-HU" sz="1800" b="0" dirty="0">
                <a:cs typeface="Arial" charset="0"/>
              </a:rPr>
              <a:t>2015. június </a:t>
            </a:r>
            <a:r>
              <a:rPr lang="hu-HU" altLang="hu-HU" sz="1800" b="0" dirty="0" smtClean="0">
                <a:cs typeface="Arial" charset="0"/>
              </a:rPr>
              <a:t>8.</a:t>
            </a:r>
            <a:endParaRPr lang="en-US" altLang="hu-HU" sz="1800" b="0" dirty="0"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hu-HU" altLang="hu-HU" sz="2800" b="0" dirty="0"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hu-HU" altLang="hu-HU" sz="1800" b="0" dirty="0"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en-US" altLang="hu-HU" sz="1800" b="0" dirty="0"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en-US" altLang="hu-HU" sz="1800" b="0" dirty="0">
              <a:cs typeface="Arial" charset="0"/>
            </a:endParaRPr>
          </a:p>
        </p:txBody>
      </p:sp>
      <p:sp>
        <p:nvSpPr>
          <p:cNvPr id="7173" name="Szövegdoboz 3"/>
          <p:cNvSpPr txBox="1">
            <a:spLocks noChangeArrowheads="1"/>
          </p:cNvSpPr>
          <p:nvPr/>
        </p:nvSpPr>
        <p:spPr bwMode="auto">
          <a:xfrm>
            <a:off x="2390775" y="1951038"/>
            <a:ext cx="561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0" dirty="0" err="1">
                <a:cs typeface="Arial" charset="0"/>
              </a:rPr>
              <a:t>Due</a:t>
            </a:r>
            <a:r>
              <a:rPr lang="hu-HU" altLang="hu-HU" sz="2800" b="0" dirty="0">
                <a:cs typeface="Arial" charset="0"/>
              </a:rPr>
              <a:t> </a:t>
            </a:r>
            <a:r>
              <a:rPr lang="hu-HU" altLang="hu-HU" sz="2800" b="0" dirty="0" err="1">
                <a:cs typeface="Arial" charset="0"/>
              </a:rPr>
              <a:t>Diligence</a:t>
            </a:r>
            <a:r>
              <a:rPr lang="hu-HU" altLang="hu-HU" sz="2800" b="0" dirty="0">
                <a:cs typeface="Arial" charset="0"/>
              </a:rPr>
              <a:t> - Átvilágítás</a:t>
            </a:r>
          </a:p>
        </p:txBody>
      </p:sp>
    </p:spTree>
    <p:extLst>
      <p:ext uri="{BB962C8B-B14F-4D97-AF65-F5344CB8AC3E}">
        <p14:creationId xmlns:p14="http://schemas.microsoft.com/office/powerpoint/2010/main" val="372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Due</a:t>
            </a:r>
            <a:r>
              <a:rPr lang="hu-HU" dirty="0"/>
              <a:t> </a:t>
            </a:r>
            <a:r>
              <a:rPr lang="hu-HU" dirty="0" err="1"/>
              <a:t>Diligence</a:t>
            </a:r>
            <a:r>
              <a:rPr lang="hu-HU" dirty="0"/>
              <a:t> eredményei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03934" y="1333500"/>
            <a:ext cx="2160000" cy="1080000"/>
          </a:xfrm>
          <a:prstGeom prst="rect">
            <a:avLst/>
          </a:prstGeom>
          <a:solidFill>
            <a:srgbClr val="FFCC99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hu-HU" b="1" i="0" u="none" strike="noStrike" kern="0" cap="none" spc="0" normalizeH="0" baseline="0" noProof="0" dirty="0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Verdana" pitchFamily="34" charset="0"/>
              </a:rPr>
              <a:t>Deal </a:t>
            </a:r>
            <a:r>
              <a:rPr kumimoji="0" lang="de-AT" altLang="hu-HU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Verdana" pitchFamily="34" charset="0"/>
              </a:rPr>
              <a:t>Breaker</a:t>
            </a:r>
            <a:endParaRPr kumimoji="0" lang="de-AT" altLang="hu-HU" b="1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03934" y="2765175"/>
            <a:ext cx="2160000" cy="1080000"/>
          </a:xfrm>
          <a:prstGeom prst="rect">
            <a:avLst/>
          </a:prstGeom>
          <a:solidFill>
            <a:srgbClr val="FFFF99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b="1" i="0" u="none" strike="noStrike" kern="0" cap="none" spc="0" normalizeH="0" baseline="0" noProof="0" dirty="0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Verdana" pitchFamily="34" charset="0"/>
              </a:rPr>
              <a:t>Szükséges</a:t>
            </a:r>
            <a:endParaRPr kumimoji="0" lang="de-AT" altLang="hu-HU" b="1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03934" y="4149080"/>
            <a:ext cx="2160000" cy="1080000"/>
          </a:xfrm>
          <a:prstGeom prst="rect">
            <a:avLst/>
          </a:prstGeom>
          <a:solidFill>
            <a:srgbClr val="CCFFCC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b="1" i="0" u="none" strike="noStrike" kern="0" cap="none" spc="0" normalizeH="0" baseline="0" noProof="0" dirty="0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Verdana" pitchFamily="34" charset="0"/>
              </a:rPr>
              <a:t>Jó, ha tudjuk</a:t>
            </a:r>
            <a:endParaRPr kumimoji="0" lang="de-AT" altLang="hu-HU" b="1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880199" y="1333500"/>
            <a:ext cx="475252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marL="355600" marR="0" lvl="0" indent="-355600" algn="l" defTabSz="957263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tabLst/>
              <a:defRPr/>
            </a:pPr>
            <a:endParaRPr kumimoji="0" lang="hu-HU" altLang="hu-HU" b="0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55600" marR="0" lvl="0" indent="-355600" algn="l" defTabSz="957263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tabLst/>
              <a:defRPr/>
            </a:pPr>
            <a:r>
              <a:rPr kumimoji="0" lang="hu-HU" altLang="hu-HU" b="0" i="0" u="none" strike="noStrike" kern="0" cap="none" spc="0" normalizeH="0" baseline="0" noProof="0" dirty="0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Tények, melyek egy tranzakciót veszélyeztethetnek, ill. ellehetetleníthetnek</a:t>
            </a:r>
          </a:p>
          <a:p>
            <a:pPr marL="355600" marR="0" lvl="0" indent="-355600" algn="l" defTabSz="957263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tabLst/>
              <a:defRPr/>
            </a:pPr>
            <a:endParaRPr lang="hu-HU" altLang="hu-HU" b="0" kern="0" dirty="0">
              <a:latin typeface="Verdana"/>
            </a:endParaRPr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hu-HU" altLang="hu-HU" b="0" dirty="0" smtClean="0"/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hu-HU" altLang="hu-HU" b="0" dirty="0"/>
          </a:p>
          <a:p>
            <a:pPr marL="355600" indent="-355600" eaLnBrk="1" hangingPunct="1">
              <a:lnSpc>
                <a:spcPct val="90000"/>
              </a:lnSpc>
              <a:defRPr/>
            </a:pPr>
            <a:r>
              <a:rPr lang="hu-HU" altLang="hu-HU" b="0" dirty="0" smtClean="0"/>
              <a:t>A </a:t>
            </a:r>
            <a:r>
              <a:rPr lang="hu-HU" altLang="hu-HU" b="0" dirty="0"/>
              <a:t>lényegesnek vélt elemzendő témák eredményei </a:t>
            </a:r>
            <a:r>
              <a:rPr lang="de-AT" altLang="hu-HU" b="0" dirty="0"/>
              <a:t>(</a:t>
            </a:r>
            <a:r>
              <a:rPr lang="hu-HU" altLang="hu-HU" b="0" dirty="0"/>
              <a:t>elsősorban a megbízó szempontjából</a:t>
            </a:r>
            <a:r>
              <a:rPr lang="de-AT" altLang="hu-HU" b="0" dirty="0" smtClean="0"/>
              <a:t>)</a:t>
            </a:r>
            <a:endParaRPr lang="hu-HU" altLang="hu-HU" b="0" dirty="0" smtClean="0"/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hu-HU" altLang="hu-HU" b="0" dirty="0"/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hu-HU" altLang="hu-HU" b="0" dirty="0" smtClean="0"/>
          </a:p>
          <a:p>
            <a:pPr marL="355600" indent="-355600" eaLnBrk="1" hangingPunct="1">
              <a:lnSpc>
                <a:spcPct val="90000"/>
              </a:lnSpc>
              <a:defRPr/>
            </a:pPr>
            <a:r>
              <a:rPr lang="hu-HU" altLang="hu-HU" b="0" dirty="0" smtClean="0"/>
              <a:t>További </a:t>
            </a:r>
            <a:r>
              <a:rPr lang="hu-HU" altLang="hu-HU" b="0" dirty="0"/>
              <a:t>információk, melyek nem állnak a vizsgálat középpontjában, pl.</a:t>
            </a:r>
          </a:p>
          <a:p>
            <a:pPr marL="604838" lvl="1" indent="-355600" eaLnBrk="1" hangingPunct="1">
              <a:lnSpc>
                <a:spcPct val="90000"/>
              </a:lnSpc>
              <a:defRPr/>
            </a:pPr>
            <a:r>
              <a:rPr lang="hu-HU" altLang="hu-HU" dirty="0"/>
              <a:t>Speciális lehetőségek, melyek jelen vannak a célvállalatnál</a:t>
            </a:r>
          </a:p>
          <a:p>
            <a:pPr marL="604838" lvl="1" indent="-355600" eaLnBrk="1" hangingPunct="1">
              <a:lnSpc>
                <a:spcPct val="90000"/>
              </a:lnSpc>
              <a:defRPr/>
            </a:pPr>
            <a:r>
              <a:rPr lang="hu-HU" altLang="hu-HU" dirty="0"/>
              <a:t>Eszközök vagy kötelezettségek rejtett tartalékai</a:t>
            </a:r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de-AT" altLang="hu-HU" b="0" dirty="0" smtClean="0"/>
          </a:p>
          <a:p>
            <a:pPr marL="355600" marR="0" lvl="0" indent="-355600" algn="l" defTabSz="957263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tabLst/>
              <a:defRPr/>
            </a:pPr>
            <a:endParaRPr kumimoji="0" lang="hu-HU" altLang="hu-HU" b="0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b="1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Due</a:t>
            </a:r>
            <a:r>
              <a:rPr lang="hu-HU" dirty="0"/>
              <a:t> </a:t>
            </a:r>
            <a:r>
              <a:rPr lang="hu-HU" dirty="0" err="1"/>
              <a:t>Diligence</a:t>
            </a:r>
            <a:r>
              <a:rPr lang="hu-HU" dirty="0"/>
              <a:t> eredményei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Egy </a:t>
            </a:r>
            <a:r>
              <a:rPr lang="hu-HU" b="0" dirty="0" err="1"/>
              <a:t>Due</a:t>
            </a:r>
            <a:r>
              <a:rPr lang="hu-HU" b="0" dirty="0"/>
              <a:t> </a:t>
            </a:r>
            <a:r>
              <a:rPr lang="hu-HU" b="0" dirty="0" err="1"/>
              <a:t>Diligence</a:t>
            </a:r>
            <a:r>
              <a:rPr lang="hu-HU" b="0" dirty="0"/>
              <a:t> szokásos </a:t>
            </a:r>
            <a:r>
              <a:rPr lang="hu-HU" b="0" dirty="0" smtClean="0"/>
              <a:t>megállapításai</a:t>
            </a:r>
          </a:p>
          <a:p>
            <a:endParaRPr lang="hu-HU" b="0" dirty="0"/>
          </a:p>
          <a:p>
            <a:pPr lvl="1"/>
            <a:r>
              <a:rPr lang="hu-HU" b="0" dirty="0"/>
              <a:t>Erősségek/gyengeségek </a:t>
            </a:r>
            <a:r>
              <a:rPr lang="hu-HU" b="0" dirty="0" smtClean="0"/>
              <a:t>elemzése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Témák, melyeket a szerződésről szóló tárgyalások alkalmával fel kell </a:t>
            </a:r>
            <a:r>
              <a:rPr lang="hu-HU" b="0" dirty="0" smtClean="0"/>
              <a:t>vetni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Az ügyletre ható pozitív és negatív körülmények </a:t>
            </a:r>
            <a:r>
              <a:rPr lang="hu-HU" b="0" dirty="0" smtClean="0"/>
              <a:t>leírása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„Csontvázak a szekrényben“, egy ügylet előtt tisztításra lehet </a:t>
            </a:r>
            <a:r>
              <a:rPr lang="hu-HU" b="0" dirty="0" smtClean="0"/>
              <a:t>szükség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Kommentárok a célvállalat jelentős </a:t>
            </a:r>
            <a:r>
              <a:rPr lang="hu-HU" b="0" dirty="0" smtClean="0"/>
              <a:t>fejlesztéseiről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Az integrációs fázishoz kapcsolódó lehetséges témák felderítése</a:t>
            </a:r>
          </a:p>
          <a:p>
            <a:pPr lvl="1"/>
            <a:endParaRPr lang="hu-HU" b="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b="1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908720"/>
            <a:ext cx="9169400" cy="46672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Jelentés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de-AT" altLang="hu-HU" sz="2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1600" y="1695450"/>
            <a:ext cx="4775200" cy="5073650"/>
          </a:xfrm>
          <a:prstGeom prst="rect">
            <a:avLst/>
          </a:prstGeom>
          <a:noFill/>
          <a:ln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500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Kockázatok számszerűsítése, amennyire lehetséges (becslés)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Legfontosabb területek rövid</a:t>
            </a:r>
            <a:r>
              <a:rPr lang="hu-HU" altLang="hu-HU" b="0" kern="0" dirty="0"/>
              <a:t> </a:t>
            </a:r>
            <a:r>
              <a:rPr lang="hu-HU" altLang="hu-HU" b="0" kern="0" dirty="0" smtClean="0"/>
              <a:t>és tömör összefoglalása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Világos struktúrájú, </a:t>
            </a:r>
            <a:r>
              <a:rPr lang="hu-HU" altLang="hu-HU" b="0" kern="0" dirty="0"/>
              <a:t>jól olvasható </a:t>
            </a:r>
            <a:r>
              <a:rPr lang="hu-HU" altLang="hu-HU" b="0" kern="0" dirty="0" smtClean="0"/>
              <a:t>jelentés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Közbenső jelentések (szóban, írásban)</a:t>
            </a:r>
            <a:endParaRPr lang="de-AT" altLang="hu-HU" b="0" kern="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1600" y="1282700"/>
            <a:ext cx="47752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Tedd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991100" y="1695450"/>
            <a:ext cx="4813300" cy="5073650"/>
          </a:xfrm>
          <a:prstGeom prst="rect">
            <a:avLst/>
          </a:prstGeom>
          <a:noFill/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400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Kockázatok kizárólag minőségi bemutatása és értékelése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Tényállás hosszú leírása (Munkaanyagok 1:1-ben történő visszaadása) – több 100 oldalas jelentés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Sztereotípiák, nem differenciált jelentés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Meghatározott információk visszatartása a jelentés véglegesítéséig</a:t>
            </a:r>
            <a:endParaRPr lang="de-AT" altLang="hu-HU" b="0" dirty="0" smtClean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991100" y="1282700"/>
            <a:ext cx="48133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Ne tedd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1.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4727475"/>
          </a:xfrm>
        </p:spPr>
        <p:txBody>
          <a:bodyPr/>
          <a:lstStyle/>
          <a:p>
            <a:r>
              <a:rPr lang="hu-HU" b="0" dirty="0"/>
              <a:t>Nagykereskedő cég adóellenőrzést </a:t>
            </a:r>
            <a:r>
              <a:rPr lang="hu-HU" b="0" dirty="0" smtClean="0"/>
              <a:t>kap</a:t>
            </a:r>
          </a:p>
          <a:p>
            <a:endParaRPr lang="hu-HU" b="0" dirty="0" smtClean="0"/>
          </a:p>
          <a:p>
            <a:pPr lvl="1"/>
            <a:r>
              <a:rPr lang="hu-HU" b="0" dirty="0" smtClean="0"/>
              <a:t>A </a:t>
            </a:r>
            <a:r>
              <a:rPr lang="hu-HU" b="0" dirty="0"/>
              <a:t>NAV fiktív, teljesítés nélkül befogadott számlákat tár </a:t>
            </a:r>
            <a:r>
              <a:rPr lang="hu-HU" b="0" dirty="0" smtClean="0"/>
              <a:t>fel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ÁFA és TAO következmények</a:t>
            </a:r>
          </a:p>
          <a:p>
            <a:endParaRPr lang="hu-HU" b="0" dirty="0"/>
          </a:p>
          <a:p>
            <a:r>
              <a:rPr lang="hu-HU" b="0" dirty="0"/>
              <a:t>A külföldi anyacég a társaság átvilágítását </a:t>
            </a:r>
            <a:r>
              <a:rPr lang="hu-HU" b="0" dirty="0" smtClean="0"/>
              <a:t>kéri</a:t>
            </a:r>
          </a:p>
          <a:p>
            <a:endParaRPr lang="hu-HU" b="0" dirty="0"/>
          </a:p>
          <a:p>
            <a:pPr lvl="1"/>
            <a:r>
              <a:rPr lang="hu-HU" b="0" dirty="0"/>
              <a:t>Cél az adókockázatok feltárása és </a:t>
            </a:r>
            <a:r>
              <a:rPr lang="hu-HU" b="0" dirty="0" smtClean="0"/>
              <a:t>megszüntetése</a:t>
            </a:r>
          </a:p>
          <a:p>
            <a:pPr lvl="1"/>
            <a:endParaRPr lang="hu-HU" b="0" dirty="0"/>
          </a:p>
          <a:p>
            <a:pPr lvl="1"/>
            <a:r>
              <a:rPr lang="hu-HU" b="0" dirty="0"/>
              <a:t>A már ellenőrzött és a még nem elévült időszakok átfogó átvilágítása az összes adó és járulék tekintetében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b="1" dirty="0">
                <a:solidFill>
                  <a:srgbClr val="666666"/>
                </a:solidFill>
                <a:cs typeface="Arial" charset="0"/>
              </a:rPr>
            </a:br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1.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Az átvilágítás eredményei:</a:t>
            </a:r>
          </a:p>
          <a:p>
            <a:pPr lvl="1"/>
            <a:r>
              <a:rPr lang="hu-HU" b="0" dirty="0"/>
              <a:t>Problémás területek feltárása</a:t>
            </a:r>
          </a:p>
          <a:p>
            <a:pPr lvl="1"/>
            <a:r>
              <a:rPr lang="hu-HU" b="0" dirty="0"/>
              <a:t>A kétes számlákat kiállító beszállítók azonosítása</a:t>
            </a:r>
          </a:p>
          <a:p>
            <a:pPr lvl="1"/>
            <a:r>
              <a:rPr lang="hu-HU" b="0" dirty="0"/>
              <a:t>Kockázatbecslés</a:t>
            </a:r>
          </a:p>
          <a:p>
            <a:pPr lvl="1"/>
            <a:r>
              <a:rPr lang="hu-HU" b="0" dirty="0"/>
              <a:t>Önellenőrzések végrehajtása</a:t>
            </a:r>
          </a:p>
          <a:p>
            <a:pPr lvl="1"/>
            <a:r>
              <a:rPr lang="hu-HU" b="0" dirty="0"/>
              <a:t>Személyzeti átalakítások</a:t>
            </a:r>
          </a:p>
          <a:p>
            <a:endParaRPr lang="hu-HU" b="0" dirty="0"/>
          </a:p>
          <a:p>
            <a:r>
              <a:rPr lang="hu-HU" b="0" dirty="0"/>
              <a:t>A teljes bizonyosság érdekében átfogó </a:t>
            </a:r>
            <a:r>
              <a:rPr lang="hu-HU" b="0" dirty="0" smtClean="0"/>
              <a:t>adóvizsgálat/felülellenőrzés</a:t>
            </a:r>
          </a:p>
          <a:p>
            <a:endParaRPr lang="hu-HU" b="0" dirty="0"/>
          </a:p>
          <a:p>
            <a:r>
              <a:rPr lang="hu-HU" b="0" dirty="0"/>
              <a:t>A tanácsadó cég végigköveti és támogatja az önellenőrzési és ellenőrzési </a:t>
            </a:r>
            <a:r>
              <a:rPr lang="hu-HU" b="0" dirty="0" smtClean="0"/>
              <a:t>folyamatokat</a:t>
            </a:r>
          </a:p>
          <a:p>
            <a:endParaRPr lang="hu-HU" b="0" dirty="0"/>
          </a:p>
          <a:p>
            <a:r>
              <a:rPr lang="hu-HU" b="0" dirty="0"/>
              <a:t>Képviselet ellátása</a:t>
            </a:r>
          </a:p>
          <a:p>
            <a:endParaRPr lang="hu-HU" b="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b="1" dirty="0">
                <a:solidFill>
                  <a:srgbClr val="666666"/>
                </a:solidFill>
                <a:cs typeface="Arial" charset="0"/>
              </a:rPr>
            </a:br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2.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Vállalatfelvásárlási szituáció – teljes körű pénzügyi és adó </a:t>
            </a:r>
            <a:r>
              <a:rPr lang="hu-HU" b="0" dirty="0" smtClean="0"/>
              <a:t>átvilágítás</a:t>
            </a:r>
          </a:p>
          <a:p>
            <a:endParaRPr lang="hu-HU" b="0" dirty="0"/>
          </a:p>
          <a:p>
            <a:r>
              <a:rPr lang="hu-HU" b="0" dirty="0"/>
              <a:t>Kapcsolt felekkel folytatott tranzakciók típusának és terjedelmének </a:t>
            </a:r>
            <a:r>
              <a:rPr lang="hu-HU" b="0" dirty="0" smtClean="0"/>
              <a:t>azonosítása</a:t>
            </a:r>
          </a:p>
          <a:p>
            <a:endParaRPr lang="hu-HU" b="0" dirty="0"/>
          </a:p>
          <a:p>
            <a:r>
              <a:rPr lang="hu-HU" b="0" dirty="0"/>
              <a:t>Vizsgálat dokumentumai:</a:t>
            </a:r>
          </a:p>
          <a:p>
            <a:pPr lvl="1"/>
            <a:r>
              <a:rPr lang="hu-HU" b="0" dirty="0"/>
              <a:t>Beszámolók, szerződések, transzferár dokumentáció, szállító/vevő kartonok, interjúk (managementtel, főkönyvelővel, érintett személyzettel)</a:t>
            </a:r>
          </a:p>
          <a:p>
            <a:endParaRPr lang="hu-HU" b="0" dirty="0"/>
          </a:p>
          <a:p>
            <a:r>
              <a:rPr lang="hu-HU" b="0" dirty="0"/>
              <a:t>Transzferár dokumentációt, információt nem bocsátottak rendelkezésre, így a kapcsolt ügyletek vizsgálata lehetetlenné vált – jelentős kockázat figyelembe véve a magas bírságokat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815975"/>
            <a:ext cx="9169400" cy="46672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DD Előnyök és hátrányok</a:t>
            </a:r>
            <a:br>
              <a:rPr lang="hu-HU" altLang="hu-HU" dirty="0" smtClean="0"/>
            </a:br>
            <a:r>
              <a:rPr lang="hu-HU" altLang="hu-HU" dirty="0" smtClean="0"/>
              <a:t/>
            </a:r>
            <a:br>
              <a:rPr lang="hu-HU" altLang="hu-HU" dirty="0" smtClean="0"/>
            </a:br>
            <a:endParaRPr lang="de-AT" altLang="hu-H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1600" y="1695450"/>
            <a:ext cx="4775200" cy="5073650"/>
          </a:xfrm>
          <a:prstGeom prst="rect">
            <a:avLst/>
          </a:prstGeom>
          <a:noFill/>
          <a:ln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500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A vásárlási döntéshez lényeges tényezők elemzése és értékelése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de-AT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Az értékelésre szolgáló információk gyűjtése és elemzése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de-AT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A jelentőséggel bíró jogi témák elemzése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de-AT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Az adásvételi szerződésre kiható pontok megtalálása</a:t>
            </a:r>
            <a:endParaRPr lang="de-AT" altLang="hu-HU" b="0" kern="0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1600" y="1282700"/>
            <a:ext cx="47752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Előnyök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991100" y="1695450"/>
            <a:ext cx="4813300" cy="5073650"/>
          </a:xfrm>
          <a:prstGeom prst="rect">
            <a:avLst/>
          </a:prstGeom>
          <a:noFill/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400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>
              <a:latin typeface="+mj-lt"/>
            </a:endParaRPr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>
                <a:latin typeface="+mj-lt"/>
              </a:rPr>
              <a:t>A </a:t>
            </a:r>
            <a:r>
              <a:rPr lang="de-AT" altLang="hu-HU" b="0" dirty="0" smtClean="0">
                <a:latin typeface="+mj-lt"/>
              </a:rPr>
              <a:t>DD </a:t>
            </a:r>
            <a:r>
              <a:rPr lang="hu-HU" altLang="hu-HU" b="0" dirty="0" smtClean="0">
                <a:latin typeface="+mj-lt"/>
              </a:rPr>
              <a:t>soha nem </a:t>
            </a:r>
            <a:r>
              <a:rPr lang="hu-HU" altLang="hu-HU" b="0" dirty="0" err="1" smtClean="0">
                <a:latin typeface="+mj-lt"/>
              </a:rPr>
              <a:t>teljeskörű</a:t>
            </a:r>
            <a:endParaRPr lang="hu-HU" altLang="hu-HU" b="0" dirty="0" smtClean="0">
              <a:latin typeface="+mj-lt"/>
            </a:endParaRP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de-AT" altLang="hu-HU" b="0" dirty="0" smtClean="0">
              <a:latin typeface="+mj-lt"/>
            </a:endParaRPr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>
                <a:latin typeface="+mj-lt"/>
              </a:rPr>
              <a:t>A </a:t>
            </a:r>
            <a:r>
              <a:rPr lang="de-AT" altLang="hu-HU" b="0" dirty="0" smtClean="0">
                <a:latin typeface="+mj-lt"/>
              </a:rPr>
              <a:t>DD </a:t>
            </a:r>
            <a:r>
              <a:rPr lang="hu-HU" altLang="hu-HU" b="0" dirty="0" smtClean="0">
                <a:latin typeface="+mj-lt"/>
              </a:rPr>
              <a:t>nem azonos az éves könyvvizsgálattal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de-AT" altLang="hu-HU" b="0" dirty="0" smtClean="0">
              <a:latin typeface="+mj-lt"/>
            </a:endParaRPr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>
                <a:latin typeface="+mj-lt"/>
              </a:rPr>
              <a:t>A </a:t>
            </a:r>
            <a:r>
              <a:rPr lang="de-AT" altLang="hu-HU" b="0" dirty="0" smtClean="0">
                <a:latin typeface="+mj-lt"/>
              </a:rPr>
              <a:t>DD </a:t>
            </a:r>
            <a:r>
              <a:rPr lang="hu-HU" altLang="hu-HU" b="0" dirty="0" smtClean="0">
                <a:latin typeface="+mj-lt"/>
              </a:rPr>
              <a:t>nem a vállalkozás értékelése</a:t>
            </a:r>
            <a:endParaRPr lang="de-AT" altLang="hu-HU" b="0" dirty="0" smtClean="0">
              <a:latin typeface="+mj-lt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991100" y="1282700"/>
            <a:ext cx="48133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Hátrányok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841921"/>
            <a:ext cx="9169400" cy="46672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DD vs. NAV ellenőrzés</a:t>
            </a:r>
            <a:br>
              <a:rPr lang="hu-HU" altLang="hu-HU" dirty="0" smtClean="0"/>
            </a:br>
            <a:r>
              <a:rPr lang="hu-HU" altLang="hu-HU" dirty="0" smtClean="0"/>
              <a:t/>
            </a:r>
            <a:br>
              <a:rPr lang="hu-HU" altLang="hu-HU" dirty="0" smtClean="0"/>
            </a:br>
            <a:endParaRPr lang="de-AT" altLang="hu-H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1600" y="1695450"/>
            <a:ext cx="4775200" cy="5073650"/>
          </a:xfrm>
          <a:prstGeom prst="rect">
            <a:avLst/>
          </a:prstGeom>
          <a:noFill/>
          <a:ln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500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Felkészülés egy adóhatósági ellenőrzésre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Következményeket, következő lépést a megbízó irányítja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Javítás lehetősége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kern="0" dirty="0" smtClean="0"/>
              <a:t>Biztosíthatja a piacon maradást</a:t>
            </a:r>
            <a:endParaRPr lang="de-AT" altLang="hu-HU" b="0" kern="0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1600" y="1282700"/>
            <a:ext cx="47752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DD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991100" y="1695450"/>
            <a:ext cx="4813300" cy="5073650"/>
          </a:xfrm>
          <a:prstGeom prst="rect">
            <a:avLst/>
          </a:prstGeom>
          <a:noFill/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400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Ha megállapítással zárul, negatív következményekre nincs ráhatása az adózónak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Javítani csak az ellenőrzéssel le nem zárt időszakokat lehet</a:t>
            </a:r>
          </a:p>
          <a:p>
            <a:pPr marL="355600" indent="-355600" eaLnBrk="1" hangingPunct="1">
              <a:spcBef>
                <a:spcPts val="600"/>
              </a:spcBef>
              <a:defRPr/>
            </a:pPr>
            <a:endParaRPr lang="hu-HU" altLang="hu-HU" b="0" dirty="0" smtClean="0"/>
          </a:p>
          <a:p>
            <a:pPr marL="355600" indent="-355600" eaLnBrk="1" hangingPunct="1">
              <a:spcBef>
                <a:spcPts val="600"/>
              </a:spcBef>
              <a:defRPr/>
            </a:pPr>
            <a:r>
              <a:rPr lang="hu-HU" altLang="hu-HU" b="0" dirty="0" smtClean="0"/>
              <a:t>Egy negatív megállapítás (pl. elhúzódó bírósági eljárással) a cég létét, piaci helyzetét veszélyeztetheti</a:t>
            </a:r>
            <a:endParaRPr lang="de-AT" altLang="hu-HU" b="0" dirty="0" smtClean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91100" y="1282700"/>
            <a:ext cx="4813300" cy="412750"/>
          </a:xfrm>
          <a:prstGeom prst="rect">
            <a:avLst/>
          </a:prstGeom>
          <a:solidFill>
            <a:srgbClr val="EA6645"/>
          </a:solidFill>
          <a:ln w="9525" algn="ctr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NAV ellenőrzés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"/>
          <p:cNvSpPr txBox="1">
            <a:spLocks noChangeArrowheads="1"/>
          </p:cNvSpPr>
          <p:nvPr/>
        </p:nvSpPr>
        <p:spPr bwMode="auto">
          <a:xfrm>
            <a:off x="1873250" y="1196975"/>
            <a:ext cx="6623050" cy="3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10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sz="2000" b="1" dirty="0" smtClean="0">
                <a:solidFill>
                  <a:srgbClr val="666666"/>
                </a:solidFill>
              </a:rPr>
              <a:t>Köszönöm </a:t>
            </a:r>
            <a:r>
              <a:rPr lang="de-DE" sz="2000" b="1" dirty="0">
                <a:solidFill>
                  <a:srgbClr val="666666"/>
                </a:solidFill>
              </a:rPr>
              <a:t>a </a:t>
            </a:r>
            <a:r>
              <a:rPr lang="de-DE" sz="2000" b="1" dirty="0" smtClean="0">
                <a:solidFill>
                  <a:srgbClr val="666666"/>
                </a:solidFill>
              </a:rPr>
              <a:t>figyelmet!</a:t>
            </a:r>
            <a:endParaRPr lang="de-AT" sz="2000" dirty="0">
              <a:solidFill>
                <a:srgbClr val="666666"/>
              </a:solidFill>
            </a:endParaRPr>
          </a:p>
        </p:txBody>
      </p: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1873250" y="2711566"/>
            <a:ext cx="73279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10800">
            <a:spAutoFit/>
          </a:bodyPr>
          <a:lstStyle/>
          <a:p>
            <a:pPr>
              <a:tabLst>
                <a:tab pos="536575" algn="l"/>
              </a:tabLst>
            </a:pPr>
            <a:r>
              <a:rPr lang="hu-HU" b="1" dirty="0" smtClean="0">
                <a:solidFill>
                  <a:srgbClr val="666666"/>
                </a:solidFill>
              </a:rPr>
              <a:t>Siklós Márta</a:t>
            </a:r>
            <a:endParaRPr lang="de-AT" b="1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endParaRPr lang="de-AT" b="1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hu-HU" sz="1400" dirty="0">
                <a:solidFill>
                  <a:srgbClr val="666666"/>
                </a:solidFill>
              </a:rPr>
              <a:t>H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hu-HU" dirty="0" smtClean="0">
                <a:solidFill>
                  <a:srgbClr val="666666"/>
                </a:solidFill>
              </a:rPr>
              <a:t>1027</a:t>
            </a:r>
            <a:r>
              <a:rPr lang="de-AT" dirty="0" smtClean="0">
                <a:solidFill>
                  <a:srgbClr val="666666"/>
                </a:solidFill>
              </a:rPr>
              <a:t> </a:t>
            </a:r>
            <a:r>
              <a:rPr lang="hu-HU" b="1" dirty="0" smtClean="0">
                <a:solidFill>
                  <a:srgbClr val="666666"/>
                </a:solidFill>
              </a:rPr>
              <a:t>Budapest</a:t>
            </a:r>
            <a:r>
              <a:rPr lang="de-AT" dirty="0" smtClean="0">
                <a:solidFill>
                  <a:srgbClr val="666666"/>
                </a:solidFill>
              </a:rPr>
              <a:t>, </a:t>
            </a:r>
            <a:r>
              <a:rPr lang="hu-HU" dirty="0" smtClean="0">
                <a:solidFill>
                  <a:srgbClr val="666666"/>
                </a:solidFill>
              </a:rPr>
              <a:t>Kapás u 6-12 B/V</a:t>
            </a:r>
            <a:endParaRPr lang="de-AT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de-AT" sz="1400" dirty="0">
                <a:solidFill>
                  <a:srgbClr val="666666"/>
                </a:solidFill>
              </a:rPr>
              <a:t>T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de-AT" dirty="0" smtClean="0">
                <a:solidFill>
                  <a:srgbClr val="666666"/>
                </a:solidFill>
              </a:rPr>
              <a:t>+</a:t>
            </a:r>
            <a:r>
              <a:rPr lang="hu-HU" dirty="0" smtClean="0">
                <a:solidFill>
                  <a:srgbClr val="666666"/>
                </a:solidFill>
              </a:rPr>
              <a:t>36 1 279 29 30</a:t>
            </a:r>
            <a:r>
              <a:rPr lang="de-AT" dirty="0" smtClean="0">
                <a:solidFill>
                  <a:srgbClr val="666666"/>
                </a:solidFill>
              </a:rPr>
              <a:t>, </a:t>
            </a:r>
            <a:r>
              <a:rPr lang="de-AT" dirty="0">
                <a:solidFill>
                  <a:srgbClr val="666666"/>
                </a:solidFill>
              </a:rPr>
              <a:t>F </a:t>
            </a:r>
            <a:r>
              <a:rPr lang="de-AT" dirty="0" smtClean="0">
                <a:solidFill>
                  <a:srgbClr val="666666"/>
                </a:solidFill>
              </a:rPr>
              <a:t>+</a:t>
            </a:r>
            <a:r>
              <a:rPr lang="hu-HU" dirty="0" smtClean="0">
                <a:solidFill>
                  <a:srgbClr val="666666"/>
                </a:solidFill>
              </a:rPr>
              <a:t>36 1 209 48 74</a:t>
            </a:r>
            <a:endParaRPr lang="de-AT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de-AT" sz="1400" dirty="0">
                <a:solidFill>
                  <a:srgbClr val="666666"/>
                </a:solidFill>
              </a:rPr>
              <a:t>E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hu-HU" dirty="0" smtClean="0">
                <a:solidFill>
                  <a:srgbClr val="666666"/>
                </a:solidFill>
              </a:rPr>
              <a:t>siklos.marta</a:t>
            </a:r>
            <a:r>
              <a:rPr lang="de-AT" dirty="0" smtClean="0">
                <a:solidFill>
                  <a:srgbClr val="666666"/>
                </a:solidFill>
              </a:rPr>
              <a:t>@leitnerleitner.</a:t>
            </a:r>
            <a:r>
              <a:rPr lang="hu-HU" dirty="0" smtClean="0">
                <a:solidFill>
                  <a:srgbClr val="666666"/>
                </a:solidFill>
              </a:rPr>
              <a:t>hu</a:t>
            </a:r>
            <a:endParaRPr lang="de-AT" dirty="0">
              <a:solidFill>
                <a:srgbClr val="666666"/>
              </a:solidFill>
            </a:endParaRPr>
          </a:p>
        </p:txBody>
      </p:sp>
      <p:pic>
        <p:nvPicPr>
          <p:cNvPr id="1026" name="Picture 2" descr="K:\Organisation\Werbemittel\Fotos-Portraits\LeitnerLeitner\Für SCREEN_(PPT,Web)\Budapest\LL_Sikl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30" y="2708920"/>
            <a:ext cx="11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7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Elérhetőségeink</a:t>
            </a:r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  <p:pic>
        <p:nvPicPr>
          <p:cNvPr id="3" name="Bild 6" descr="landkarte_kl.png"/>
          <p:cNvPicPr>
            <a:picLocks noChangeAspect="1"/>
          </p:cNvPicPr>
          <p:nvPr/>
        </p:nvPicPr>
        <p:blipFill>
          <a:blip r:embed="rId2"/>
          <a:srcRect l="28992" t="12491" r="14323"/>
          <a:stretch>
            <a:fillRect/>
          </a:stretch>
        </p:blipFill>
        <p:spPr>
          <a:xfrm>
            <a:off x="3728070" y="1124744"/>
            <a:ext cx="5722943" cy="511828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575942" y="3212976"/>
            <a:ext cx="1028434" cy="329596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beograd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>
                <a:solidFill>
                  <a:srgbClr val="666666"/>
                </a:solidFill>
                <a:latin typeface="Verdana"/>
                <a:cs typeface="Verdana"/>
              </a:rPr>
              <a:t>b</a:t>
            </a: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ratislava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brno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budapest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linz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jubljana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praha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salzburg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sarajevo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wien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zagreb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zürich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bucuresti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 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praha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sofia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warszawa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656062" y="6309320"/>
            <a:ext cx="950362" cy="174407"/>
          </a:xfrm>
          <a:prstGeom prst="rect">
            <a:avLst/>
          </a:prstGeom>
          <a:noFill/>
        </p:spPr>
        <p:txBody>
          <a:bodyPr wrap="square" tIns="0" rIns="0" bIns="0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de-DE" sz="800" dirty="0" smtClean="0">
                <a:solidFill>
                  <a:srgbClr val="666666"/>
                </a:solidFill>
                <a:latin typeface="Verdana"/>
                <a:cs typeface="Verdana"/>
              </a:rPr>
              <a:t>* </a:t>
            </a:r>
            <a:r>
              <a:rPr lang="de-DE" sz="800" dirty="0" err="1" smtClean="0">
                <a:solidFill>
                  <a:srgbClr val="666666"/>
                </a:solidFill>
                <a:latin typeface="Verdana"/>
                <a:cs typeface="Verdana"/>
              </a:rPr>
              <a:t>kooperation</a:t>
            </a:r>
            <a:r>
              <a:rPr lang="de-DE" sz="80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6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9363" y="827088"/>
            <a:ext cx="7186612" cy="244475"/>
          </a:xfrm>
        </p:spPr>
        <p:txBody>
          <a:bodyPr/>
          <a:lstStyle/>
          <a:p>
            <a:r>
              <a:rPr lang="de-AT" dirty="0">
                <a:solidFill>
                  <a:srgbClr val="666666"/>
                </a:solidFill>
              </a:rPr>
              <a:t>A „Due Diligence“ (DD) </a:t>
            </a:r>
            <a:r>
              <a:rPr lang="de-AT" dirty="0" err="1">
                <a:solidFill>
                  <a:srgbClr val="666666"/>
                </a:solidFill>
              </a:rPr>
              <a:t>fogalma</a:t>
            </a:r>
            <a:r>
              <a:rPr lang="de-AT" dirty="0">
                <a:solidFill>
                  <a:srgbClr val="666666"/>
                </a:solidFill>
              </a:rPr>
              <a:t/>
            </a:r>
            <a:br>
              <a:rPr lang="de-AT" dirty="0">
                <a:solidFill>
                  <a:srgbClr val="666666"/>
                </a:solidFill>
              </a:rPr>
            </a:br>
            <a:endParaRPr lang="de-AT" dirty="0">
              <a:solidFill>
                <a:srgbClr val="666666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9363" y="1295400"/>
            <a:ext cx="7186612" cy="5157936"/>
          </a:xfrm>
        </p:spPr>
        <p:txBody>
          <a:bodyPr/>
          <a:lstStyle/>
          <a:p>
            <a:r>
              <a:rPr lang="hu-HU" dirty="0">
                <a:solidFill>
                  <a:srgbClr val="666666"/>
                </a:solidFill>
              </a:rPr>
              <a:t>Angolszász értelmezés: </a:t>
            </a:r>
            <a:r>
              <a:rPr lang="hu-HU" b="0" dirty="0">
                <a:solidFill>
                  <a:srgbClr val="666666"/>
                </a:solidFill>
              </a:rPr>
              <a:t>egy objektum körültekintő elemzése és értékelése egy tervezett üzleti tranzakció, adott vállalati helyzet keretén belül („kellő gondossággal</a:t>
            </a:r>
            <a:r>
              <a:rPr lang="hu-HU" b="0" dirty="0" smtClean="0">
                <a:solidFill>
                  <a:srgbClr val="666666"/>
                </a:solidFill>
              </a:rPr>
              <a:t>”)</a:t>
            </a:r>
          </a:p>
          <a:p>
            <a:endParaRPr lang="hu-HU" b="0" dirty="0">
              <a:solidFill>
                <a:srgbClr val="666666"/>
              </a:solidFill>
            </a:endParaRPr>
          </a:p>
          <a:p>
            <a:r>
              <a:rPr lang="hu-HU" dirty="0">
                <a:solidFill>
                  <a:srgbClr val="666666"/>
                </a:solidFill>
              </a:rPr>
              <a:t>Védelmi igény</a:t>
            </a:r>
            <a:r>
              <a:rPr lang="hu-HU" b="0" dirty="0">
                <a:solidFill>
                  <a:srgbClr val="666666"/>
                </a:solidFill>
              </a:rPr>
              <a:t>e van a feleknek, akik kockázatot </a:t>
            </a:r>
            <a:r>
              <a:rPr lang="hu-HU" b="0" dirty="0" smtClean="0">
                <a:solidFill>
                  <a:srgbClr val="666666"/>
                </a:solidFill>
              </a:rPr>
              <a:t>vállalnak</a:t>
            </a:r>
          </a:p>
          <a:p>
            <a:endParaRPr lang="hu-HU" b="0" dirty="0">
              <a:solidFill>
                <a:srgbClr val="666666"/>
              </a:solidFill>
            </a:endParaRPr>
          </a:p>
          <a:p>
            <a:r>
              <a:rPr lang="hu-HU" dirty="0">
                <a:solidFill>
                  <a:srgbClr val="666666"/>
                </a:solidFill>
              </a:rPr>
              <a:t>Célok:</a:t>
            </a:r>
          </a:p>
          <a:p>
            <a:pPr lvl="1"/>
            <a:r>
              <a:rPr lang="hu-HU" dirty="0">
                <a:solidFill>
                  <a:srgbClr val="666666"/>
                </a:solidFill>
              </a:rPr>
              <a:t>Áttekintést adni a vállalatról, hogy a megrendelő a kapcsolódó lehetőségek és kockázatok ismeretében tudjon döntést hozni</a:t>
            </a:r>
          </a:p>
          <a:p>
            <a:pPr lvl="1"/>
            <a:r>
              <a:rPr lang="hu-HU" dirty="0">
                <a:solidFill>
                  <a:srgbClr val="666666"/>
                </a:solidFill>
              </a:rPr>
              <a:t>Felvásárlás vagy összeolvadás esetén az eladó és a vevő közti információs aszimmetria kiküszöbölése</a:t>
            </a:r>
          </a:p>
          <a:p>
            <a:pPr lvl="1"/>
            <a:r>
              <a:rPr lang="hu-HU" dirty="0">
                <a:solidFill>
                  <a:srgbClr val="666666"/>
                </a:solidFill>
              </a:rPr>
              <a:t>Belső átvilágítás esetén helyzetfelmérés</a:t>
            </a:r>
          </a:p>
          <a:p>
            <a:endParaRPr lang="de-AT" dirty="0">
              <a:solidFill>
                <a:srgbClr val="666666"/>
              </a:solidFill>
            </a:endParaRPr>
          </a:p>
        </p:txBody>
      </p:sp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b="1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b="1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b="1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Elérhetőségeink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48350" y="6165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 smtClean="0">
              <a:solidFill>
                <a:srgbClr val="666666"/>
              </a:solidFill>
            </a:endParaRPr>
          </a:p>
          <a:p>
            <a:r>
              <a:rPr lang="en-US" sz="900" b="1" dirty="0" smtClean="0">
                <a:solidFill>
                  <a:srgbClr val="666666"/>
                </a:solidFill>
              </a:rPr>
              <a:t>www.leitnerleitner.com</a:t>
            </a:r>
            <a:endParaRPr lang="de-AT" sz="900" b="1" dirty="0">
              <a:solidFill>
                <a:srgbClr val="666666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96877" y="692696"/>
            <a:ext cx="3019425" cy="6060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Consulting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SRB 11000 BEOGRAD, </a:t>
            </a:r>
            <a:r>
              <a:rPr lang="de-DE" altLang="de-DE" sz="800" dirty="0" err="1" smtClean="0">
                <a:solidFill>
                  <a:srgbClr val="666666"/>
                </a:solidFill>
                <a:latin typeface="Verdana" pitchFamily="34" charset="0"/>
              </a:rPr>
              <a:t>Knez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 smtClean="0">
                <a:solidFill>
                  <a:srgbClr val="666666"/>
                </a:solidFill>
                <a:latin typeface="Verdana" pitchFamily="34" charset="0"/>
              </a:rPr>
              <a:t>Mihailova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Street 1-3</a:t>
            </a: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+381 11 655 51 05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 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+381 11 655 51 06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office.belgrade@leitnerleitner.com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BMB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k.s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SK 811 01 BRATISLAVA,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Zámocká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32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+421 2 591 018-00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+421 2 591 018-50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bratislava.office@bmbleitner.sk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 smtClean="0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 CZ, </a:t>
            </a:r>
            <a:r>
              <a:rPr lang="de-DE" altLang="de-DE" sz="800" b="1" dirty="0" err="1" smtClean="0">
                <a:solidFill>
                  <a:srgbClr val="666666"/>
                </a:solidFill>
                <a:latin typeface="Verdana" pitchFamily="34" charset="0"/>
              </a:rPr>
              <a:t>s.r.o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CZ 120 00 PRAHA, </a:t>
            </a:r>
            <a:r>
              <a:rPr lang="sk-SK" sz="800" dirty="0" err="1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Římská</a:t>
            </a:r>
            <a:r>
              <a:rPr lang="sk-SK" sz="800" dirty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</a:t>
            </a:r>
          </a:p>
          <a:p>
            <a:pPr>
              <a:spcBef>
                <a:spcPts val="100"/>
              </a:spcBef>
              <a:buSzPct val="90000"/>
            </a:pP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 639 00 BRNO, </a:t>
            </a:r>
            <a:r>
              <a:rPr lang="sk-SK" sz="800" dirty="0" err="1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Vídeňská</a:t>
            </a:r>
            <a:r>
              <a:rPr lang="sk-SK" sz="800" dirty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995/63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</a:rPr>
              <a:t>t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420 773 511 879 </a:t>
            </a:r>
            <a:r>
              <a:rPr lang="de-DE" altLang="de-DE" sz="800" dirty="0">
                <a:solidFill>
                  <a:srgbClr val="F08050"/>
                </a:solidFill>
              </a:rPr>
              <a:t>t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+421 903 482 702</a:t>
            </a:r>
            <a:endParaRPr lang="de-AT" sz="800" dirty="0" smtClean="0">
              <a:solidFill>
                <a:srgbClr val="6666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</a:rPr>
              <a:t>e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marian.novak@bmbleitner.sk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Tax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Kft</a:t>
            </a:r>
            <a:endParaRPr lang="de-DE" altLang="de-DE" sz="800" b="1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H 1027 BUDAPEST,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Kapás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utca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6-12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Viziváros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 Center B/IV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+36 1 279 29-30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+36 1 209 48-74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office@leitnerleitner.hu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Wirtschaftsprüfer und Steuerberater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4040 LINZ,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Ottensheimer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Straße 32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+43 732 70 93-0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+43 732 70 93-156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linz.office@leitnerleitner.com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SI 1000 LJUBLJANA,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Dunajska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cesta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159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+386 1 563 67-50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+386 1 563 67-89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office@leitnerleitner.si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Salzburg 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Wirtschaftsprüfer und Steuerberater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5020 SALZBURG,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Hellbrunner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Straße 7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+43 662 847 093-0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+43 662 847 093-825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salzburg.office@leitnerleitner.com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Revizija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BIH 71 000 SARAJEVO, Ul.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Džemala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Bijedića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162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+387 33 465-793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office@leitnerleitner.ba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0684" y="692696"/>
            <a:ext cx="3248026" cy="533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Wirtschaftsprüfer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und Steuerberater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1030 WIEN, Am Heumarkt 7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+43 1 718 98 90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1 718 98 90-804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wien.office@leitnerleitner.com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Consulting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HR 10 000 ZAGREB,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Heinzelova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ulica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70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+385 1 60 64-400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+385 1 60 64-411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office@leitnerleitner.hr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Zürich AG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CH 8001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ZüRICH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, Bahnhofstrasse 69a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+41 44 226 36 10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+41 44 226 36 19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zuerich.office@leitnerleitner.com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1400" b="1" dirty="0" err="1">
                <a:solidFill>
                  <a:srgbClr val="666666"/>
                </a:solidFill>
                <a:latin typeface="Verdana" pitchFamily="34" charset="0"/>
              </a:rPr>
              <a:t>k</a:t>
            </a:r>
            <a:r>
              <a:rPr lang="de-DE" altLang="de-DE" sz="1400" b="1" dirty="0" err="1" smtClean="0">
                <a:solidFill>
                  <a:srgbClr val="666666"/>
                </a:solidFill>
                <a:latin typeface="Verdana" pitchFamily="34" charset="0"/>
              </a:rPr>
              <a:t>ooperationen</a:t>
            </a:r>
            <a:endParaRPr lang="de-DE" altLang="de-DE" sz="1400" b="1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7F7F7F"/>
                </a:solidFill>
                <a:latin typeface="Verdana" pitchFamily="34" charset="0"/>
              </a:rPr>
              <a:t>Stalfort</a:t>
            </a: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 Legal. Tax. Audit.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RO 012083 BUCUREŞTI, Str. Lt.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Av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. Vasile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Fuica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Nr. 15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+40 21 301 03 53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+40 21 315 78 36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bukarest@stalfort.ro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sz="800" b="1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Fučík</a:t>
            </a:r>
            <a:r>
              <a:rPr lang="de-DE" sz="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de-DE" sz="800" b="1" dirty="0" err="1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partneři</a:t>
            </a:r>
            <a:r>
              <a:rPr lang="de-DE" sz="8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DE" sz="800" b="1" dirty="0" err="1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s.r.o</a:t>
            </a:r>
            <a:r>
              <a:rPr lang="de-DE" sz="8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CZ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110 00 </a:t>
            </a: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PRAHA 1, </a:t>
            </a:r>
            <a:r>
              <a:rPr lang="de-AT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Klimentská</a:t>
            </a:r>
            <a:r>
              <a:rPr lang="de-AT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1207/10</a:t>
            </a:r>
            <a:endParaRPr lang="de-DE" altLang="de-DE" sz="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de-DE" sz="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+420 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296 578 300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</a:t>
            </a:r>
            <a:r>
              <a:rPr lang="de-AT" sz="8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420 </a:t>
            </a:r>
            <a:r>
              <a:rPr lang="de-AT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296 578 301</a:t>
            </a:r>
            <a:endParaRPr lang="de-DE" altLang="de-DE" sz="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ff@fucik.cz</a:t>
            </a:r>
            <a:endParaRPr lang="de-DE" altLang="de-DE" sz="800" dirty="0">
              <a:solidFill>
                <a:srgbClr val="7F7F7F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7F7F7F"/>
                </a:solidFill>
                <a:latin typeface="Verdana" pitchFamily="34" charset="0"/>
              </a:rPr>
              <a:t>Tascheva</a:t>
            </a: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 &amp; Partner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BG 1303 SOFIA,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Ulitsa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Marko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Balabanov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4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+359 2 939 89 60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+359 2 981 75 93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office@taschevapartner.com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MDDP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PL 00-542 WARSZAWA, 49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Mokotowska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Street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+48 22 322 68 88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+48 22 322 68 89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biuro@mddp.pl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„DD” oka </a:t>
            </a:r>
            <a:r>
              <a:rPr lang="hu-HU" dirty="0" smtClean="0"/>
              <a:t>általában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231531"/>
          </a:xfrm>
        </p:spPr>
        <p:txBody>
          <a:bodyPr/>
          <a:lstStyle/>
          <a:p>
            <a:r>
              <a:rPr lang="hu-HU" b="0" dirty="0" smtClean="0"/>
              <a:t>Klasszikus</a:t>
            </a:r>
          </a:p>
          <a:p>
            <a:endParaRPr lang="hu-HU" b="0" dirty="0"/>
          </a:p>
          <a:p>
            <a:pPr lvl="1"/>
            <a:r>
              <a:rPr lang="hu-HU" dirty="0"/>
              <a:t>Vállalatfelvásárlás (M&amp;A</a:t>
            </a:r>
            <a:r>
              <a:rPr lang="hu-HU" dirty="0" smtClean="0"/>
              <a:t>)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Tulajdonosváltás</a:t>
            </a:r>
          </a:p>
          <a:p>
            <a:pPr lvl="1"/>
            <a:endParaRPr lang="hu-HU" dirty="0"/>
          </a:p>
          <a:p>
            <a:r>
              <a:rPr lang="hu-HU" b="0" dirty="0" smtClean="0"/>
              <a:t>Kibővített</a:t>
            </a:r>
          </a:p>
          <a:p>
            <a:endParaRPr lang="hu-HU" b="0" dirty="0"/>
          </a:p>
          <a:p>
            <a:pPr lvl="1"/>
            <a:r>
              <a:rPr lang="hu-HU" dirty="0"/>
              <a:t>Személyzeti </a:t>
            </a:r>
            <a:r>
              <a:rPr lang="hu-HU" dirty="0" smtClean="0"/>
              <a:t>változás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Adóellenőrzésre való </a:t>
            </a:r>
            <a:r>
              <a:rPr lang="hu-HU" dirty="0" smtClean="0"/>
              <a:t>felkészülés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Adóellenőrzés által tett megállapítások végrehajtása</a:t>
            </a:r>
          </a:p>
          <a:p>
            <a:endParaRPr lang="hu-HU" b="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b="1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b="1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églalap 1"/>
          <p:cNvSpPr>
            <a:spLocks noChangeArrowheads="1"/>
          </p:cNvSpPr>
          <p:nvPr/>
        </p:nvSpPr>
        <p:spPr bwMode="auto">
          <a:xfrm>
            <a:off x="495300" y="834856"/>
            <a:ext cx="8940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dirty="0">
                <a:latin typeface="+mj-lt"/>
                <a:ea typeface="+mj-ea"/>
                <a:cs typeface="+mj-cs"/>
              </a:rPr>
              <a:t>A </a:t>
            </a:r>
            <a:r>
              <a:rPr lang="de-AT" altLang="hu-HU" dirty="0">
                <a:latin typeface="+mj-lt"/>
                <a:ea typeface="+mj-ea"/>
                <a:cs typeface="+mj-cs"/>
              </a:rPr>
              <a:t>Due Diligence </a:t>
            </a:r>
            <a:r>
              <a:rPr lang="hu-HU" altLang="hu-HU" dirty="0">
                <a:latin typeface="+mj-lt"/>
                <a:ea typeface="+mj-ea"/>
                <a:cs typeface="+mj-cs"/>
              </a:rPr>
              <a:t>területei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95300" y="1898650"/>
            <a:ext cx="4637088" cy="4616450"/>
          </a:xfrm>
          <a:prstGeom prst="rect">
            <a:avLst/>
          </a:prstGeom>
          <a:noFill/>
          <a:ln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3525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fontAlgn="base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eaLnBrk="1" hangingPunct="1">
              <a:spcBef>
                <a:spcPct val="60000"/>
              </a:spcBef>
              <a:defRPr/>
            </a:pPr>
            <a:endParaRPr lang="de-AT" altLang="hu-HU" sz="500" b="0" kern="0" dirty="0" smtClean="0"/>
          </a:p>
          <a:p>
            <a:pPr marL="355600" indent="-355600" eaLnBrk="1" hangingPunct="1">
              <a:spcBef>
                <a:spcPts val="1200"/>
              </a:spcBef>
              <a:defRPr/>
            </a:pPr>
            <a:endParaRPr lang="hu-HU" altLang="hu-HU" b="0" kern="0" dirty="0" smtClean="0"/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b="0" kern="0" dirty="0" smtClean="0"/>
              <a:t>Kereskedelmi</a:t>
            </a:r>
            <a:r>
              <a:rPr lang="de-AT" altLang="hu-HU" b="0" kern="0" dirty="0" smtClean="0"/>
              <a:t> Due Diligence</a:t>
            </a:r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kern="0" dirty="0" smtClean="0"/>
              <a:t>Pénzügyi</a:t>
            </a:r>
            <a:r>
              <a:rPr lang="de-AT" altLang="hu-HU" kern="0" dirty="0" smtClean="0"/>
              <a:t> Due Diligence</a:t>
            </a:r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kern="0" dirty="0" smtClean="0"/>
              <a:t>Adóügyi</a:t>
            </a:r>
            <a:r>
              <a:rPr lang="de-AT" altLang="hu-HU" kern="0" dirty="0" smtClean="0"/>
              <a:t> Due Diligence</a:t>
            </a:r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b="0" kern="0" dirty="0" smtClean="0"/>
              <a:t>Jogi</a:t>
            </a:r>
            <a:r>
              <a:rPr lang="de-AT" altLang="hu-HU" b="0" kern="0" dirty="0" smtClean="0"/>
              <a:t> Due Diligence</a:t>
            </a:r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b="0" kern="0" dirty="0" smtClean="0"/>
              <a:t>Emberi erőforrás</a:t>
            </a:r>
            <a:r>
              <a:rPr lang="de-AT" altLang="hu-HU" b="0" kern="0" dirty="0" smtClean="0"/>
              <a:t> Du</a:t>
            </a:r>
            <a:r>
              <a:rPr lang="hu-HU" altLang="hu-HU" b="0" kern="0" dirty="0" smtClean="0"/>
              <a:t>e </a:t>
            </a:r>
            <a:r>
              <a:rPr lang="de-AT" altLang="hu-HU" b="0" kern="0" dirty="0" smtClean="0"/>
              <a:t>Diligence</a:t>
            </a:r>
            <a:endParaRPr lang="hu-HU" altLang="hu-HU" b="0" kern="0" dirty="0" smtClean="0"/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b="0" kern="0" dirty="0" smtClean="0"/>
              <a:t>Környezeti </a:t>
            </a:r>
            <a:r>
              <a:rPr lang="hu-HU" altLang="hu-HU" b="0" kern="0" dirty="0" err="1" smtClean="0"/>
              <a:t>Due</a:t>
            </a:r>
            <a:r>
              <a:rPr lang="hu-HU" altLang="hu-HU" b="0" kern="0" dirty="0" smtClean="0"/>
              <a:t> </a:t>
            </a:r>
            <a:r>
              <a:rPr lang="hu-HU" altLang="hu-HU" b="0" kern="0" dirty="0" err="1" smtClean="0"/>
              <a:t>Diligence</a:t>
            </a:r>
            <a:endParaRPr lang="hu-HU" altLang="hu-HU" b="0" kern="0" dirty="0" smtClean="0"/>
          </a:p>
          <a:p>
            <a:pPr marL="355600" indent="-355600" eaLnBrk="1" hangingPunct="1">
              <a:spcBef>
                <a:spcPts val="1200"/>
              </a:spcBef>
              <a:defRPr/>
            </a:pPr>
            <a:r>
              <a:rPr lang="hu-HU" altLang="hu-HU" b="0" kern="0" dirty="0" smtClean="0"/>
              <a:t>Egyéb speciális területek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132388" y="1901825"/>
            <a:ext cx="4438650" cy="4613275"/>
          </a:xfrm>
          <a:prstGeom prst="rect">
            <a:avLst/>
          </a:prstGeom>
          <a:noFill/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Verdana" pitchFamily="34" charset="0"/>
              <a:buNone/>
            </a:pPr>
            <a:endParaRPr lang="de-AT" altLang="hu-HU" sz="500" b="0" smtClean="0"/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495300" y="1471613"/>
            <a:ext cx="4637088" cy="654050"/>
          </a:xfrm>
          <a:prstGeom prst="rect">
            <a:avLst/>
          </a:prstGeom>
          <a:solidFill>
            <a:srgbClr val="EA6645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sz="2400" dirty="0" smtClean="0">
                <a:solidFill>
                  <a:srgbClr val="FFFFFF"/>
                </a:solidFill>
              </a:rPr>
              <a:t>  </a:t>
            </a:r>
            <a:r>
              <a:rPr lang="hu-HU" altLang="hu-HU" dirty="0" smtClean="0">
                <a:solidFill>
                  <a:srgbClr val="FFFFFF"/>
                </a:solidFill>
              </a:rPr>
              <a:t>Területek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5132388" y="2125663"/>
            <a:ext cx="46370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endParaRPr lang="hu-HU" altLang="hu-HU" kern="0" dirty="0" smtClean="0">
              <a:solidFill>
                <a:srgbClr val="5A5A5A"/>
              </a:solidFill>
              <a:latin typeface="Verdana"/>
            </a:endParaRP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kern="0" dirty="0" smtClean="0">
                <a:solidFill>
                  <a:srgbClr val="5A5A5A"/>
                </a:solidFill>
                <a:latin typeface="Verdana"/>
              </a:rPr>
              <a:t>Gyakran </a:t>
            </a:r>
            <a:r>
              <a:rPr lang="hu-HU" altLang="hu-HU" kern="0" dirty="0">
                <a:solidFill>
                  <a:srgbClr val="5A5A5A"/>
                </a:solidFill>
                <a:latin typeface="Verdana"/>
              </a:rPr>
              <a:t>a Megbízó</a:t>
            </a:r>
            <a:endParaRPr lang="de-AT" altLang="hu-HU" kern="0" dirty="0">
              <a:solidFill>
                <a:srgbClr val="5A5A5A"/>
              </a:solidFill>
              <a:latin typeface="Verdana"/>
            </a:endParaRP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b="1" kern="0" dirty="0">
                <a:solidFill>
                  <a:srgbClr val="5A5A5A"/>
                </a:solidFill>
                <a:latin typeface="Verdana"/>
              </a:rPr>
              <a:t>Könyvvizsgáló</a:t>
            </a:r>
            <a:endParaRPr lang="de-AT" altLang="hu-HU" b="1" kern="0" dirty="0">
              <a:solidFill>
                <a:srgbClr val="5A5A5A"/>
              </a:solidFill>
              <a:latin typeface="Verdana"/>
            </a:endParaRP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b="1" kern="0" dirty="0">
                <a:solidFill>
                  <a:srgbClr val="5A5A5A"/>
                </a:solidFill>
                <a:latin typeface="Verdana"/>
              </a:rPr>
              <a:t>Adótanácsadó</a:t>
            </a:r>
            <a:endParaRPr lang="de-AT" altLang="hu-HU" b="1" kern="0" dirty="0">
              <a:solidFill>
                <a:srgbClr val="5A5A5A"/>
              </a:solidFill>
              <a:latin typeface="Verdana"/>
            </a:endParaRP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kern="0" dirty="0">
                <a:solidFill>
                  <a:srgbClr val="5A5A5A"/>
                </a:solidFill>
                <a:latin typeface="Verdana"/>
              </a:rPr>
              <a:t>Ügyvéd</a:t>
            </a:r>
            <a:endParaRPr lang="de-AT" altLang="hu-HU" kern="0" dirty="0">
              <a:solidFill>
                <a:srgbClr val="5A5A5A"/>
              </a:solidFill>
              <a:latin typeface="Verdana"/>
            </a:endParaRP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kern="0" dirty="0">
                <a:solidFill>
                  <a:srgbClr val="5A5A5A"/>
                </a:solidFill>
                <a:latin typeface="Verdana"/>
              </a:rPr>
              <a:t>Gyakran a Megbízó</a:t>
            </a:r>
          </a:p>
          <a:p>
            <a:pPr marL="355600" indent="-355600" defTabSz="957263">
              <a:spcBef>
                <a:spcPts val="30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kern="0" dirty="0">
                <a:solidFill>
                  <a:srgbClr val="5A5A5A"/>
                </a:solidFill>
                <a:latin typeface="Verdana"/>
              </a:rPr>
              <a:t>Szakértő</a:t>
            </a:r>
          </a:p>
          <a:p>
            <a:pPr marL="355600" indent="-355600"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/>
            </a:pPr>
            <a:r>
              <a:rPr lang="hu-HU" altLang="hu-HU" kern="0" dirty="0">
                <a:solidFill>
                  <a:srgbClr val="5A5A5A"/>
                </a:solidFill>
                <a:latin typeface="Verdana"/>
              </a:rPr>
              <a:t>Megbízó/külső</a:t>
            </a:r>
          </a:p>
          <a:p>
            <a:pPr defTabSz="957263">
              <a:spcBef>
                <a:spcPts val="600"/>
              </a:spcBef>
              <a:spcAft>
                <a:spcPts val="600"/>
              </a:spcAft>
              <a:buClr>
                <a:srgbClr val="EA6645"/>
              </a:buClr>
              <a:buSzPct val="120000"/>
              <a:defRPr/>
            </a:pPr>
            <a:endParaRPr lang="de-AT" altLang="hu-HU" sz="2400" kern="0" dirty="0">
              <a:solidFill>
                <a:srgbClr val="5A5A5A"/>
              </a:solidFill>
              <a:latin typeface="Verdana"/>
            </a:endParaRPr>
          </a:p>
        </p:txBody>
      </p:sp>
      <p:sp>
        <p:nvSpPr>
          <p:cNvPr id="11271" name="AutoShape 5"/>
          <p:cNvSpPr>
            <a:spLocks noChangeArrowheads="1"/>
          </p:cNvSpPr>
          <p:nvPr/>
        </p:nvSpPr>
        <p:spPr bwMode="auto">
          <a:xfrm>
            <a:off x="4425950" y="2708920"/>
            <a:ext cx="825500" cy="225425"/>
          </a:xfrm>
          <a:prstGeom prst="rightArrow">
            <a:avLst>
              <a:gd name="adj1" fmla="val 50000"/>
              <a:gd name="adj2" fmla="val 91549"/>
            </a:avLst>
          </a:prstGeom>
          <a:solidFill>
            <a:srgbClr val="7F7F7F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000" smtClean="0">
              <a:solidFill>
                <a:srgbClr val="000000"/>
              </a:solidFill>
            </a:endParaRPr>
          </a:p>
        </p:txBody>
      </p:sp>
      <p:sp>
        <p:nvSpPr>
          <p:cNvPr id="11272" name="AutoShape 6"/>
          <p:cNvSpPr>
            <a:spLocks noChangeArrowheads="1"/>
          </p:cNvSpPr>
          <p:nvPr/>
        </p:nvSpPr>
        <p:spPr bwMode="auto">
          <a:xfrm>
            <a:off x="4443413" y="3501008"/>
            <a:ext cx="825500" cy="225425"/>
          </a:xfrm>
          <a:prstGeom prst="rightArrow">
            <a:avLst>
              <a:gd name="adj1" fmla="val 50000"/>
              <a:gd name="adj2" fmla="val 91549"/>
            </a:avLst>
          </a:prstGeom>
          <a:solidFill>
            <a:srgbClr val="7F7F7F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000" smtClean="0">
              <a:solidFill>
                <a:srgbClr val="000000"/>
              </a:solidFill>
            </a:endParaRPr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4443413" y="4365104"/>
            <a:ext cx="825500" cy="225425"/>
          </a:xfrm>
          <a:prstGeom prst="rightArrow">
            <a:avLst>
              <a:gd name="adj1" fmla="val 50000"/>
              <a:gd name="adj2" fmla="val 91549"/>
            </a:avLst>
          </a:prstGeom>
          <a:solidFill>
            <a:srgbClr val="7F7F7F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000" smtClean="0">
              <a:solidFill>
                <a:srgbClr val="000000"/>
              </a:solidFill>
            </a:endParaRPr>
          </a:p>
        </p:txBody>
      </p:sp>
      <p:sp>
        <p:nvSpPr>
          <p:cNvPr id="11274" name="AutoShape 8"/>
          <p:cNvSpPr>
            <a:spLocks noChangeArrowheads="1"/>
          </p:cNvSpPr>
          <p:nvPr/>
        </p:nvSpPr>
        <p:spPr bwMode="auto">
          <a:xfrm>
            <a:off x="4425950" y="5373215"/>
            <a:ext cx="825500" cy="225425"/>
          </a:xfrm>
          <a:prstGeom prst="rightArrow">
            <a:avLst>
              <a:gd name="adj1" fmla="val 50000"/>
              <a:gd name="adj2" fmla="val 91549"/>
            </a:avLst>
          </a:prstGeom>
          <a:solidFill>
            <a:srgbClr val="7F7F7F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10800" anchor="ctr"/>
          <a:lstStyle>
            <a:lvl1pPr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000" smtClean="0">
              <a:solidFill>
                <a:srgbClr val="000000"/>
              </a:solidFill>
            </a:endParaRP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5132388" y="1471613"/>
            <a:ext cx="4637087" cy="654050"/>
          </a:xfrm>
          <a:prstGeom prst="rect">
            <a:avLst/>
          </a:prstGeom>
          <a:solidFill>
            <a:srgbClr val="EA6645"/>
          </a:solidFill>
          <a:ln w="9525">
            <a:solidFill>
              <a:srgbClr val="5A5A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63525" indent="-85725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spcBef>
                <a:spcPts val="2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ts val="2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Verdana" pitchFamily="34" charset="0"/>
              <a:buNone/>
            </a:pPr>
            <a:r>
              <a:rPr lang="hu-HU" altLang="hu-HU" dirty="0" smtClean="0">
                <a:solidFill>
                  <a:srgbClr val="FFFFFF"/>
                </a:solidFill>
              </a:rPr>
              <a:t>Szakember</a:t>
            </a:r>
            <a:endParaRPr lang="de-AT" altLang="hu-HU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Elemzési területek – PÉNZÜGYI DD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231531"/>
          </a:xfrm>
        </p:spPr>
        <p:txBody>
          <a:bodyPr/>
          <a:lstStyle/>
          <a:p>
            <a:r>
              <a:rPr lang="hu-HU" dirty="0"/>
              <a:t>A vállalat jellemzői és </a:t>
            </a:r>
            <a:r>
              <a:rPr lang="hu-HU" b="0" dirty="0"/>
              <a:t>üzleti tevékenységének </a:t>
            </a:r>
            <a:r>
              <a:rPr lang="hu-HU" b="0" dirty="0" smtClean="0"/>
              <a:t>lényege</a:t>
            </a:r>
          </a:p>
          <a:p>
            <a:endParaRPr lang="hu-HU" b="0" dirty="0"/>
          </a:p>
          <a:p>
            <a:r>
              <a:rPr lang="hu-HU" b="0" dirty="0"/>
              <a:t>A múltbéli és aktuális </a:t>
            </a:r>
            <a:r>
              <a:rPr lang="hu-HU" dirty="0"/>
              <a:t>vagyoni, pénzügyi és bevételi helyzet </a:t>
            </a:r>
            <a:r>
              <a:rPr lang="hu-HU" b="0" dirty="0"/>
              <a:t>elemzése és </a:t>
            </a:r>
            <a:r>
              <a:rPr lang="hu-HU" b="0" dirty="0" smtClean="0"/>
              <a:t>bemutatása</a:t>
            </a:r>
          </a:p>
          <a:p>
            <a:endParaRPr lang="hu-HU" b="0" dirty="0"/>
          </a:p>
          <a:p>
            <a:r>
              <a:rPr lang="hu-HU" dirty="0"/>
              <a:t>A jövőbeni bevételi lehetőségek </a:t>
            </a:r>
            <a:r>
              <a:rPr lang="hu-HU" b="0" dirty="0"/>
              <a:t>értékelése és kommentálása </a:t>
            </a:r>
            <a:r>
              <a:rPr lang="hu-HU" dirty="0"/>
              <a:t>(tervszámítások</a:t>
            </a:r>
            <a:r>
              <a:rPr lang="hu-HU" dirty="0" smtClean="0"/>
              <a:t>)</a:t>
            </a:r>
          </a:p>
          <a:p>
            <a:endParaRPr lang="hu-HU" b="0" dirty="0"/>
          </a:p>
          <a:p>
            <a:r>
              <a:rPr lang="hu-HU" b="0" dirty="0"/>
              <a:t>A </a:t>
            </a:r>
            <a:r>
              <a:rPr lang="hu-HU" dirty="0"/>
              <a:t>ellenőrzési és felügyeleti eszközök </a:t>
            </a:r>
            <a:r>
              <a:rPr lang="hu-HU" b="0" dirty="0"/>
              <a:t>megfelelőségének bemutatása és </a:t>
            </a:r>
            <a:r>
              <a:rPr lang="hu-HU" b="0" dirty="0" smtClean="0"/>
              <a:t>értékelése</a:t>
            </a:r>
          </a:p>
          <a:p>
            <a:endParaRPr lang="hu-HU" b="0" dirty="0"/>
          </a:p>
          <a:p>
            <a:r>
              <a:rPr lang="hu-HU" b="0" dirty="0"/>
              <a:t>Részben vállalatértékelési megfontolásokkal kombinálva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b="1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b="1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b="1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b="1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b="1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Elemzési területek – ADÓÜGYI DD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4583459"/>
          </a:xfrm>
        </p:spPr>
        <p:txBody>
          <a:bodyPr/>
          <a:lstStyle/>
          <a:p>
            <a:r>
              <a:rPr lang="hu-HU" dirty="0"/>
              <a:t>Az átvilágítás hatályának kijelölése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pPr lvl="1"/>
            <a:r>
              <a:rPr lang="hu-HU" dirty="0"/>
              <a:t>Egy adónemre valamennyi adónemre kiterjedő</a:t>
            </a:r>
            <a:r>
              <a:rPr lang="hu-HU" dirty="0" smtClean="0"/>
              <a:t>?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Az utolsó átfogó ellenőrzés időszakáig vagy az elévülési időn belüli összes </a:t>
            </a:r>
            <a:r>
              <a:rPr lang="hu-HU" dirty="0" smtClean="0"/>
              <a:t>időszak</a:t>
            </a:r>
          </a:p>
          <a:p>
            <a:pPr lvl="1"/>
            <a:endParaRPr lang="hu-HU" dirty="0"/>
          </a:p>
          <a:p>
            <a:r>
              <a:rPr lang="hu-HU" dirty="0"/>
              <a:t>Átvilágítás célja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pPr lvl="1"/>
            <a:r>
              <a:rPr lang="hu-HU" dirty="0"/>
              <a:t>Feltárni a problémát és javaslatot </a:t>
            </a:r>
            <a:r>
              <a:rPr lang="hu-HU" dirty="0" smtClean="0"/>
              <a:t>tenni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Alternatívákat kínálni a meglévő folyamatokra, kidolgozni ezek </a:t>
            </a:r>
            <a:r>
              <a:rPr lang="hu-HU" dirty="0" smtClean="0"/>
              <a:t>következményeit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végső döntés mindig az ügyfélé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Elemzési területek – ADÓÜGYI DD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4943499"/>
          </a:xfrm>
        </p:spPr>
        <p:txBody>
          <a:bodyPr/>
          <a:lstStyle/>
          <a:p>
            <a:r>
              <a:rPr lang="hu-HU" b="0" dirty="0"/>
              <a:t>A </a:t>
            </a:r>
            <a:r>
              <a:rPr lang="hu-HU" dirty="0"/>
              <a:t>potenciális adókockázat elemzése</a:t>
            </a:r>
          </a:p>
          <a:p>
            <a:pPr lvl="1"/>
            <a:r>
              <a:rPr lang="hu-HU" b="0" dirty="0"/>
              <a:t>Jövedelem és forgalmi adók</a:t>
            </a:r>
          </a:p>
          <a:p>
            <a:pPr lvl="1"/>
            <a:r>
              <a:rPr lang="hu-HU" b="0" dirty="0"/>
              <a:t>Díjak és fogyasztási adók</a:t>
            </a:r>
          </a:p>
          <a:p>
            <a:pPr lvl="1"/>
            <a:r>
              <a:rPr lang="hu-HU" b="0" dirty="0"/>
              <a:t>Cégcsoporttal való elszámolás</a:t>
            </a:r>
          </a:p>
          <a:p>
            <a:pPr lvl="1"/>
            <a:r>
              <a:rPr lang="hu-HU" b="0" dirty="0" smtClean="0"/>
              <a:t>Bérelszámolás</a:t>
            </a:r>
          </a:p>
          <a:p>
            <a:pPr lvl="1"/>
            <a:endParaRPr lang="hu-HU" b="0" dirty="0"/>
          </a:p>
          <a:p>
            <a:r>
              <a:rPr lang="hu-HU" b="0" dirty="0"/>
              <a:t>Egy </a:t>
            </a:r>
            <a:r>
              <a:rPr lang="hu-HU" dirty="0"/>
              <a:t>adóügyileg optimális ügyletrend </a:t>
            </a:r>
            <a:r>
              <a:rPr lang="hu-HU" b="0" dirty="0"/>
              <a:t>kidolgozása</a:t>
            </a:r>
          </a:p>
          <a:p>
            <a:pPr lvl="1"/>
            <a:r>
              <a:rPr lang="hu-HU" b="0" dirty="0" err="1"/>
              <a:t>Share</a:t>
            </a:r>
            <a:r>
              <a:rPr lang="hu-HU" b="0" dirty="0"/>
              <a:t> </a:t>
            </a:r>
            <a:r>
              <a:rPr lang="hu-HU" b="0" dirty="0" err="1"/>
              <a:t>Deal</a:t>
            </a:r>
            <a:r>
              <a:rPr lang="hu-HU" b="0" dirty="0"/>
              <a:t> vagy </a:t>
            </a:r>
            <a:r>
              <a:rPr lang="hu-HU" b="0" dirty="0" err="1"/>
              <a:t>Asset</a:t>
            </a:r>
            <a:r>
              <a:rPr lang="hu-HU" b="0" dirty="0"/>
              <a:t> </a:t>
            </a:r>
            <a:r>
              <a:rPr lang="hu-HU" b="0" dirty="0" err="1"/>
              <a:t>Deal</a:t>
            </a:r>
            <a:r>
              <a:rPr lang="hu-HU" b="0" dirty="0"/>
              <a:t> felvásárlás esetén</a:t>
            </a:r>
          </a:p>
          <a:p>
            <a:pPr lvl="1"/>
            <a:r>
              <a:rPr lang="hu-HU" b="0" dirty="0"/>
              <a:t>A vételár és a finanszírozási költségek adóügyi levonhatósága</a:t>
            </a:r>
          </a:p>
          <a:p>
            <a:pPr lvl="1"/>
            <a:r>
              <a:rPr lang="hu-HU" b="0" dirty="0"/>
              <a:t>Az eladó jövedelemadó terheinek minimalizálása</a:t>
            </a:r>
          </a:p>
          <a:p>
            <a:pPr lvl="1"/>
            <a:r>
              <a:rPr lang="hu-HU" b="0" dirty="0"/>
              <a:t>A veszteségelhatárolás alkalmazása</a:t>
            </a:r>
          </a:p>
          <a:p>
            <a:pPr lvl="1"/>
            <a:r>
              <a:rPr lang="hu-HU" b="0" dirty="0"/>
              <a:t>Az ügyleti költségek minimalizálása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átvilágítás szervezési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Lehetőség szerint </a:t>
            </a:r>
            <a:r>
              <a:rPr lang="hu-HU" dirty="0"/>
              <a:t>integrált csapat </a:t>
            </a:r>
            <a:r>
              <a:rPr lang="hu-HU" b="0" dirty="0"/>
              <a:t>összeállítása (Könyvvizsgálók, adótanácsadók, jogászok és egyéb szükséges szakemberek</a:t>
            </a:r>
            <a:r>
              <a:rPr lang="hu-HU" b="0" dirty="0" smtClean="0"/>
              <a:t>)</a:t>
            </a:r>
          </a:p>
          <a:p>
            <a:endParaRPr lang="hu-HU" b="0" dirty="0"/>
          </a:p>
          <a:p>
            <a:r>
              <a:rPr lang="hu-HU" b="0" dirty="0"/>
              <a:t>Folyamatos kommunikáció a csapattagok </a:t>
            </a:r>
            <a:r>
              <a:rPr lang="hu-HU" b="0" dirty="0" smtClean="0"/>
              <a:t>között</a:t>
            </a:r>
          </a:p>
          <a:p>
            <a:endParaRPr lang="hu-HU" b="0" dirty="0"/>
          </a:p>
          <a:p>
            <a:r>
              <a:rPr lang="hu-HU" dirty="0" err="1"/>
              <a:t>Checklista</a:t>
            </a:r>
            <a:r>
              <a:rPr lang="hu-HU" b="0" dirty="0"/>
              <a:t> a szükséges információkról és </a:t>
            </a:r>
            <a:r>
              <a:rPr lang="hu-HU" b="0" dirty="0" smtClean="0"/>
              <a:t>dokumentumokról</a:t>
            </a:r>
          </a:p>
          <a:p>
            <a:endParaRPr lang="hu-HU" b="0" dirty="0"/>
          </a:p>
          <a:p>
            <a:r>
              <a:rPr lang="hu-HU" b="0" dirty="0"/>
              <a:t>Ügyfél-, </a:t>
            </a:r>
            <a:r>
              <a:rPr lang="hu-HU" b="0" dirty="0" err="1"/>
              <a:t>ágazatspecifikus</a:t>
            </a:r>
            <a:r>
              <a:rPr lang="hu-HU" b="0" dirty="0"/>
              <a:t> </a:t>
            </a:r>
            <a:r>
              <a:rPr lang="hu-HU" dirty="0"/>
              <a:t>kérdőív</a:t>
            </a:r>
            <a:r>
              <a:rPr lang="hu-HU" b="0" dirty="0"/>
              <a:t> </a:t>
            </a:r>
            <a:r>
              <a:rPr lang="hu-HU" b="0" dirty="0" smtClean="0"/>
              <a:t>összeállítása</a:t>
            </a:r>
          </a:p>
          <a:p>
            <a:endParaRPr lang="hu-HU" b="0" dirty="0"/>
          </a:p>
          <a:p>
            <a:r>
              <a:rPr lang="hu-HU" b="0" dirty="0"/>
              <a:t>Felkészülés az </a:t>
            </a:r>
            <a:r>
              <a:rPr lang="hu-HU" dirty="0"/>
              <a:t>interjúk</a:t>
            </a:r>
            <a:r>
              <a:rPr lang="hu-HU" b="0" dirty="0"/>
              <a:t> </a:t>
            </a:r>
            <a:r>
              <a:rPr lang="hu-HU" b="0" dirty="0" smtClean="0"/>
              <a:t>lebonyolítására</a:t>
            </a:r>
          </a:p>
          <a:p>
            <a:endParaRPr lang="hu-HU" b="0" dirty="0"/>
          </a:p>
          <a:p>
            <a:r>
              <a:rPr lang="hu-HU" b="0" dirty="0"/>
              <a:t>Az ügyfél rendszeres és részletes tájékoztatása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átvilágítás szervezési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3934" y="1196752"/>
            <a:ext cx="7186613" cy="4727475"/>
          </a:xfrm>
        </p:spPr>
        <p:txBody>
          <a:bodyPr/>
          <a:lstStyle/>
          <a:p>
            <a:r>
              <a:rPr lang="hu-HU" b="0" dirty="0"/>
              <a:t>Általában nagy </a:t>
            </a:r>
            <a:r>
              <a:rPr lang="hu-HU" dirty="0" smtClean="0"/>
              <a:t>időnyomás</a:t>
            </a:r>
          </a:p>
          <a:p>
            <a:endParaRPr lang="hu-HU" dirty="0"/>
          </a:p>
          <a:p>
            <a:r>
              <a:rPr lang="hu-HU" dirty="0" smtClean="0"/>
              <a:t>Korlátozott </a:t>
            </a:r>
            <a:r>
              <a:rPr lang="hu-HU" dirty="0"/>
              <a:t>hozzáférés </a:t>
            </a:r>
            <a:r>
              <a:rPr lang="hu-HU" b="0" dirty="0"/>
              <a:t>az információkhoz (adatszoba)</a:t>
            </a:r>
          </a:p>
          <a:p>
            <a:pPr lvl="1"/>
            <a:r>
              <a:rPr lang="hu-HU" b="0" dirty="0" smtClean="0"/>
              <a:t>Időben </a:t>
            </a:r>
            <a:r>
              <a:rPr lang="hu-HU" b="0" dirty="0"/>
              <a:t>és személyzet tekintetében</a:t>
            </a:r>
          </a:p>
          <a:p>
            <a:pPr lvl="1"/>
            <a:r>
              <a:rPr lang="hu-HU" b="0" dirty="0" smtClean="0"/>
              <a:t>Nincs </a:t>
            </a:r>
            <a:r>
              <a:rPr lang="hu-HU" b="0" dirty="0"/>
              <a:t>sokszorosítási, nyomtatási lehetőség</a:t>
            </a:r>
          </a:p>
          <a:p>
            <a:pPr lvl="1"/>
            <a:r>
              <a:rPr lang="hu-HU" b="0" dirty="0" smtClean="0"/>
              <a:t>Lassú </a:t>
            </a:r>
            <a:r>
              <a:rPr lang="hu-HU" b="0" dirty="0"/>
              <a:t>reakció a feltett kérdésekre</a:t>
            </a:r>
          </a:p>
          <a:p>
            <a:pPr lvl="1"/>
            <a:r>
              <a:rPr lang="hu-HU" b="0" dirty="0" smtClean="0"/>
              <a:t>A </a:t>
            </a:r>
            <a:r>
              <a:rPr lang="hu-HU" b="0" dirty="0"/>
              <a:t>lényegi információkat olyan későn adják, amennyire csak lehetséges („piros dosszié</a:t>
            </a:r>
            <a:r>
              <a:rPr lang="hu-HU" b="0" dirty="0" smtClean="0"/>
              <a:t>”)</a:t>
            </a:r>
          </a:p>
          <a:p>
            <a:pPr lvl="1"/>
            <a:endParaRPr lang="hu-HU" b="0" dirty="0"/>
          </a:p>
          <a:p>
            <a:r>
              <a:rPr lang="hu-HU" dirty="0" smtClean="0"/>
              <a:t>Lényegtelen</a:t>
            </a:r>
            <a:r>
              <a:rPr lang="hu-HU" b="0" dirty="0" smtClean="0"/>
              <a:t> </a:t>
            </a:r>
            <a:r>
              <a:rPr lang="hu-HU" b="0" dirty="0"/>
              <a:t>információk </a:t>
            </a:r>
            <a:r>
              <a:rPr lang="hu-HU" b="0" dirty="0" smtClean="0"/>
              <a:t>sokasága</a:t>
            </a:r>
          </a:p>
          <a:p>
            <a:endParaRPr lang="hu-HU" b="0" dirty="0"/>
          </a:p>
          <a:p>
            <a:r>
              <a:rPr lang="hu-HU" dirty="0" smtClean="0"/>
              <a:t>Közbeiktatott</a:t>
            </a:r>
            <a:r>
              <a:rPr lang="hu-HU" b="0" dirty="0" smtClean="0"/>
              <a:t> </a:t>
            </a:r>
            <a:r>
              <a:rPr lang="hu-HU" b="0" dirty="0"/>
              <a:t>tanácsadók (befektetési bank, könyvvizsgáló, adótanácsadó</a:t>
            </a:r>
            <a:r>
              <a:rPr lang="hu-HU" b="0" dirty="0" smtClean="0"/>
              <a:t>)</a:t>
            </a:r>
          </a:p>
          <a:p>
            <a:endParaRPr lang="hu-HU" b="0" dirty="0"/>
          </a:p>
          <a:p>
            <a:r>
              <a:rPr lang="hu-HU" dirty="0" smtClean="0"/>
              <a:t>Titoktartási </a:t>
            </a:r>
            <a:r>
              <a:rPr lang="hu-HU" dirty="0"/>
              <a:t>nyilatkozat </a:t>
            </a:r>
            <a:r>
              <a:rPr lang="hu-HU" b="0" dirty="0" smtClean="0"/>
              <a:t>aláírása</a:t>
            </a:r>
          </a:p>
          <a:p>
            <a:endParaRPr lang="hu-HU" b="0" dirty="0"/>
          </a:p>
          <a:p>
            <a:r>
              <a:rPr lang="hu-HU" b="0" dirty="0" smtClean="0"/>
              <a:t>Teljességi </a:t>
            </a:r>
            <a:r>
              <a:rPr lang="hu-HU" b="0" dirty="0"/>
              <a:t>nyilatkozat az ellenőrzött társaság </a:t>
            </a:r>
            <a:r>
              <a:rPr lang="hu-HU" b="0" dirty="0" smtClean="0"/>
              <a:t>managementjétől</a:t>
            </a:r>
          </a:p>
          <a:p>
            <a:endParaRPr lang="hu-HU" b="0" dirty="0"/>
          </a:p>
          <a:p>
            <a:r>
              <a:rPr lang="hu-HU" b="0" dirty="0" smtClean="0"/>
              <a:t>Dokumentumok </a:t>
            </a:r>
            <a:r>
              <a:rPr lang="hu-HU" dirty="0"/>
              <a:t>visszaszolgáltatása</a:t>
            </a:r>
            <a:r>
              <a:rPr lang="hu-HU" b="0" dirty="0"/>
              <a:t> létre nem jött tranzakció esetén</a:t>
            </a:r>
          </a:p>
          <a:p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 smtClean="0">
                <a:solidFill>
                  <a:srgbClr val="666666"/>
                </a:solidFill>
                <a:cs typeface="Arial" charset="0"/>
              </a:rPr>
              <a:t>fogalma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oka általában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Due 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Diligence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területei</a:t>
            </a:r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Elemzési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de-AT" sz="1200" dirty="0" err="1">
                <a:solidFill>
                  <a:srgbClr val="666666"/>
                </a:solidFill>
                <a:cs typeface="Arial" charset="0"/>
              </a:rPr>
              <a:t>területek</a:t>
            </a:r>
            <a:r>
              <a:rPr lang="de-AT" sz="1200" dirty="0">
                <a:solidFill>
                  <a:srgbClr val="666666"/>
                </a:solidFill>
                <a:cs typeface="Arial" charset="0"/>
              </a:rPr>
              <a:t> – PÉNZÜGYI </a:t>
            </a:r>
            <a:r>
              <a:rPr lang="de-AT" sz="1200" dirty="0" smtClean="0">
                <a:solidFill>
                  <a:srgbClr val="666666"/>
                </a:solidFill>
                <a:cs typeface="Arial" charset="0"/>
              </a:rPr>
              <a:t>DD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Elemzési területek – ADÓÜGYI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DD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b="1" dirty="0">
                <a:solidFill>
                  <a:srgbClr val="666666"/>
                </a:solidFill>
                <a:cs typeface="Arial" charset="0"/>
              </a:rPr>
              <a:t>Az átvilágítás szervezési </a:t>
            </a:r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feladatai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Due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err="1">
                <a:solidFill>
                  <a:srgbClr val="666666"/>
                </a:solidFill>
                <a:cs typeface="Arial" charset="0"/>
              </a:rPr>
              <a:t>Diligence</a:t>
            </a:r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eredményei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Jelentés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1.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Esettanulmány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2.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Előnyök és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hátrányok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DD vs. NAV ellenőrzés</a:t>
            </a:r>
            <a:br>
              <a:rPr lang="hu-HU" sz="1200" dirty="0">
                <a:solidFill>
                  <a:srgbClr val="666666"/>
                </a:solidFill>
                <a:cs typeface="Arial" charset="0"/>
              </a:rPr>
            </a:b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6645"/>
        </a:accent1>
        <a:accent2>
          <a:srgbClr val="E4E0BB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CFCBA9"/>
        </a:accent6>
        <a:hlink>
          <a:srgbClr val="666666"/>
        </a:hlink>
        <a:folHlink>
          <a:srgbClr val="009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2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6645"/>
      </a:accent1>
      <a:accent2>
        <a:srgbClr val="E4E0BB"/>
      </a:accent2>
      <a:accent3>
        <a:srgbClr val="FFFFFF"/>
      </a:accent3>
      <a:accent4>
        <a:srgbClr val="000000"/>
      </a:accent4>
      <a:accent5>
        <a:srgbClr val="F3B8B0"/>
      </a:accent5>
      <a:accent6>
        <a:srgbClr val="CFCBA9"/>
      </a:accent6>
      <a:hlink>
        <a:srgbClr val="666666"/>
      </a:hlink>
      <a:folHlink>
        <a:srgbClr val="00978F"/>
      </a:folHlink>
    </a:clrScheme>
    <a:fontScheme name="2_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6645"/>
        </a:accent1>
        <a:accent2>
          <a:srgbClr val="E4E0BB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CFCBA9"/>
        </a:accent6>
        <a:hlink>
          <a:srgbClr val="666666"/>
        </a:hlink>
        <a:folHlink>
          <a:srgbClr val="009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">
  <a:themeElements>
    <a:clrScheme name="2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6645"/>
      </a:accent1>
      <a:accent2>
        <a:srgbClr val="E4E0BB"/>
      </a:accent2>
      <a:accent3>
        <a:srgbClr val="FFFFFF"/>
      </a:accent3>
      <a:accent4>
        <a:srgbClr val="000000"/>
      </a:accent4>
      <a:accent5>
        <a:srgbClr val="F3B8B0"/>
      </a:accent5>
      <a:accent6>
        <a:srgbClr val="CFCBA9"/>
      </a:accent6>
      <a:hlink>
        <a:srgbClr val="666666"/>
      </a:hlink>
      <a:folHlink>
        <a:srgbClr val="00978F"/>
      </a:folHlink>
    </a:clrScheme>
    <a:fontScheme name="2_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3600" tIns="46800" rIns="936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3600" tIns="46800" rIns="936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6645"/>
        </a:accent1>
        <a:accent2>
          <a:srgbClr val="E4E0BB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CFCBA9"/>
        </a:accent6>
        <a:hlink>
          <a:srgbClr val="666666"/>
        </a:hlink>
        <a:folHlink>
          <a:srgbClr val="009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1688</Words>
  <Application>Microsoft Office PowerPoint</Application>
  <PresentationFormat>Egyéni</PresentationFormat>
  <Paragraphs>917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blank</vt:lpstr>
      <vt:lpstr>2_blank</vt:lpstr>
      <vt:lpstr>3_blank</vt:lpstr>
      <vt:lpstr>PowerPoint bemutató</vt:lpstr>
      <vt:lpstr>A „Due Diligence“ (DD) fogalma </vt:lpstr>
      <vt:lpstr>A „DD” oka általában </vt:lpstr>
      <vt:lpstr>PowerPoint bemutató</vt:lpstr>
      <vt:lpstr>Elemzési területek – PÉNZÜGYI DD</vt:lpstr>
      <vt:lpstr>Elemzési területek – ADÓÜGYI DD </vt:lpstr>
      <vt:lpstr>Elemzési területek – ADÓÜGYI DD</vt:lpstr>
      <vt:lpstr>Az átvilágítás szervezési feladatai</vt:lpstr>
      <vt:lpstr>Az átvilágítás szervezési feladatai</vt:lpstr>
      <vt:lpstr>A Due Diligence eredményei</vt:lpstr>
      <vt:lpstr>A Due Diligence eredményei</vt:lpstr>
      <vt:lpstr>Jelentés  </vt:lpstr>
      <vt:lpstr>Esettanulmány 1. </vt:lpstr>
      <vt:lpstr>Esettanulmány 1. </vt:lpstr>
      <vt:lpstr>Esettanulmány 2. </vt:lpstr>
      <vt:lpstr>DD Előnyök és hátrányok  </vt:lpstr>
      <vt:lpstr>DD vs. NAV ellenőrzés  </vt:lpstr>
      <vt:lpstr>PowerPoint bemutató</vt:lpstr>
      <vt:lpstr>PowerPoint bemutató</vt:lpstr>
      <vt:lpstr>PowerPoint bemutató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Szauer Zita</dc:creator>
  <cp:lastModifiedBy>Siklós Márta</cp:lastModifiedBy>
  <cp:revision>18</cp:revision>
  <cp:lastPrinted>2009-07-03T08:12:55Z</cp:lastPrinted>
  <dcterms:created xsi:type="dcterms:W3CDTF">2015-05-26T06:27:50Z</dcterms:created>
  <dcterms:modified xsi:type="dcterms:W3CDTF">2015-06-07T14:37:37Z</dcterms:modified>
</cp:coreProperties>
</file>