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54" r:id="rId34"/>
    <p:sldId id="356" r:id="rId35"/>
    <p:sldId id="355" r:id="rId3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0ADD-210F-4252-B1F9-E8792C438FD0}" type="datetimeFigureOut">
              <a:rPr lang="hu-HU" smtClean="0"/>
              <a:t>2014.02.17.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40E21-769D-47B6-A0CE-6DCB06B319D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83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0650ECEF-3C46-4686-ABC1-B921A2E8729F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03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200">
                <a:latin typeface="Garamond" pitchFamily="18" charset="0"/>
              </a:defRPr>
            </a:lvl1pPr>
            <a:lvl2pPr>
              <a:defRPr sz="3200">
                <a:latin typeface="Garamond" pitchFamily="18" charset="0"/>
              </a:defRPr>
            </a:lvl2pPr>
            <a:lvl3pPr>
              <a:defRPr sz="3200">
                <a:latin typeface="Garamond" pitchFamily="18" charset="0"/>
              </a:defRPr>
            </a:lvl3pPr>
            <a:lvl4pPr>
              <a:defRPr sz="3200">
                <a:latin typeface="Garamond" pitchFamily="18" charset="0"/>
              </a:defRPr>
            </a:lvl4pPr>
            <a:lvl5pPr>
              <a:defRPr sz="3200">
                <a:latin typeface="Garamond" pitchFamily="18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45FEC627-5859-4D55-ADD8-6311D7FB4F01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993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3200">
                <a:latin typeface="Garamond" pitchFamily="18" charset="0"/>
              </a:defRPr>
            </a:lvl1pPr>
            <a:lvl2pPr>
              <a:defRPr sz="3200">
                <a:latin typeface="Garamond" pitchFamily="18" charset="0"/>
              </a:defRPr>
            </a:lvl2pPr>
            <a:lvl3pPr>
              <a:defRPr sz="3200">
                <a:latin typeface="Garamond" pitchFamily="18" charset="0"/>
              </a:defRPr>
            </a:lvl3pPr>
            <a:lvl4pPr>
              <a:defRPr sz="3200">
                <a:latin typeface="Garamond" pitchFamily="18" charset="0"/>
              </a:defRPr>
            </a:lvl4pPr>
            <a:lvl5pPr>
              <a:defRPr sz="3200">
                <a:latin typeface="Garamond" pitchFamily="18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149EAB82-9939-45AF-B85C-2D19D19725B0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43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3200">
                <a:latin typeface="Garamond" pitchFamily="18" charset="0"/>
              </a:defRPr>
            </a:lvl1pPr>
            <a:lvl2pPr marL="742950" indent="-285750">
              <a:buFont typeface="Arial" pitchFamily="34" charset="0"/>
              <a:buChar char="•"/>
              <a:defRPr sz="3200">
                <a:latin typeface="Garamond" pitchFamily="18" charset="0"/>
              </a:defRPr>
            </a:lvl2pPr>
            <a:lvl3pPr marL="1143000" indent="-228600">
              <a:buSzPct val="60000"/>
              <a:buFont typeface="Courier New" pitchFamily="49" charset="0"/>
              <a:buChar char="o"/>
              <a:defRPr sz="3200">
                <a:latin typeface="Garamond" pitchFamily="18" charset="0"/>
              </a:defRPr>
            </a:lvl3pPr>
            <a:lvl4pPr>
              <a:defRPr sz="3200">
                <a:latin typeface="Garamond" pitchFamily="18" charset="0"/>
              </a:defRPr>
            </a:lvl4pPr>
            <a:lvl5pPr>
              <a:defRPr sz="3200">
                <a:latin typeface="Garamond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5A91-2511-4F91-B1DF-D8329E57473F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70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68DA6660-B720-4052-B127-658D84753F50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76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800">
                <a:latin typeface="Garamond" pitchFamily="18" charset="0"/>
              </a:defRPr>
            </a:lvl2pPr>
            <a:lvl3pPr>
              <a:defRPr sz="2800">
                <a:latin typeface="Garamond" pitchFamily="18" charset="0"/>
              </a:defRPr>
            </a:lvl3pPr>
            <a:lvl4pPr>
              <a:defRPr sz="2800">
                <a:latin typeface="Garamond" pitchFamily="18" charset="0"/>
              </a:defRPr>
            </a:lvl4pPr>
            <a:lvl5pPr>
              <a:defRPr sz="2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800">
                <a:latin typeface="Garamond" pitchFamily="18" charset="0"/>
              </a:defRPr>
            </a:lvl2pPr>
            <a:lvl3pPr>
              <a:defRPr sz="2800">
                <a:latin typeface="Garamond" pitchFamily="18" charset="0"/>
              </a:defRPr>
            </a:lvl3pPr>
            <a:lvl4pPr>
              <a:defRPr sz="2800">
                <a:latin typeface="Garamond" pitchFamily="18" charset="0"/>
              </a:defRPr>
            </a:lvl4pPr>
            <a:lvl5pPr>
              <a:defRPr sz="2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DC-BC5D-4F57-B157-81C88088F812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9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Garamond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4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400">
                <a:latin typeface="Garamond" pitchFamily="18" charset="0"/>
              </a:defRPr>
            </a:lvl3pPr>
            <a:lvl4pPr>
              <a:defRPr sz="2400">
                <a:latin typeface="Garamond" pitchFamily="18" charset="0"/>
              </a:defRPr>
            </a:lvl4pPr>
            <a:lvl5pPr>
              <a:defRPr sz="2400">
                <a:latin typeface="Garamond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Garamond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4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400">
                <a:latin typeface="Garamond" pitchFamily="18" charset="0"/>
              </a:defRPr>
            </a:lvl3pPr>
            <a:lvl4pPr>
              <a:defRPr sz="2400">
                <a:latin typeface="Garamond" pitchFamily="18" charset="0"/>
              </a:defRPr>
            </a:lvl4pPr>
            <a:lvl5pPr>
              <a:defRPr sz="2400">
                <a:latin typeface="Garamond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5534-B894-49D4-BC61-96FF57A6C963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88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DC2B53D6-2967-4B38-963A-F144E441790A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09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05644C97-B7BF-4DE9-BC9E-7C2627C18CC6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250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3200">
                <a:latin typeface="Garamond" pitchFamily="18" charset="0"/>
              </a:defRPr>
            </a:lvl1pPr>
            <a:lvl2pPr>
              <a:defRPr sz="3200">
                <a:latin typeface="Garamond" pitchFamily="18" charset="0"/>
              </a:defRPr>
            </a:lvl2pPr>
            <a:lvl3pPr>
              <a:defRPr sz="3200">
                <a:latin typeface="Garamond" pitchFamily="18" charset="0"/>
              </a:defRPr>
            </a:lvl3pPr>
            <a:lvl4pPr>
              <a:defRPr sz="3200">
                <a:latin typeface="Garamond" pitchFamily="18" charset="0"/>
              </a:defRPr>
            </a:lvl4pPr>
            <a:lvl5pPr>
              <a:defRPr sz="3200">
                <a:latin typeface="Garamond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Garamond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4CB20E07-1BDB-4880-9048-ACD976C14614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283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aramond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169314EA-6E73-41B2-9487-BE6F72CD22C4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873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</a:lstStyle>
          <a:p>
            <a:fld id="{51BF3ACD-0B95-4EDE-B182-E9E58A9FA75B}" type="datetime1">
              <a:rPr lang="hu-HU" smtClean="0"/>
              <a:t>2014.02.17.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</a:lstStyle>
          <a:p>
            <a:fld id="{E165F4E4-CF83-4877-B0FD-D8C750A4AAC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07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u/url?sa=i&amp;rct=j&amp;q=&amp;esrc=s&amp;frm=1&amp;source=images&amp;cd=&amp;cad=rja&amp;docid=vZ1owMxneDdgDM&amp;tbnid=CBqB6dLMofn7xM:&amp;ved=0CAUQjRw&amp;url=http://www.antikvarium.hu/konyv/rick-pitino-bill-reynolds-teher-alatt-no-a-palma-75392&amp;ei=__LLUvy1LcOQtAaP0YD4DQ&amp;bvm=bv.58187178,d.bGQ&amp;psig=AFQjCNGhzDdmqbm12yNLRO_voGK51X-I-g&amp;ust=138918412458954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Speciális feladatok a költségvetési szervek számvitelében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Költségvetési Klub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3376093" y="6093296"/>
            <a:ext cx="2944416" cy="6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>
                <a:solidFill>
                  <a:schemeClr val="tx1"/>
                </a:solidFill>
              </a:rPr>
              <a:t>2014. </a:t>
            </a:r>
            <a:r>
              <a:rPr lang="hu-HU" dirty="0" smtClean="0">
                <a:solidFill>
                  <a:schemeClr val="tx1"/>
                </a:solidFill>
              </a:rPr>
              <a:t>február 20.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51519" y="116632"/>
            <a:ext cx="3124573" cy="1418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Magyar Könyvvizsgáló Kamara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Budapesti tagozata</a:t>
            </a:r>
            <a:endParaRPr lang="hu-H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98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857250" indent="-857250" algn="l">
              <a:buFont typeface="+mj-lt"/>
              <a:buAutoNum type="romanUcPeriod" startAt="2"/>
            </a:pPr>
            <a:r>
              <a:rPr lang="hu-HU" b="1" dirty="0"/>
              <a:t>Államháztartási szakfeladatok rendje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u-HU" b="0" dirty="0" smtClean="0"/>
              <a:t>Korábbi (56/2011. NGM rendelet) szakfeladatrend szűkített változata</a:t>
            </a:r>
          </a:p>
          <a:p>
            <a:pPr>
              <a:buFont typeface="Arial" pitchFamily="34" charset="0"/>
              <a:buChar char="•"/>
            </a:pPr>
            <a:r>
              <a:rPr lang="hu-HU" b="0" dirty="0" smtClean="0"/>
              <a:t>Elszámolása kizárólag pénzügyi számvitelben</a:t>
            </a:r>
          </a:p>
          <a:p>
            <a:pPr>
              <a:buFont typeface="Arial" pitchFamily="34" charset="0"/>
              <a:buChar char="•"/>
            </a:pPr>
            <a:r>
              <a:rPr lang="hu-HU" b="0" dirty="0" smtClean="0"/>
              <a:t>2. és 4. számú melléklet jelöli</a:t>
            </a:r>
          </a:p>
          <a:p>
            <a:pPr>
              <a:buFont typeface="Arial" pitchFamily="34" charset="0"/>
              <a:buChar char="•"/>
            </a:pPr>
            <a:r>
              <a:rPr lang="hu-HU" b="0" dirty="0" smtClean="0"/>
              <a:t>De kötelező minden esetben</a:t>
            </a:r>
          </a:p>
          <a:p>
            <a:pPr lvl="1">
              <a:buSzPct val="60000"/>
              <a:buFont typeface="Courier New" pitchFamily="49" charset="0"/>
              <a:buChar char="o"/>
            </a:pPr>
            <a:r>
              <a:rPr lang="hu-HU" dirty="0" smtClean="0"/>
              <a:t>Vállalkozási tevékenységnél</a:t>
            </a:r>
          </a:p>
          <a:p>
            <a:pPr lvl="1">
              <a:buSzPct val="60000"/>
              <a:buFont typeface="Courier New" pitchFamily="49" charset="0"/>
              <a:buChar char="o"/>
            </a:pPr>
            <a:r>
              <a:rPr lang="hu-HU" b="0" dirty="0" smtClean="0"/>
              <a:t>Kapacitást kihasználó tevékenységnél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863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SzPct val="100000"/>
              <a:buFont typeface="Arial" pitchFamily="34" charset="0"/>
              <a:buChar char="•"/>
            </a:pPr>
            <a:r>
              <a:rPr lang="hu-HU" b="0" dirty="0" smtClean="0"/>
              <a:t>Más szerv részére végzett tevékenység </a:t>
            </a:r>
            <a:r>
              <a:rPr lang="hu-HU" b="0" dirty="0" smtClean="0">
                <a:sym typeface="Symbol"/>
              </a:rPr>
              <a:t> amely érdekében felmerült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hu-HU" b="0" dirty="0" smtClean="0">
                <a:sym typeface="Symbol"/>
              </a:rPr>
              <a:t>Alap- és vállalkozási tevékenység elkülönült kiutalása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hu-HU" b="0" dirty="0" smtClean="0">
                <a:sym typeface="Symbol"/>
              </a:rPr>
              <a:t>Kódok alkalmazása</a:t>
            </a:r>
            <a:endParaRPr lang="hu-HU" b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488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229600" cy="168539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857250" indent="-857250" algn="l">
              <a:buFont typeface="+mj-lt"/>
              <a:buAutoNum type="romanUcPeriod" startAt="3"/>
            </a:pPr>
            <a:r>
              <a:rPr lang="hu-HU" b="1" dirty="0"/>
              <a:t>A kormányzati funkciók és szakfeladatok elszámolásának összefoglalása</a:t>
            </a:r>
            <a:endParaRPr lang="hu-HU" b="1" dirty="0"/>
          </a:p>
        </p:txBody>
      </p:sp>
      <p:sp>
        <p:nvSpPr>
          <p:cNvPr id="5" name="Szöveg helye 2"/>
          <p:cNvSpPr txBox="1">
            <a:spLocks/>
          </p:cNvSpPr>
          <p:nvPr/>
        </p:nvSpPr>
        <p:spPr>
          <a:xfrm>
            <a:off x="457200" y="1874039"/>
            <a:ext cx="3657600" cy="658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Font typeface="+mj-lt"/>
              <a:buAutoNum type="arabicPeriod"/>
              <a:defRPr sz="32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Courier New" pitchFamily="49" charset="0"/>
              <a:buChar char="o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800" dirty="0" smtClean="0"/>
              <a:t>Költségvetési számvitel</a:t>
            </a:r>
            <a:endParaRPr lang="hu-HU" sz="2800" dirty="0"/>
          </a:p>
        </p:txBody>
      </p:sp>
      <p:sp>
        <p:nvSpPr>
          <p:cNvPr id="6" name="Tartalom helye 3"/>
          <p:cNvSpPr>
            <a:spLocks noGrp="1"/>
          </p:cNvSpPr>
          <p:nvPr>
            <p:ph sz="half" idx="4294967295"/>
          </p:nvPr>
        </p:nvSpPr>
        <p:spPr>
          <a:xfrm>
            <a:off x="457200" y="2666519"/>
            <a:ext cx="3657600" cy="38862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hu-HU" b="0" dirty="0" smtClean="0">
                <a:sym typeface="Symbol"/>
              </a:rPr>
              <a:t></a:t>
            </a:r>
            <a:endParaRPr lang="hu-HU" b="0" dirty="0" smtClean="0"/>
          </a:p>
          <a:p>
            <a:pPr marL="0" indent="0">
              <a:buNone/>
            </a:pPr>
            <a:r>
              <a:rPr lang="hu-HU" b="0" dirty="0" smtClean="0"/>
              <a:t>Bevételeket és kiadásokat azokon a kormányzati funkción kell elszámolni, ahol felmerült</a:t>
            </a:r>
            <a:endParaRPr lang="hu-HU" b="0" dirty="0"/>
          </a:p>
        </p:txBody>
      </p:sp>
      <p:sp>
        <p:nvSpPr>
          <p:cNvPr id="7" name="Szöveg helye 4"/>
          <p:cNvSpPr txBox="1">
            <a:spLocks/>
          </p:cNvSpPr>
          <p:nvPr/>
        </p:nvSpPr>
        <p:spPr>
          <a:xfrm>
            <a:off x="4788024" y="1874039"/>
            <a:ext cx="3657600" cy="658368"/>
          </a:xfrm>
          <a:prstGeom prst="roundRect">
            <a:avLst>
              <a:gd name="adj" fmla="val 16667"/>
            </a:avLst>
          </a:prstGeom>
        </p:spPr>
        <p:txBody>
          <a:bodyPr>
            <a:normAutofit/>
          </a:bodyPr>
          <a:lstStyle>
            <a:lvl1pPr marL="514350" indent="-514350" algn="l" defTabSz="914400" rtl="0" eaLnBrk="1" latinLnBrk="0" hangingPunct="1">
              <a:spcBef>
                <a:spcPct val="20000"/>
              </a:spcBef>
              <a:buFont typeface="+mj-lt"/>
              <a:buAutoNum type="arabicPeriod"/>
              <a:defRPr sz="3200" b="1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60000"/>
              <a:buFont typeface="Courier New" pitchFamily="49" charset="0"/>
              <a:buChar char="o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600" dirty="0" smtClean="0"/>
              <a:t>Pénzügyi számvitel</a:t>
            </a:r>
            <a:endParaRPr lang="hu-HU" sz="2600" dirty="0"/>
          </a:p>
        </p:txBody>
      </p:sp>
      <p:sp>
        <p:nvSpPr>
          <p:cNvPr id="8" name="Tartalom helye 5"/>
          <p:cNvSpPr>
            <a:spLocks noGrp="1"/>
          </p:cNvSpPr>
          <p:nvPr>
            <p:ph sz="quarter" idx="4294967295"/>
          </p:nvPr>
        </p:nvSpPr>
        <p:spPr>
          <a:xfrm>
            <a:off x="4645025" y="2479193"/>
            <a:ext cx="4041775" cy="435046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b="0" dirty="0">
                <a:sym typeface="Symbol"/>
              </a:rPr>
              <a:t></a:t>
            </a:r>
            <a:endParaRPr lang="hu-HU" b="0" dirty="0"/>
          </a:p>
          <a:p>
            <a:pPr marL="0" indent="0">
              <a:buNone/>
            </a:pPr>
            <a:r>
              <a:rPr lang="hu-HU" b="0" dirty="0" smtClean="0"/>
              <a:t>Szakfeladatokon költségeket és eredményszemléletű bevételeket kell elszámolni</a:t>
            </a:r>
          </a:p>
          <a:p>
            <a:pPr marL="0" indent="0">
              <a:buNone/>
            </a:pPr>
            <a:r>
              <a:rPr lang="hu-H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</a:t>
            </a:r>
            <a:r>
              <a:rPr lang="hu-HU" b="0" dirty="0" smtClean="0"/>
              <a:t> a 2. vagy a 4. melléklet azt kifejezetten előírja.</a:t>
            </a:r>
          </a:p>
          <a:p>
            <a:pPr marL="0" indent="0">
              <a:buNone/>
            </a:pPr>
            <a:r>
              <a:rPr lang="hu-HU" b="0" dirty="0" smtClean="0"/>
              <a:t>Pl. kutatás</a:t>
            </a:r>
          </a:p>
          <a:p>
            <a:pPr marL="0" indent="0">
              <a:buNone/>
            </a:pPr>
            <a:r>
              <a:rPr lang="hu-HU" b="0" dirty="0" smtClean="0"/>
              <a:t>Kódok:</a:t>
            </a:r>
          </a:p>
          <a:p>
            <a:pPr marL="0" indent="0">
              <a:buNone/>
            </a:pPr>
            <a:r>
              <a:rPr lang="hu-H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hu-HU" b="0" dirty="0" smtClean="0"/>
              <a:t> közfeladat</a:t>
            </a:r>
          </a:p>
          <a:p>
            <a:pPr marL="0" indent="0">
              <a:buNone/>
            </a:pPr>
            <a:r>
              <a:rPr lang="hu-H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u-HU" b="0" dirty="0" smtClean="0"/>
              <a:t> szabad kapacitás kihasználása</a:t>
            </a:r>
          </a:p>
          <a:p>
            <a:pPr marL="0" indent="0">
              <a:buNone/>
            </a:pPr>
            <a:r>
              <a:rPr lang="hu-H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hu-HU" b="0" dirty="0" smtClean="0"/>
              <a:t> vállalkozási tevékenység</a:t>
            </a:r>
            <a:endParaRPr lang="hu-HU" b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732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857250" indent="-857250" algn="l">
              <a:buFont typeface="+mj-lt"/>
              <a:buAutoNum type="romanUcPeriod" startAt="4"/>
            </a:pPr>
            <a:r>
              <a:rPr lang="hu-HU" b="1" dirty="0"/>
              <a:t>Szakágazati rend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hu-HU" dirty="0">
                <a:sym typeface="Symbol"/>
              </a:rPr>
              <a:t>5. számú melléklet</a:t>
            </a:r>
          </a:p>
          <a:p>
            <a:pPr lvl="1">
              <a:lnSpc>
                <a:spcPct val="90000"/>
              </a:lnSpc>
            </a:pPr>
            <a:r>
              <a:rPr lang="hu-HU" dirty="0">
                <a:sym typeface="Symbol"/>
              </a:rPr>
              <a:t>Főtevékenység alapján kell eldönteni a személyi és járulék együttes összege alapján</a:t>
            </a:r>
          </a:p>
          <a:p>
            <a:pPr lvl="1">
              <a:lnSpc>
                <a:spcPct val="90000"/>
              </a:lnSpc>
            </a:pPr>
            <a:r>
              <a:rPr lang="hu-HU" dirty="0">
                <a:sym typeface="Symbol"/>
              </a:rPr>
              <a:t>841117 Kormányzati és önkormányzati intézmények ellátó, kisegítő szolgálatai államháztartási szakágazat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668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857250" indent="-857250" algn="l">
              <a:buFont typeface="+mj-lt"/>
              <a:buAutoNum type="romanUcPeriod" startAt="5"/>
            </a:pPr>
            <a:r>
              <a:rPr lang="hu-HU" b="1" dirty="0"/>
              <a:t>Alapító okiratok módosítása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hu-HU" dirty="0">
                <a:sym typeface="Symbol"/>
              </a:rPr>
              <a:t>Ávr. 180. §</a:t>
            </a:r>
          </a:p>
          <a:p>
            <a:pPr lvl="1"/>
            <a:r>
              <a:rPr lang="hu-HU" dirty="0">
                <a:sym typeface="Symbol"/>
              </a:rPr>
              <a:t>Irányító szerv 2014. február 28-ig</a:t>
            </a:r>
          </a:p>
          <a:p>
            <a:pPr lvl="2"/>
            <a:r>
              <a:rPr lang="hu-HU" dirty="0">
                <a:sym typeface="Symbol"/>
              </a:rPr>
              <a:t>Kincstár 2014. január 5-éig közzétett formanyomtatvány</a:t>
            </a:r>
          </a:p>
          <a:p>
            <a:pPr lvl="2"/>
            <a:r>
              <a:rPr lang="hu-HU" dirty="0">
                <a:sym typeface="Symbol"/>
              </a:rPr>
              <a:t>Kincstár átrendezte, jelenleg folyik ennek az egyeztetése</a:t>
            </a:r>
          </a:p>
          <a:p>
            <a:pPr lvl="1"/>
            <a:r>
              <a:rPr lang="hu-HU" dirty="0">
                <a:sym typeface="Symbol"/>
              </a:rPr>
              <a:t>Következő módosításhoz kell az alapító okiraton átvezetni</a:t>
            </a:r>
          </a:p>
          <a:p>
            <a:pPr lvl="1"/>
            <a:r>
              <a:rPr lang="hu-HU" dirty="0">
                <a:sym typeface="Symbol"/>
              </a:rPr>
              <a:t>Ezek a törzskönyvi bejegyzések 2014. január 1-jétől hatályosak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316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857250" indent="-857250" algn="l">
              <a:buFont typeface="+mj-lt"/>
              <a:buAutoNum type="romanUcPeriod" startAt="6"/>
            </a:pPr>
            <a:r>
              <a:rPr lang="hu-HU" b="1" dirty="0"/>
              <a:t>Konkrét elszámolási példák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hu-HU" dirty="0" smtClean="0">
                <a:sym typeface="Symbol"/>
              </a:rPr>
              <a:t>Önkormányzat alap funkciója: </a:t>
            </a:r>
            <a:r>
              <a:rPr lang="hu-HU" b="0" dirty="0" smtClean="0">
                <a:sym typeface="Symbol"/>
              </a:rPr>
              <a:t>011130. Önkormányzatok és önkormányzati hivatalok jogalkotó és általános igazgatási tevékenysége</a:t>
            </a:r>
          </a:p>
          <a:p>
            <a:pPr lvl="1"/>
            <a:r>
              <a:rPr lang="hu-HU" dirty="0" smtClean="0">
                <a:sym typeface="Symbol"/>
              </a:rPr>
              <a:t>Szennyvíz ügyek: 0520</a:t>
            </a:r>
          </a:p>
          <a:p>
            <a:pPr lvl="1"/>
            <a:r>
              <a:rPr lang="hu-HU" dirty="0" smtClean="0">
                <a:sym typeface="Symbol"/>
              </a:rPr>
              <a:t>Adóbevételek: 900020 technikai funkciók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320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hu-HU" dirty="0" smtClean="0">
                <a:sym typeface="Symbol"/>
              </a:rPr>
              <a:t>Óvoda</a:t>
            </a:r>
          </a:p>
          <a:p>
            <a:pPr lvl="1"/>
            <a:r>
              <a:rPr lang="hu-HU" dirty="0" smtClean="0">
                <a:sym typeface="Symbol"/>
              </a:rPr>
              <a:t>091110  óvodai nevelés, ellátás </a:t>
            </a:r>
            <a:r>
              <a:rPr lang="hu-HU" b="1" dirty="0" smtClean="0">
                <a:sym typeface="Symbol"/>
              </a:rPr>
              <a:t>szakmai</a:t>
            </a:r>
            <a:r>
              <a:rPr lang="hu-HU" dirty="0" smtClean="0">
                <a:sym typeface="Symbol"/>
              </a:rPr>
              <a:t> feladatai</a:t>
            </a:r>
          </a:p>
          <a:p>
            <a:pPr lvl="1"/>
            <a:r>
              <a:rPr lang="hu-HU" dirty="0" smtClean="0">
                <a:sym typeface="Symbol"/>
              </a:rPr>
              <a:t>091140  óvodai nevelés, ellátás </a:t>
            </a:r>
            <a:r>
              <a:rPr lang="hu-HU" b="1" dirty="0" smtClean="0">
                <a:sym typeface="Symbol"/>
              </a:rPr>
              <a:t>működtetési </a:t>
            </a:r>
            <a:r>
              <a:rPr lang="hu-HU" dirty="0" smtClean="0">
                <a:sym typeface="Symbol"/>
              </a:rPr>
              <a:t>feladatai (köznevelési törvény szerinti feladatok)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4916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hu-HU" dirty="0" smtClean="0">
                <a:sym typeface="Symbol"/>
              </a:rPr>
              <a:t>Más szerv részére végzett pénzügyi-gazdálkodási, üzemeltetési, egyéb szolgáltatások 013360</a:t>
            </a:r>
          </a:p>
          <a:p>
            <a:pPr lvl="1"/>
            <a:r>
              <a:rPr lang="hu-HU" dirty="0" smtClean="0">
                <a:sym typeface="Symbol"/>
              </a:rPr>
              <a:t>Ellátó szolgálatok</a:t>
            </a:r>
          </a:p>
          <a:p>
            <a:pPr lvl="1"/>
            <a:r>
              <a:rPr lang="hu-HU" dirty="0" smtClean="0">
                <a:sym typeface="Symbol"/>
              </a:rPr>
              <a:t>Saját gazdasági szervezettel nem rendelkező szervezetek</a:t>
            </a:r>
          </a:p>
          <a:p>
            <a:pPr lvl="1"/>
            <a:r>
              <a:rPr lang="hu-HU" dirty="0" smtClean="0">
                <a:sym typeface="Symbol"/>
              </a:rPr>
              <a:t>AO és elszámolás különválása</a:t>
            </a:r>
          </a:p>
          <a:p>
            <a:pPr lvl="1"/>
            <a:r>
              <a:rPr lang="hu-HU" dirty="0" smtClean="0">
                <a:sym typeface="Symbol"/>
              </a:rPr>
              <a:t>Informatikai fejlesztés, szolgáltatás 013370-be tartozik</a:t>
            </a:r>
            <a:endParaRPr lang="hu-HU" dirty="0">
              <a:sym typeface="Symbol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5151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 startAt="4"/>
            </a:pPr>
            <a:r>
              <a:rPr lang="hu-HU" dirty="0" smtClean="0">
                <a:sym typeface="Symbol"/>
              </a:rPr>
              <a:t>Önkormányzatnál színház támogatás</a:t>
            </a:r>
          </a:p>
          <a:p>
            <a:pPr>
              <a:buFont typeface="+mj-lt"/>
              <a:buAutoNum type="arabicPeriod" startAt="4"/>
            </a:pPr>
            <a:r>
              <a:rPr lang="hu-HU" dirty="0" smtClean="0">
                <a:sym typeface="Symbol"/>
              </a:rPr>
              <a:t>Központi költségvetési befizetés</a:t>
            </a:r>
          </a:p>
          <a:p>
            <a:pPr>
              <a:buFont typeface="+mj-lt"/>
              <a:buAutoNum type="arabicPeriod" startAt="4"/>
            </a:pPr>
            <a:r>
              <a:rPr lang="hu-HU" dirty="0" smtClean="0">
                <a:sym typeface="Symbol"/>
              </a:rPr>
              <a:t>Támogatási célú finanszírozási műveletek</a:t>
            </a:r>
          </a:p>
          <a:p>
            <a:pPr lvl="1"/>
            <a:r>
              <a:rPr lang="hu-HU" dirty="0" smtClean="0">
                <a:sym typeface="Symbol"/>
              </a:rPr>
              <a:t>Maradvány igénybe vétel</a:t>
            </a:r>
          </a:p>
          <a:p>
            <a:pPr lvl="1"/>
            <a:r>
              <a:rPr lang="hu-HU" dirty="0" smtClean="0">
                <a:sym typeface="Symbol"/>
              </a:rPr>
              <a:t>Költségvetési támogatás</a:t>
            </a:r>
          </a:p>
          <a:p>
            <a:pPr>
              <a:buAutoNum type="arabicPeriod" startAt="4"/>
            </a:pPr>
            <a:r>
              <a:rPr lang="hu-HU" dirty="0" smtClean="0">
                <a:sym typeface="Symbol"/>
              </a:rPr>
              <a:t>Példák szakfeladatokon való elszámolásokra</a:t>
            </a:r>
          </a:p>
          <a:p>
            <a:pPr lvl="1"/>
            <a:r>
              <a:rPr lang="hu-HU" dirty="0" smtClean="0">
                <a:sym typeface="Symbol"/>
              </a:rPr>
              <a:t>Kutatás</a:t>
            </a:r>
          </a:p>
          <a:p>
            <a:pPr lvl="1"/>
            <a:r>
              <a:rPr lang="hu-HU" dirty="0" smtClean="0">
                <a:sym typeface="Symbol"/>
              </a:rPr>
              <a:t>Bűntetésvégrehajtás</a:t>
            </a:r>
          </a:p>
          <a:p>
            <a:pPr lvl="1"/>
            <a:r>
              <a:rPr lang="hu-HU" dirty="0" smtClean="0">
                <a:sym typeface="Symbol"/>
              </a:rPr>
              <a:t>Erdőgazdálkodás, vadgazdálkodás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1525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1"/>
            <a:r>
              <a:rPr lang="hu-HU" dirty="0" smtClean="0">
                <a:sym typeface="Symbol"/>
              </a:rPr>
              <a:t>Gyógyszer kiskereskedelem, gyógyászati eszközök kereskedelme</a:t>
            </a:r>
          </a:p>
          <a:p>
            <a:pPr lvl="1"/>
            <a:r>
              <a:rPr lang="hu-HU" dirty="0" smtClean="0">
                <a:sym typeface="Symbol"/>
              </a:rPr>
              <a:t>Egészségügyi szakértői tevékenység</a:t>
            </a:r>
          </a:p>
          <a:p>
            <a:pPr lvl="1"/>
            <a:r>
              <a:rPr lang="hu-HU" dirty="0" smtClean="0">
                <a:sym typeface="Symbol"/>
              </a:rPr>
              <a:t>Sportlétesítmények, edzőtáborok</a:t>
            </a:r>
          </a:p>
          <a:p>
            <a:pPr lvl="1"/>
            <a:r>
              <a:rPr lang="hu-HU" dirty="0" smtClean="0">
                <a:sym typeface="Symbol"/>
              </a:rPr>
              <a:t>Üdülői szálláshely-szolgáltatás, étkezés</a:t>
            </a:r>
          </a:p>
          <a:p>
            <a:pPr lvl="1"/>
            <a:r>
              <a:rPr lang="hu-HU" dirty="0" smtClean="0">
                <a:sym typeface="Symbol"/>
              </a:rPr>
              <a:t>Színházak tevékenysége</a:t>
            </a:r>
          </a:p>
          <a:p>
            <a:pPr lvl="1"/>
            <a:r>
              <a:rPr lang="hu-HU" dirty="0" smtClean="0">
                <a:sym typeface="Symbol"/>
              </a:rPr>
              <a:t>Művészeti tevékenység</a:t>
            </a:r>
          </a:p>
          <a:p>
            <a:pPr lvl="1"/>
            <a:r>
              <a:rPr lang="hu-HU" dirty="0" smtClean="0">
                <a:sym typeface="Symbol"/>
              </a:rPr>
              <a:t>Szakmai, gyakorlati oktatások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99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l"/>
            <a:r>
              <a:rPr lang="hu-HU" b="1" dirty="0" smtClean="0"/>
              <a:t>Témakörök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Kormányzati funkciók és szakfeladatok kapcsolata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Önköltség-számítási szabályok</a:t>
            </a:r>
          </a:p>
          <a:p>
            <a:pPr marL="571500" indent="-571500">
              <a:buFont typeface="+mj-lt"/>
              <a:buAutoNum type="romanUcPeriod"/>
            </a:pPr>
            <a:r>
              <a:rPr lang="hu-HU" dirty="0" smtClean="0"/>
              <a:t>A költségvetési szervek beszámoló rendszere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0702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1"/>
            <a:r>
              <a:rPr lang="hu-HU" dirty="0" smtClean="0">
                <a:sym typeface="Symbol"/>
              </a:rPr>
              <a:t>Felsőfokú oktatás</a:t>
            </a:r>
          </a:p>
          <a:p>
            <a:pPr lvl="1"/>
            <a:r>
              <a:rPr lang="hu-HU" dirty="0" smtClean="0">
                <a:sym typeface="Symbol"/>
              </a:rPr>
              <a:t>Hallgatói lakhatás biztosítása (felsőoktatás)</a:t>
            </a:r>
          </a:p>
          <a:p>
            <a:pPr lvl="1"/>
            <a:r>
              <a:rPr lang="hu-HU" dirty="0" smtClean="0">
                <a:sym typeface="Symbol"/>
              </a:rPr>
              <a:t>Étkeztetés (iskola, óvoda)</a:t>
            </a:r>
          </a:p>
          <a:p>
            <a:pPr lvl="1"/>
            <a:r>
              <a:rPr lang="hu-HU" dirty="0" smtClean="0">
                <a:sym typeface="Symbol"/>
              </a:rPr>
              <a:t>Kollégium (köznevelés)</a:t>
            </a:r>
          </a:p>
          <a:p>
            <a:pPr lvl="1"/>
            <a:r>
              <a:rPr lang="hu-HU" dirty="0" smtClean="0">
                <a:sym typeface="Symbol"/>
              </a:rPr>
              <a:t>Szociális védelemnél a különböző elhelyezések</a:t>
            </a:r>
            <a:endParaRPr lang="hu-HU" dirty="0">
              <a:sym typeface="Symbol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6365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857250" indent="-857250" algn="l">
              <a:buFont typeface="+mj-lt"/>
              <a:buAutoNum type="romanUcPeriod" startAt="7"/>
            </a:pPr>
            <a:r>
              <a:rPr lang="hu-HU" b="1" dirty="0"/>
              <a:t>Önköltségszámítás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hu-HU" dirty="0" smtClean="0">
                <a:sym typeface="Symbol"/>
              </a:rPr>
              <a:t>Jogszabályi előírás </a:t>
            </a:r>
            <a:r>
              <a:rPr lang="hu-HU" b="0" dirty="0" smtClean="0">
                <a:sym typeface="Symbol"/>
              </a:rPr>
              <a:t> Szt. 14. § (5) bekezdés c) pont</a:t>
            </a:r>
          </a:p>
          <a:p>
            <a:pPr lvl="1"/>
            <a:r>
              <a:rPr lang="hu-HU" dirty="0" smtClean="0">
                <a:sym typeface="Symbol"/>
              </a:rPr>
              <a:t>Áhsz. 50. § (3) bekezdés</a:t>
            </a:r>
          </a:p>
          <a:p>
            <a:pPr lvl="2"/>
            <a:r>
              <a:rPr lang="hu-HU" dirty="0" smtClean="0">
                <a:sym typeface="Symbol"/>
              </a:rPr>
              <a:t>Mire terjed ki a kötelező önköltségszámítás</a:t>
            </a:r>
          </a:p>
          <a:p>
            <a:pPr lvl="2"/>
            <a:r>
              <a:rPr lang="hu-HU" dirty="0" smtClean="0">
                <a:sym typeface="Symbol"/>
              </a:rPr>
              <a:t>Rendszeres termékértékesítés, szolgáltatás nyújtás</a:t>
            </a:r>
          </a:p>
          <a:p>
            <a:pPr lvl="2"/>
            <a:r>
              <a:rPr lang="hu-HU" dirty="0" smtClean="0">
                <a:sym typeface="Symbol"/>
              </a:rPr>
              <a:t>Saját előállítású eszközök</a:t>
            </a:r>
          </a:p>
          <a:p>
            <a:pPr lvl="1"/>
            <a:r>
              <a:rPr lang="hu-HU" dirty="0" smtClean="0">
                <a:sym typeface="Symbol"/>
              </a:rPr>
              <a:t>Speciális szabály  felsőoktatási intézmények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6362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hu-HU" dirty="0" smtClean="0">
                <a:sym typeface="Symbol"/>
              </a:rPr>
              <a:t>Mentesítés </a:t>
            </a:r>
            <a:r>
              <a:rPr lang="hu-HU" b="0" dirty="0" smtClean="0">
                <a:sym typeface="Symbol"/>
              </a:rPr>
              <a:t> Áhsz. 50. § (4) bekezdés  saját konyha</a:t>
            </a:r>
          </a:p>
          <a:p>
            <a:pPr>
              <a:buAutoNum type="arabicPeriod" startAt="2"/>
            </a:pPr>
            <a:r>
              <a:rPr lang="hu-HU" dirty="0" smtClean="0">
                <a:sym typeface="Symbol"/>
              </a:rPr>
              <a:t>Szabályzat főbb elemei</a:t>
            </a:r>
          </a:p>
          <a:p>
            <a:pPr lvl="1"/>
            <a:r>
              <a:rPr lang="hu-HU" dirty="0" smtClean="0">
                <a:sym typeface="Symbol"/>
              </a:rPr>
              <a:t>Költség-kiadás eltérése  kétféle számvitel miatt megnő a jelentősége</a:t>
            </a:r>
          </a:p>
          <a:p>
            <a:pPr lvl="1"/>
            <a:r>
              <a:rPr lang="hu-HU" dirty="0" smtClean="0">
                <a:sym typeface="Symbol"/>
              </a:rPr>
              <a:t>Költségvetési számvitel  0033 számla  negyedévenkénti felosztása</a:t>
            </a:r>
          </a:p>
          <a:p>
            <a:pPr lvl="1"/>
            <a:r>
              <a:rPr lang="hu-HU" dirty="0" smtClean="0">
                <a:sym typeface="Symbol"/>
              </a:rPr>
              <a:t>Pénzügyi számvitel  6. számlák felosztása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4206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1"/>
            <a:r>
              <a:rPr lang="hu-HU" dirty="0" smtClean="0">
                <a:sym typeface="Symbol"/>
              </a:rPr>
              <a:t>Önköltség-számítási kalkulációk</a:t>
            </a:r>
          </a:p>
          <a:p>
            <a:pPr lvl="2"/>
            <a:r>
              <a:rPr lang="hu-HU" dirty="0" smtClean="0">
                <a:sym typeface="Symbol"/>
              </a:rPr>
              <a:t>Egyedi</a:t>
            </a:r>
          </a:p>
          <a:p>
            <a:pPr lvl="2"/>
            <a:r>
              <a:rPr lang="hu-HU" dirty="0" smtClean="0">
                <a:sym typeface="Symbol"/>
              </a:rPr>
              <a:t>Sorozat</a:t>
            </a:r>
          </a:p>
          <a:p>
            <a:pPr lvl="2"/>
            <a:r>
              <a:rPr lang="hu-HU" dirty="0" smtClean="0">
                <a:sym typeface="Symbol"/>
              </a:rPr>
              <a:t>Időszaki</a:t>
            </a:r>
          </a:p>
          <a:p>
            <a:pPr lvl="1"/>
            <a:r>
              <a:rPr lang="hu-HU" dirty="0" smtClean="0">
                <a:sym typeface="Symbol"/>
              </a:rPr>
              <a:t>Önköltség-számítási módszerek</a:t>
            </a:r>
          </a:p>
          <a:p>
            <a:pPr lvl="2"/>
            <a:r>
              <a:rPr lang="hu-HU" dirty="0" smtClean="0">
                <a:sym typeface="Symbol"/>
              </a:rPr>
              <a:t>Egyszerű osztó</a:t>
            </a:r>
          </a:p>
          <a:p>
            <a:pPr lvl="2"/>
            <a:r>
              <a:rPr lang="hu-HU" dirty="0" smtClean="0">
                <a:sym typeface="Symbol"/>
              </a:rPr>
              <a:t>Pótlékoló vetítési alapok fontossága</a:t>
            </a:r>
          </a:p>
          <a:p>
            <a:pPr lvl="2"/>
            <a:r>
              <a:rPr lang="hu-HU" dirty="0" smtClean="0">
                <a:sym typeface="Symbol"/>
              </a:rPr>
              <a:t>Normatív kalkuláció</a:t>
            </a:r>
          </a:p>
          <a:p>
            <a:pPr lvl="2"/>
            <a:r>
              <a:rPr lang="hu-HU" dirty="0" smtClean="0">
                <a:sym typeface="Symbol"/>
              </a:rPr>
              <a:t>Vegyes kalkuláció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3134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1"/>
            <a:r>
              <a:rPr lang="hu-HU" dirty="0" smtClean="0">
                <a:sym typeface="Symbol"/>
              </a:rPr>
              <a:t>Kalkulációs séma</a:t>
            </a:r>
          </a:p>
          <a:p>
            <a:pPr lvl="2"/>
            <a:r>
              <a:rPr lang="hu-HU" dirty="0" smtClean="0">
                <a:sym typeface="Symbol"/>
              </a:rPr>
              <a:t>Közvetlen önköltség</a:t>
            </a:r>
          </a:p>
          <a:p>
            <a:pPr lvl="2"/>
            <a:r>
              <a:rPr lang="hu-HU" dirty="0" smtClean="0">
                <a:sym typeface="Symbol"/>
              </a:rPr>
              <a:t>Szűkített önköltség</a:t>
            </a:r>
          </a:p>
          <a:p>
            <a:pPr lvl="2"/>
            <a:r>
              <a:rPr lang="hu-HU" dirty="0" smtClean="0">
                <a:sym typeface="Symbol"/>
              </a:rPr>
              <a:t>Teljes önköltség</a:t>
            </a:r>
          </a:p>
          <a:p>
            <a:pPr lvl="1"/>
            <a:r>
              <a:rPr lang="hu-HU" dirty="0" smtClean="0">
                <a:sym typeface="Symbol"/>
              </a:rPr>
              <a:t>Dokumentálás</a:t>
            </a:r>
          </a:p>
          <a:p>
            <a:pPr lvl="1"/>
            <a:r>
              <a:rPr lang="hu-HU" dirty="0" smtClean="0">
                <a:sym typeface="Symbol"/>
              </a:rPr>
              <a:t>Önköltségszámítás időpontjai</a:t>
            </a:r>
          </a:p>
          <a:p>
            <a:pPr lvl="2"/>
            <a:r>
              <a:rPr lang="hu-HU" dirty="0" smtClean="0">
                <a:sym typeface="Symbol"/>
              </a:rPr>
              <a:t>Elő-</a:t>
            </a:r>
          </a:p>
          <a:p>
            <a:pPr lvl="2"/>
            <a:r>
              <a:rPr lang="hu-HU" dirty="0" smtClean="0">
                <a:sym typeface="Symbol"/>
              </a:rPr>
              <a:t>Közbenső-</a:t>
            </a:r>
          </a:p>
          <a:p>
            <a:pPr lvl="2"/>
            <a:r>
              <a:rPr lang="hu-HU" dirty="0" smtClean="0">
                <a:sym typeface="Symbol"/>
              </a:rPr>
              <a:t>Utó-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8643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857250" indent="-857250" algn="l">
              <a:buFont typeface="+mj-lt"/>
              <a:buAutoNum type="romanUcPeriod" startAt="8"/>
            </a:pPr>
            <a:r>
              <a:rPr lang="hu-HU" b="1" dirty="0"/>
              <a:t>Beszámolási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hu-HU" sz="3200" b="1" dirty="0" smtClean="0"/>
              <a:t>Zárási feladat</a:t>
            </a:r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hu-HU" sz="3200" dirty="0"/>
              <a:t>havi zárás </a:t>
            </a:r>
            <a:r>
              <a:rPr lang="hu-HU" sz="3200" dirty="0">
                <a:sym typeface="Symbol"/>
              </a:rPr>
              <a:t> tárgyhót követő hó 15. napjáig</a:t>
            </a:r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hu-HU" sz="3200" dirty="0">
                <a:sym typeface="Symbol"/>
              </a:rPr>
              <a:t>negyedévente  tárgynegyedévet követő hó 15. napjáig</a:t>
            </a:r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hu-HU" sz="3200" dirty="0">
                <a:sym typeface="Symbol"/>
              </a:rPr>
              <a:t>évente  </a:t>
            </a:r>
            <a:r>
              <a:rPr lang="hu-HU" sz="3200" dirty="0" smtClean="0">
                <a:sym typeface="Symbol"/>
              </a:rPr>
              <a:t>február 15-ig, nem lehet a számviteli politikában megjelölni!</a:t>
            </a:r>
            <a:endParaRPr lang="hu-HU" sz="3200" dirty="0">
              <a:sym typeface="Symbol"/>
            </a:endParaRPr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hu-HU" sz="3200" dirty="0">
                <a:sym typeface="Symbol"/>
              </a:rPr>
              <a:t>minden időponthoz meghatározásra kerültek a konkrét </a:t>
            </a:r>
            <a:r>
              <a:rPr lang="hu-HU" sz="3200" dirty="0" smtClean="0">
                <a:sym typeface="Symbol"/>
              </a:rPr>
              <a:t>feladatok</a:t>
            </a:r>
            <a:endParaRPr lang="hu-HU" sz="3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5350C38-AE5C-411E-81F1-57561C42EC1B}" type="slidenum">
              <a:rPr lang="hu-HU" smtClean="0"/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201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 startAt="2"/>
            </a:pPr>
            <a:r>
              <a:rPr lang="hu-HU" sz="3200" b="1" dirty="0" smtClean="0"/>
              <a:t>Beszámoló részei</a:t>
            </a:r>
          </a:p>
          <a:p>
            <a:pPr lvl="1">
              <a:lnSpc>
                <a:spcPct val="80000"/>
              </a:lnSpc>
              <a:buSzPct val="100000"/>
              <a:buFont typeface="Arial" pitchFamily="34" charset="0"/>
              <a:buChar char="•"/>
            </a:pPr>
            <a:r>
              <a:rPr lang="hu-HU" sz="3200" dirty="0"/>
              <a:t>általános szabályok</a:t>
            </a:r>
          </a:p>
          <a:p>
            <a:pPr lvl="2">
              <a:buFont typeface="Courier New" pitchFamily="49" charset="0"/>
              <a:buChar char="o"/>
            </a:pPr>
            <a:r>
              <a:rPr lang="hu-HU" sz="3200" dirty="0"/>
              <a:t>főkönyvi kivonat;</a:t>
            </a:r>
          </a:p>
          <a:p>
            <a:pPr lvl="2">
              <a:buFont typeface="Courier New" pitchFamily="49" charset="0"/>
              <a:buChar char="o"/>
            </a:pPr>
            <a:r>
              <a:rPr lang="hu-HU" sz="3200" dirty="0"/>
              <a:t>leltári alátámasztás;</a:t>
            </a:r>
          </a:p>
          <a:p>
            <a:pPr lvl="2">
              <a:buFont typeface="Courier New" pitchFamily="49" charset="0"/>
              <a:buChar char="o"/>
            </a:pPr>
            <a:r>
              <a:rPr lang="hu-HU" sz="3200" dirty="0"/>
              <a:t>magyar nyelven;</a:t>
            </a:r>
          </a:p>
          <a:p>
            <a:pPr lvl="2">
              <a:buFont typeface="Courier New" pitchFamily="49" charset="0"/>
              <a:buChar char="o"/>
            </a:pPr>
            <a:r>
              <a:rPr lang="hu-HU" sz="3200" dirty="0"/>
              <a:t>forintban, illetve ezer Ft-ban;</a:t>
            </a:r>
          </a:p>
          <a:p>
            <a:pPr lvl="2">
              <a:buFont typeface="Courier New" pitchFamily="49" charset="0"/>
              <a:buChar char="o"/>
            </a:pPr>
            <a:r>
              <a:rPr lang="hu-HU" sz="3200" dirty="0"/>
              <a:t>február 28.;</a:t>
            </a:r>
          </a:p>
          <a:p>
            <a:pPr lvl="2">
              <a:buFont typeface="Courier New" pitchFamily="49" charset="0"/>
              <a:buChar char="o"/>
            </a:pPr>
            <a:r>
              <a:rPr lang="hu-HU" sz="3200" dirty="0"/>
              <a:t>leadási szabályok.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5350C38-AE5C-411E-81F1-57561C42EC1B}" type="slidenum">
              <a:rPr lang="hu-HU" smtClean="0"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9899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3A7A-1AEF-466D-B372-B4A4E9F6D045}" type="slidenum">
              <a:rPr lang="hu-HU" smtClean="0"/>
              <a:t>27</a:t>
            </a:fld>
            <a:endParaRPr lang="hu-HU" dirty="0"/>
          </a:p>
        </p:txBody>
      </p:sp>
      <p:sp>
        <p:nvSpPr>
          <p:cNvPr id="3" name="Tartalom helye 1"/>
          <p:cNvSpPr txBox="1">
            <a:spLocks/>
          </p:cNvSpPr>
          <p:nvPr/>
        </p:nvSpPr>
        <p:spPr>
          <a:xfrm>
            <a:off x="699247" y="1196752"/>
            <a:ext cx="7745505" cy="492941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80000"/>
              </a:lnSpc>
              <a:buClrTx/>
              <a:buSzPct val="100000"/>
              <a:buFont typeface="Arial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</a:rPr>
              <a:t>csak éves költségvetési beszámoló lesz, megszűnik a féléves, de marad a negyedéves mérleg;</a:t>
            </a:r>
          </a:p>
          <a:p>
            <a:pPr marL="742950" lvl="1" indent="-285750">
              <a:lnSpc>
                <a:spcPct val="80000"/>
              </a:lnSpc>
              <a:buClrTx/>
              <a:buSzPct val="100000"/>
              <a:buFont typeface="Arial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</a:rPr>
              <a:t>alapok (marad az V. 31., illetve irányító szervi döntés);</a:t>
            </a:r>
          </a:p>
          <a:p>
            <a:pPr marL="742950" lvl="1" indent="-285750">
              <a:lnSpc>
                <a:spcPct val="80000"/>
              </a:lnSpc>
              <a:buClrTx/>
              <a:buSzPct val="100000"/>
              <a:buFont typeface="Arial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</a:rPr>
              <a:t>fejezeti kezelésű előirányzatoknál </a:t>
            </a: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 előirányzatonként;</a:t>
            </a:r>
          </a:p>
          <a:p>
            <a:pPr marL="742950" lvl="1" indent="-285750">
              <a:lnSpc>
                <a:spcPct val="80000"/>
              </a:lnSpc>
              <a:buClrTx/>
              <a:buSzPct val="100000"/>
              <a:buFont typeface="Arial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ÁKK;</a:t>
            </a:r>
          </a:p>
          <a:p>
            <a:pPr marL="742950" lvl="1" indent="-285750">
              <a:lnSpc>
                <a:spcPct val="80000"/>
              </a:lnSpc>
              <a:buClrTx/>
              <a:buSzPct val="100000"/>
              <a:buFont typeface="Arial" pitchFamily="34" charset="0"/>
              <a:buChar char="•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tulajdonosi joggyakorló szervezetek;</a:t>
            </a:r>
            <a:endParaRPr lang="hu-HU" sz="3200" dirty="0">
              <a:solidFill>
                <a:schemeClr val="tx1"/>
              </a:solidFill>
              <a:latin typeface="Garamond" pitchFamily="18" charset="0"/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</a:pPr>
            <a:endParaRPr lang="hu-HU" sz="32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3A7A-1AEF-466D-B372-B4A4E9F6D045}" type="slidenum">
              <a:rPr lang="hu-HU" smtClean="0"/>
              <a:t>28</a:t>
            </a:fld>
            <a:endParaRPr lang="hu-HU" dirty="0"/>
          </a:p>
        </p:txBody>
      </p:sp>
      <p:sp>
        <p:nvSpPr>
          <p:cNvPr id="3" name="Tartalom helye 1"/>
          <p:cNvSpPr txBox="1">
            <a:spLocks/>
          </p:cNvSpPr>
          <p:nvPr/>
        </p:nvSpPr>
        <p:spPr>
          <a:xfrm>
            <a:off x="699247" y="836712"/>
            <a:ext cx="7745505" cy="528945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1" indent="-274320">
              <a:lnSpc>
                <a:spcPct val="80000"/>
              </a:lnSpc>
              <a:buClrTx/>
              <a:buSzPct val="80000"/>
              <a:buFont typeface="Wingdings 2"/>
              <a:buChar char="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részei</a:t>
            </a:r>
          </a:p>
          <a:p>
            <a:pPr marL="1188720" lvl="2" indent="-457200">
              <a:buClrTx/>
              <a:buSzPct val="60000"/>
              <a:buFont typeface="Courier New" pitchFamily="49" charset="0"/>
              <a:buChar char="o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költségvetési számvitelnél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költségvetési jelentés;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maradvány-kimutatás;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személyi és létszám;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társadalombiztosítási alapokból ellátások;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önkormányzati sajátosságok.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</a:pPr>
            <a:endParaRPr lang="hu-HU" sz="3200" dirty="0">
              <a:latin typeface="Garamond" pitchFamily="18" charset="0"/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</a:pPr>
            <a:endParaRPr lang="hu-HU" sz="32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3A7A-1AEF-466D-B372-B4A4E9F6D045}" type="slidenum">
              <a:rPr lang="hu-HU" smtClean="0"/>
              <a:t>29</a:t>
            </a:fld>
            <a:endParaRPr lang="hu-HU" dirty="0"/>
          </a:p>
        </p:txBody>
      </p:sp>
      <p:sp>
        <p:nvSpPr>
          <p:cNvPr id="3" name="Tartalom helye 1"/>
          <p:cNvSpPr txBox="1">
            <a:spLocks/>
          </p:cNvSpPr>
          <p:nvPr/>
        </p:nvSpPr>
        <p:spPr>
          <a:xfrm>
            <a:off x="699247" y="1268760"/>
            <a:ext cx="7745505" cy="485740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720" lvl="2" indent="-457200">
              <a:buClrTx/>
              <a:buSzPct val="60000"/>
              <a:buFont typeface="Courier New" pitchFamily="49" charset="0"/>
              <a:buChar char="o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pénzügyi számvitelnél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mérleg;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eredmény-kimutatás;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költségekről és megtérült költségekről szóló kimutatás;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kiegészítő melléklet</a:t>
            </a: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.</a:t>
            </a:r>
          </a:p>
          <a:p>
            <a:pPr marL="1188720" lvl="2" indent="-457200">
              <a:buClrTx/>
              <a:buSzPct val="60000"/>
              <a:buFont typeface="Courier New" pitchFamily="49" charset="0"/>
              <a:buChar char="o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eredmény-kimutatás  új </a:t>
            </a:r>
            <a:r>
              <a:rPr lang="hu-HU" sz="3200" dirty="0" err="1">
                <a:solidFill>
                  <a:schemeClr val="tx1"/>
                </a:solidFill>
                <a:latin typeface="Garamond" pitchFamily="18" charset="0"/>
                <a:sym typeface="Symbol"/>
              </a:rPr>
              <a:t>Áhsz</a:t>
            </a: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. 6. számú melléklete szerint</a:t>
            </a:r>
          </a:p>
          <a:p>
            <a:pPr marL="1188720" lvl="3" indent="-182880">
              <a:buClr>
                <a:schemeClr val="accent1">
                  <a:tint val="60000"/>
                </a:schemeClr>
              </a:buClr>
              <a:buSzPct val="60000"/>
              <a:buFont typeface="Wingdings" pitchFamily="2" charset="2"/>
              <a:buChar char="v"/>
            </a:pPr>
            <a:endParaRPr lang="hu-HU" sz="3200" dirty="0">
              <a:solidFill>
                <a:schemeClr val="tx1"/>
              </a:solidFill>
              <a:latin typeface="Garamond" pitchFamily="18" charset="0"/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</a:pPr>
            <a:endParaRPr lang="hu-HU" sz="32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857250" indent="-857250" algn="l">
              <a:buFont typeface="+mj-lt"/>
              <a:buAutoNum type="romanUcPeriod"/>
            </a:pPr>
            <a:r>
              <a:rPr lang="hu-HU" b="1" dirty="0"/>
              <a:t>Kormányzati funkció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u-HU" b="0" dirty="0" smtClean="0"/>
              <a:t>A költségvetési szerv az Áht. Szerinti közfeladatait, szakmai alaptevékenységét kormányzati funkciókba kell besorolni (COFOG rendszer: Classification of Functions of Goverment)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576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3A7A-1AEF-466D-B372-B4A4E9F6D045}" type="slidenum">
              <a:rPr lang="hu-HU" smtClean="0"/>
              <a:t>30</a:t>
            </a:fld>
            <a:endParaRPr lang="hu-HU" dirty="0"/>
          </a:p>
        </p:txBody>
      </p:sp>
      <p:sp>
        <p:nvSpPr>
          <p:cNvPr id="3" name="Tartalom helye 1"/>
          <p:cNvSpPr txBox="1">
            <a:spLocks/>
          </p:cNvSpPr>
          <p:nvPr/>
        </p:nvSpPr>
        <p:spPr>
          <a:xfrm>
            <a:off x="699247" y="1196752"/>
            <a:ext cx="7745505" cy="492941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kapcsolat a rovat/tételrenddel;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egyéb ráfordítások köre kizárólag az új Áhsz. 26. § (11) bekezdésében foglaltak mutathatók ki pl. le nem vonható áfa, behajthatatlan követelés;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pénzügyi műveletek  költségvetési szervek többségénél ez csak korlátozottan jelenik meg.</a:t>
            </a: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</a:pPr>
            <a:endParaRPr lang="hu-HU" sz="3200" dirty="0">
              <a:latin typeface="Garamond" pitchFamily="18" charset="0"/>
            </a:endParaRPr>
          </a:p>
          <a:p>
            <a:pPr lvl="2">
              <a:buClr>
                <a:schemeClr val="tx2">
                  <a:lumMod val="20000"/>
                  <a:lumOff val="80000"/>
                </a:schemeClr>
              </a:buClr>
            </a:pPr>
            <a:endParaRPr lang="hu-HU" sz="32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3A7A-1AEF-466D-B372-B4A4E9F6D045}" type="slidenum">
              <a:rPr lang="hu-HU" smtClean="0"/>
              <a:t>31</a:t>
            </a:fld>
            <a:endParaRPr lang="hu-HU" dirty="0"/>
          </a:p>
        </p:txBody>
      </p:sp>
      <p:sp>
        <p:nvSpPr>
          <p:cNvPr id="3" name="Tartalom helye 1"/>
          <p:cNvSpPr txBox="1">
            <a:spLocks/>
          </p:cNvSpPr>
          <p:nvPr/>
        </p:nvSpPr>
        <p:spPr>
          <a:xfrm>
            <a:off x="699247" y="692696"/>
            <a:ext cx="7745505" cy="543346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720" lvl="2" indent="-457200">
              <a:buClrTx/>
              <a:buSzPct val="60000"/>
              <a:buFont typeface="Courier New" pitchFamily="49" charset="0"/>
              <a:buChar char="o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költségekről és megtérült költségekről szóló kimutatás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új Áhsz. 7. számú melléklet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szakfeladatok szerinti bontás</a:t>
            </a:r>
          </a:p>
          <a:p>
            <a:pPr lvl="4">
              <a:buClr>
                <a:schemeClr val="tx2">
                  <a:lumMod val="20000"/>
                  <a:lumOff val="80000"/>
                </a:schemeClr>
              </a:buClr>
              <a:buSzPct val="50000"/>
              <a:buFont typeface="Courier New" pitchFamily="49" charset="0"/>
              <a:buChar char="o"/>
            </a:pPr>
            <a:endParaRPr lang="hu-HU" sz="3000" dirty="0">
              <a:latin typeface="Garamond" pitchFamily="18" charset="0"/>
              <a:sym typeface="Symbol"/>
            </a:endParaRPr>
          </a:p>
          <a:p>
            <a:pPr lvl="4">
              <a:buClr>
                <a:schemeClr val="tx2">
                  <a:lumMod val="20000"/>
                  <a:lumOff val="80000"/>
                </a:schemeClr>
              </a:buClr>
              <a:buSzPct val="50000"/>
              <a:buFont typeface="Courier New" pitchFamily="49" charset="0"/>
              <a:buChar char="o"/>
            </a:pPr>
            <a:endParaRPr lang="hu-HU" sz="3000" dirty="0" smtClean="0">
              <a:latin typeface="Garamond" pitchFamily="18" charset="0"/>
              <a:sym typeface="Symbol"/>
            </a:endParaRPr>
          </a:p>
          <a:p>
            <a:pPr lvl="4">
              <a:buClr>
                <a:schemeClr val="tx2">
                  <a:lumMod val="20000"/>
                  <a:lumOff val="80000"/>
                </a:schemeClr>
              </a:buClr>
              <a:buSzPct val="50000"/>
              <a:buFont typeface="Courier New" pitchFamily="49" charset="0"/>
              <a:buChar char="o"/>
            </a:pPr>
            <a:endParaRPr lang="hu-HU" sz="3000" dirty="0">
              <a:latin typeface="Garamond" pitchFamily="18" charset="0"/>
              <a:sym typeface="Symbol"/>
            </a:endParaRPr>
          </a:p>
          <a:p>
            <a:pPr lvl="4">
              <a:buClr>
                <a:schemeClr val="tx2">
                  <a:lumMod val="20000"/>
                  <a:lumOff val="80000"/>
                </a:schemeClr>
              </a:buClr>
              <a:buSzPct val="50000"/>
              <a:buFont typeface="Courier New" pitchFamily="49" charset="0"/>
              <a:buChar char="o"/>
            </a:pPr>
            <a:endParaRPr lang="hu-HU" sz="3000" dirty="0" smtClean="0">
              <a:latin typeface="Garamond" pitchFamily="18" charset="0"/>
              <a:sym typeface="Symbol"/>
            </a:endParaRPr>
          </a:p>
          <a:p>
            <a:pPr marL="1188720" lvl="2" indent="-457200">
              <a:buClrTx/>
              <a:buSzPct val="60000"/>
              <a:buFont typeface="Courier New" pitchFamily="49" charset="0"/>
              <a:buChar char="o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mutatószámok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68/2013. (XII. 29.) NGM rendelet</a:t>
            </a:r>
            <a:endParaRPr lang="hu-HU" sz="3200" dirty="0">
              <a:solidFill>
                <a:schemeClr val="tx1"/>
              </a:solidFill>
              <a:latin typeface="Garamond" pitchFamily="18" charset="0"/>
              <a:sym typeface="Symbol"/>
            </a:endParaRPr>
          </a:p>
          <a:p>
            <a:pPr lvl="4">
              <a:buClr>
                <a:schemeClr val="tx2">
                  <a:lumMod val="20000"/>
                  <a:lumOff val="80000"/>
                </a:schemeClr>
              </a:buClr>
              <a:buSzPct val="50000"/>
              <a:buFont typeface="Courier New" pitchFamily="49" charset="0"/>
              <a:buChar char="o"/>
            </a:pPr>
            <a:endParaRPr lang="hu-HU" sz="3200" dirty="0" smtClean="0">
              <a:latin typeface="Garamond" pitchFamily="18" charset="0"/>
              <a:sym typeface="Symbol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475656" y="3933056"/>
            <a:ext cx="259228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  <a:latin typeface="Garamond" pitchFamily="18" charset="0"/>
              </a:rPr>
              <a:t>költségekről</a:t>
            </a:r>
            <a:endParaRPr lang="hu-HU" sz="32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499992" y="3933056"/>
            <a:ext cx="417646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>
                <a:solidFill>
                  <a:schemeClr val="tx1"/>
                </a:solidFill>
                <a:latin typeface="Garamond" pitchFamily="18" charset="0"/>
              </a:rPr>
              <a:t>eredményszemléletű bevételekről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3707904" y="3356992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436096" y="3356992"/>
            <a:ext cx="50405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1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E3A7A-1AEF-466D-B372-B4A4E9F6D045}" type="slidenum">
              <a:rPr lang="hu-HU" smtClean="0"/>
              <a:t>32</a:t>
            </a:fld>
            <a:endParaRPr lang="hu-HU" dirty="0"/>
          </a:p>
        </p:txBody>
      </p:sp>
      <p:sp>
        <p:nvSpPr>
          <p:cNvPr id="3" name="Tartalom helye 1"/>
          <p:cNvSpPr txBox="1">
            <a:spLocks/>
          </p:cNvSpPr>
          <p:nvPr/>
        </p:nvSpPr>
        <p:spPr>
          <a:xfrm>
            <a:off x="699247" y="1052736"/>
            <a:ext cx="7745505" cy="507342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8720" lvl="2" indent="-457200">
              <a:buClrTx/>
              <a:buSzPct val="60000"/>
              <a:buFont typeface="Courier New" pitchFamily="49" charset="0"/>
              <a:buChar char="o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kiegészítő melléklet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immateriális javak, tárgyi eszközök, koncesszióba, vagyonkezelésbe adott eszközök állományának alakulása (hasonló a jelenlegi 38. űrlaphoz);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eszközök értékvesztésének alakulása;</a:t>
            </a:r>
          </a:p>
          <a:p>
            <a:pPr marL="1188720" lvl="3" indent="-182880">
              <a:buClrTx/>
              <a:buSzPct val="60000"/>
              <a:buFont typeface="Wingdings" pitchFamily="2" charset="2"/>
              <a:buChar char="v"/>
            </a:pPr>
            <a:r>
              <a:rPr lang="hu-HU" sz="3200" dirty="0">
                <a:solidFill>
                  <a:schemeClr val="tx1"/>
                </a:solidFill>
                <a:latin typeface="Garamond" pitchFamily="18" charset="0"/>
                <a:sym typeface="Symbol"/>
              </a:rPr>
              <a:t>tájékoztató adatok (nagyon részletes) 10. számú melléklet.</a:t>
            </a:r>
          </a:p>
        </p:txBody>
      </p:sp>
    </p:spTree>
    <p:extLst>
      <p:ext uri="{BB962C8B-B14F-4D97-AF65-F5344CB8AC3E}">
        <p14:creationId xmlns:p14="http://schemas.microsoft.com/office/powerpoint/2010/main" val="35403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pPr/>
              <a:t>33</a:t>
            </a:fld>
            <a:endParaRPr lang="hu-HU" dirty="0"/>
          </a:p>
        </p:txBody>
      </p:sp>
      <p:sp>
        <p:nvSpPr>
          <p:cNvPr id="3" name="Szöveg helye 2"/>
          <p:cNvSpPr txBox="1">
            <a:spLocks/>
          </p:cNvSpPr>
          <p:nvPr/>
        </p:nvSpPr>
        <p:spPr>
          <a:xfrm>
            <a:off x="685800" y="1916832"/>
            <a:ext cx="7772400" cy="292494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u-H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u-H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Nemzeti Fejlesztési Minisztérium</a:t>
            </a:r>
          </a:p>
          <a:p>
            <a:pPr marL="0" indent="0" algn="ctr">
              <a:buNone/>
            </a:pP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Gazdasági ügyekért Felelős Helyettes Államtitkárság</a:t>
            </a:r>
          </a:p>
          <a:p>
            <a:pPr marL="0" indent="0" algn="ctr">
              <a:buNone/>
            </a:pPr>
            <a:r>
              <a:rPr lang="hu-H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Intézményfelügyeleti és Számviteli Főosztály</a:t>
            </a:r>
          </a:p>
          <a:p>
            <a:pPr marL="0" indent="0" algn="ctr">
              <a:buNone/>
            </a:pPr>
            <a:r>
              <a:rPr lang="hu-HU" b="1" dirty="0" smtClean="0"/>
              <a:t>Szamkó Józsefné</a:t>
            </a:r>
          </a:p>
          <a:p>
            <a:pPr marL="0" indent="0" algn="ctr">
              <a:buNone/>
            </a:pPr>
            <a:r>
              <a:rPr lang="hu-HU" sz="1800" dirty="0" smtClean="0"/>
              <a:t>főosztályvezető</a:t>
            </a:r>
          </a:p>
          <a:p>
            <a:pPr marL="0" indent="0" algn="ctr">
              <a:buNone/>
            </a:pPr>
            <a:r>
              <a:rPr lang="hu-HU" sz="1800" dirty="0" smtClean="0"/>
              <a:t>Postacím: 1440 Budapest, Pf. 1. Telefon: (06 1) 795-1690 Mobil: (06 30) 227-7007</a:t>
            </a:r>
          </a:p>
          <a:p>
            <a:pPr marL="0" indent="0" algn="ctr">
              <a:buNone/>
            </a:pPr>
            <a:r>
              <a:rPr lang="hu-HU" sz="1800" dirty="0" smtClean="0"/>
              <a:t>E-mail: jozsefne.szamko@nfm.gov.hu</a:t>
            </a:r>
            <a:endParaRPr lang="hu-H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1916832"/>
            <a:ext cx="36004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8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pPr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97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pPr/>
              <a:t>35</a:t>
            </a:fld>
            <a:endParaRPr lang="hu-HU" dirty="0"/>
          </a:p>
        </p:txBody>
      </p:sp>
      <p:sp>
        <p:nvSpPr>
          <p:cNvPr id="3" name="AutoShape 2" descr="data:image/jpeg;base64,/9j/4AAQSkZJRgABAQAAAQABAAD/2wCEAAkGBxQSEhUUExQVFBUVFBUUFBQUFRQVFBUUFxQZFhQVFBQYHCggGBolHBQUIjEhJSktLi4vFx8zODMsNygtLisBCgoKDg0OGBAQGCwcHCQsLCwsLCwsLCwsLDcsLCwsLCwsLCwsNywsLCwsLCwsLCwsKywsLSwsLCwsKyw3KzcrLP/AABEIAQMAwgMBIgACEQEDEQH/xAAbAAABBQEBAAAAAAAAAAAAAAAFAAECAwQGB//EAE0QAAIBAgMEBgQJCQUGBwAAAAECAwARBBIhBRMxQQYiUWFxgSMykbEUQlNykqGiwdEzUmJzgpOys9IVQ7TC8HSDo9Ph8QckJTQ1hMP/xAAZAQACAwEAAAAAAAAAAAAAAAAAAQIEBQP/xAArEQEAAQIFAwMDBQEAAAAAAAAAAQIRAxIhMTIEQVEiYfATgZFCUnGh8bH/2gAMAwEAAhEDEQA/AO6K8PA++oMKufl4ffXL7exWJijmnWVVRJRHHGYgxYWQOxckZRdzbQ3saVnSqrLFx1hULUKWLE2YtOWDYPfqyxIuSQGIlTxBBEh7OfZesmzFxGIwe9GIkErb0KAsOS6aAEZL6+NCP1PYftTEUD6YzyQ7oxSsmYohAyEXK3J1BOa9xx5U3TVngMYillXr7k9YEta4zt1fWPdp3UCcS1/YbIprUD6eFsOqmGSVCr7m+8JzBQ3WftYkcaKy7KEeKXJJKUVpVkWWZnBG7cI1jzz5Pb3Ujz3m1l5FKucwuFL7QlgMs4jEDSgLM4Ia0Z434XdjatXRHEu6TpIxdoJljztxIYSaHtsYj9LuoKK7zYcFWLxrJjJQsbseARifJSaFdCZmMEiSXMkOIZHzElusosCT2NHIPKhOarTEOrQXHOq2j5VyXRzDqNp4hbErDFvI1ZnKq+eAZrE623jce2up2jIFikYjQRubeCnSgU1XiWeVNaTIbcDXN9FYHfBYnDm29ikliN+148vWPc8UlV47YsCbQwkCpeJlIYEud4QsnWbXiSAdLUI/Um17OnWM9hqtlPZQZejUKJIXVXCRyiFSW6ud2kzNbiVFgLnvrN0Q2VEYMLPlAkXEOXc3uyKwBBHDQNfhyoGeb2s6EChk59I3jRQUNxHrnxqt1HGFvA3PVgqAGtWWqivIsKQFSNRoNL2U9QpU7k6Rxw8Pvrn+nX/s3+dH/MWujkX3Vz3TKF5IDFHHJI7FT1ELABWBJYjhyt/0rXYtfGW2cf8Alx/syfyBXP8ARWGY4bDWZN18KUlMjbwqMQmcl81rX1tl4X1o9O7nCj0MucwrEIyoEmYII+F/Vvz7KF7EXEQYZIjhZGdTIfykCqczXFyXuPZTc53j+GXpwDkgtx3wtfUXtpequm0MwMe+lje+I4RwtHZrm5uZGuOOmlaNubOxEkWFQR55I1jlmbeRKu8NyyAs+pB000GlaOl2DmxJTdxjRxMc0sK5S1yI75tWHO1x40iqi9/sz/8Aib6n/wBlvc9G4sHIk85lm310yg7tY7MJruAqk3vx8qGdMNnzYsKI0UXffHNLGApYN6O99WF9SLituJGImmTNFFFGZ0klO/EjZFlDlQoUdlCX6plzWOklXH4l4CodcIzHMpa6BYiwXXRuBBNxpw1oz0QSMYNGjuTKzPMzG7GVCVy9ygG4+feo4PZ84xrYgpEEkQxFTN1lU5RnICm/qXy+VR2BsmbDSSqDH8Gd2ZbuwdCAcpC5db6KRccAeViipiYqv7tu02sqgqzZ5YlKopd2XOHcKo1JyI9CdgTEY/GIUdN8pxGWRSjhxIHN1PC4mlPlRwxuZomAj3aZyxdmDBnjaIMiqhzWDtxIvehj7LmOMTEqYVVBkKs8uZ0KsrlssZANpDYX+KtCVcTe8KtgG21cX/sp/mYWju2JvRhcrOXliXIli7DOHdQCRrkR+dBcHsvER4mXEBsNeWMx5C05CrmjINxHqfQj2mt+zsBMro0jwN6eSaQgSixeD4OgjBX4qFuPbx50zpvaYt3Dej8xG0sWjI0e/QzhJLBg4YPewJHB5jxqzaQ/9VwPn/n/ABrVitkStjI8UrxLuxlCneEshVg2YhbA2kceQqWO2PK+LixCPCBAfRqwku4vcl7DS9zwoLLMRMW7tmM9RvmN/CaC9DP/AGEX62b/ACH76P46FihCFcxFgWDZRfRjYannbyobsLZbYaHdNIjqGZkyq4a7ZQQb6Wsv10nSb5olqobiR1z4/dRS1DMUOufEe4VX6jitYG5Lxq08KrHKraoyvIkcKjU703bSM1qel509BOlvwpmSpq1xXE9Pw6SQzRFgyqzMQTYCOSPIzLz60oHsrYY1dWWLuuK9mtVWoVtHdYvCrKVBVsjKL6xsXCutxzBzL5Vk6Xy+kgwUVoklkEZEYC5Yt4ECi3LUnyHaaEZxLRc5wE+IL3mEazWBAa7QQIb+oD+XkJHV5DNc8KPSWubCw5dtu89tc10xwyYcRz4aNITFIEUIoUFCDZXt6/qi9+010cUgdUdfVkRJF+a6hgPHW3lQKNKpjuTMBqxAHaSAPaamtiLixBFwRqCO0UG6WxF8OY1F2ck+AjRpmPsjt4kVb0UxG8wcB5qGiP8Au2OX7DJQlm9WVuxM6Ri7sqC4F2YKLngLnnxrKNpwk2E0RPICRL++rdrqDDLcA+ifjr8Q1x0ODjOyGdlXMs0lmsM1/QgDNxtZm076RV1zEuyxUoRGY26qk9YhRoObHgO+smwsKiRFlkWd5nMssyfky4uuSH9BdRc8bDgABWDZyPJs2FPjzAwKT+a2IaJD32Q+xah0DnvhnjOjQzEW7pFuPtRye2hGK71Ut527hh/fxaGxGcXve1rdt9KIYrErEpaRgiroxbQA3tr51zkOm2kPPdOQewjCvY/VXQ44+jkPH0b3vz6p40JU1TNzYTHxzAmJw4UgErqASLgHyB9lVT7bgRt20qhwQMmua5AIFgOdxQHojFuMTisNyyJKl+xSuXxOTEfZqnZqldq4eQ6GUYiQHuK4pIiP2Ej86EfqzaJ93W4vFrEpaVggU2YtfQ3tY+dPG4dVdTdWAZT2qeBFCukWHaWLdLxlLa90Ubzm/iYgP2hT9CcSJMDHc6xtJEfC+8X6pLfs0k8/qyiLCheNHpD5e4UYZaE4/wBc+A9wrh1HFbwOSCirqqQVaBVCV5GmtUqQFI0ctPUr01O4dLE1/ZQ7EwrJOEcXVsJilYdxmwg9tbYR7qwGOb4QrgQiMI8RLSSZysjxOzhVjIuN1YC+vdWyxatnIbDxJw7T4OU/HRozwBYOgIHc6ZWHzO+iXSUW2rhWPAyxj2Yg3/iFauknR1p5Y5YmRHT1i+Yg5TmjNlBuQb6d47K29IdlfCVBDBJUYSI4uQr6FgLgErfnpwB7inDJVaY/AX08NsLY85UHsDX9xozs2Iph8OrcRhobjsO7Bt5XtWPE7KkxLIcU0QjRs5ih3hMrW4MzqAi6nhfQ+dGJXLEseJN/+3dRLrTHqmoLnkff9SLehMOysN4kYBncAElzqcsMo0/ONBugDlVxMDcYpFa1wbHWKTUcdUj4dtdDgcO6tMzyKwkZWVVjIK5QVVS5c5hlJ5DUntoZsvYLxYlsQcQpMgIlRMOQCrFWYIxmNjmRTcg8OGtCM0zmiRHav5GX9W/8BrnOiOx4ZcIryq0nppAFaSURiyx67tWAvqdfCuhx+HaRCiuIywysxTeWUizWXMutjxvpWfYWyjhUMe+3iXLKphCEOcoJL7xriycLcefKklVTeqNNEsfLJvoFhSNmiDzKjOYYljjQQKAVRrAHEKQoHEedAOjOaLH4iFwq71GfKrFlDgiZQrFQSMhl5CungwzCZ5DISGQRiIRrYAHMPSZr+tqdNeHKh8mwc2JGJ37rIp6gWKPKq6gKbt1uqxBJ43NBVUTeJjyHp/8AMx/qn/wsv4UZ2rKN3It+sYJnA19RFAZvAF0+kKztsAGf4Rv5RIMwUqkQCoVZAtiCD1GIvT/2IPSkzzs0sW5ZiIriIurMqgLYXygXoFMVRfQK6QYj4LtJJj6rwEN3+gaMD27r2VZPht1tTAR8d3DFCT2lY3Rj5kmiW0diJPujJJIzRXOc7sM+q2DWW1gEHAa1LH7IEuJ+EmWZZA2aPKYgE6xYABozfUnj20I5KjvvTNeIx2jgIYy57XncAEZAbm0Lj9qg3Qy8U2KwzWutpRa9jkbIct9bFZVPgtdHhsIEeVw8jbzL1WKZFK6IRZAdFLjjbrE8aw4bYaJP8I3k5kv1utEFZSMpQru/Vy6dvffWhOaZvEjUQBvegu0haQjuHuooGoZtQ3kv3Cq2PwXMHkqiq4VXEKuUVQX4QpqkRTUjRsaVSpUw6FG4VFpUvqWvzAUH/MKpDWtQPa/wg4iNowTHGQXGcLnztlYZfjZVBOpHrC1+FblNOaWLM2dIsyX4t9Ef1VG6drfRH9VcVBgcXvGzF8g+E5PSDXeq+QHrfFKJbsz8rGtCbMnaKNbFGDsWLkkEbggXC4gk9a2uYa627ZzhRH6oQzz4dblXtb6I/GpCNf0vYK5SbZWJdVCu0bZoTnL5iMuEaOS9jr6QgEjtzcq2HBTmbDyKixpCqDdby9891nFxo2VctidSRS+nT+488+HQblf0vqrkum+1FRdzGTmNt6cy9VCbBb8i3HwH6Qo9s0NDCqMueQZ23asMzLvCzZL8SFYG1Adt4RJIjN6OUoY7YiNjHILOABiouRsSM4FwbUsGqiMSIq1dasHEqwpqp+fP77NXQ7bCYld3ITvkB+MnpEB9e1tG1F+/XuHSHCIOOb6S/wBNeY9H8I0kyt1yIVMzFGZZQpYgtGHU3I5gHUX767vGQPicMU6jteNlcNljlUMHSRTlcLe3qsrAEEEEVPqKaIxbR/iGFRXODnkT3MY7fN158Pi1B90OJtqRq6jUcRw4iuebo1KYwhaNTu4UvGSMm7xm/wCp1LXCWsbAFhwUVCfo7L/5ewiO4SaI9bLnDvGVkOaFwGIjJYWvc6NUMlH7izT4dDniuRzFyRnW4txvppVGKxUMaszaBQMxzXtmIC3AF9big8/RtjJK+ZfSHFaG1gJkyobhM178QSRY6a0ybBdERQ0b7qffrvL+lLROjLMQupUuSrWOiqLC1GSjyM0+BnfxWvoBlDavbqnQMe69RfGRD8zn/efmtlbnyJAPYTXPYjouxVQJFVljyCwOXWcyulvkwGCjmMi9lEJNjq0mIY8J0CW1utwd4QOAzEIdOa3ommiO4iavDdNtKFPWMa6kdaXLqLXGp46jTvpHHJe1kuSVAzm9wLkAX4gG9qBtsWTLF6QF13zSNd0zvMwZiCpuBccOywq7DbLKYhpswOcsGUjghC2yHkcym/IgjsFKaaLaScVVeBm1DdoL1vIUTodj/X8qp4/BaweSqIe6rRUIhpVi1nr6JFRqbVEikZrUqelQYvxqaheag992+41EGkDW0xW2OJPzR7X/AKqTKo4Iv2vxrLi2ITQkXeIEqSDZpUU2I4aE+2rPgK39aX9/N/XTt3JMsB8VftfjS3n6K+yqGwK9sn76b+uoHAp+n++m/rpaeTPjVEgAItY5lZeq6sOBVhwNYJs6sGZ0zE5UxDqAysR6k5GkkbDq66gkGtJ2enY37yX+qqpMEo1CgkG+WQuyNpYqwJPEE68uNQqpjeFjAxppmKZ2+fPHlj3apoV+D5ZLh11OExBHBj8bDuACDwA04AWmHaO5K/BLuRvgBJhyx6zI6fFUksyt2NVaYshrLZSo3arNqCp1+CztwZTxjfutU8CFzERHEYdhxRxniIXLmhYMOK5rA9lq43mZ92plimjWNI+fNKo/uZMYaaXKM5VjbUqihT4acKmZ3/0q/hQ9tnQ/JR/QX8KqOy4PkYv3afhVi0MSqbzcVE0n+lH4VYsjdn2R+FB/7Jg+Qh/dp+FWJsjD/IQ/uk/CjQtRtCTy+yPwpkvfUfUPwoQNlwfIQ/uk/CtEWzofkYv3afhT0GrbOp5aVjd2HM1LZuVd6qgKolNgoAA9Gh0Aq6eK/ClOhwwEUO2gOt5D30UK0Nx4648Le+q+Pwd8Hkpj4VaBUY6srOloQgRUbVYRUCKDRzd1KnFPRcCXKpRjWlanWtpjn2ghyj9ZD/PSiSgaGh2Mbqftw/z0rZwp9ke6T8abLSzU1zUTPl7qoaLXuraYmI0B9mlZXJ5si+LLf2C5oDBtLBbzUBcwBWzeq6HjG/d38iL1HZwY3UszAAWzsDIg1G7dedraP8YEdlazKnN7/NUn62tTjHqNArH5zAfUAffUba3d/r1ZMk6oyJVYp3x5PBEHkW/iJH1VA42T84juWy/w2puLUuEY65TbtIsPaamIuWZL2JsGBOgudB3A0MdidSSfE3q3AtaRPnAeTdU++gLyanG1VEW0pK1ATwq6zfrf/wAozWiOTkay7Oe7TfrR/Iiq/S96lVuISnhoJtJet5feaOJMDpQnbKWcfN+81W6jg7YPJkiqyoRirOVZzQhBqYipmokUJI0qaxp6LgWC06intTqtbTHRxq+j/bh/nJWqfEIhQPf0kgiUAXu7AlQewHLxrNtFfR/tRfzUrN0pOXDmX5GSGfyimVm+yGqVMXtCEtX9oH4qKPG7H6zb6qg2Ok5Nl+aAvuFV4iPK7L2MR7DaoWqCRpGLesSfEk++q8tXWqNqDQApWqwCsnw6O18wsRcdpANtBxOpApBeKRFZF2gptYM1yoUraxDBCpJJFgTKo9vZVUe1M5GRdDuyWY6hXCHVRw0fQ3toezUAhalUqagN+LHXY9pzDwbrD31TarpTcIe1B9nqf5aroCnZrWeb9av+HhrdKProfgvyk/61f8PDW5jwqVW/zwUKudYdrtdl8PvNEGFDNpcR4feardRwd8Hkqjqyq4eFWWrOaEI0zVIimNI0L01SpU0hcVZGKrWtEa1tMVTtL8mfnR/zUptq4bewyxcpIpEt85SPvqe0/wAm3in8xatc2PnUr2tJA+BxW9hhl+Vghk82jUt9d6urHsUWgVPkpJ4LdgjnfJ9h09tbKVcWqkU7QhLJlF7Fu5Rc1kSCQO7Fh11YWF7qQbRkXJB0JJ4a9tbqa1RSDItnFh1zYEPmUHtUKnEnUddr34mtBwKm5a5J4km2uYPcZbWN1Xhb1R2VZPilQgHiVdh+xlJHbwa/lVGI2gEYqRwRHGth1nKnU8gcvLgSfFE0RwKOCgcOXZa38I9lWXrJg53drkEKVJAtwJSFgM3PVpP9CtlBmpU9KgNaaxr3My+2zD3mo1LC+o47Cre9T/EKVAUYBfST/rV/w0NanrPgB15/1if4eKtBqVW/4/4UImhm0+I8Pvom1DNo8R/rnVbqODvg8lUdW1GIVZas5oQjUDw86naomhIrUqkKVFiEkFa49ayrWiHjW0x1ePX0bfs/xirZlqG029G/zb+witLCnOxd3PYVcsuKTmJoph4TQ2P2sO1aapxPVxpHyuDJv2th51NvHLiWq8CnibxPsKdkbU5WnqjE4oIVHEsRYDszKpbwGYe2oJHlgVrFlBsCBfle1/barLUNfahOUqnEBiCRmysmZTlHxdVu1+TDlerFlmaxyqosPim50jPEkWBzOOHxeNINtqreZRe7C4BJF9bC19Br8dfpDtrLFhZWIZ2HMGxsbF4WIBXkd3IL8dRV+EwhWxZ8zBcpJvckrEGNyeZiv+140BcjAgEcCARy0Oo0NPU8tNloC/AcWH5yMPZZ/wDLUrVDBG0i/OAPgdD76tyW08qApwos036xP8PFV4FV4X15R+mn8mOtWTS9Sq3/AAUM5FDNojUUWy0L2nxHh99Vuo4O+DyVxnSpmoJUzWdLQhE1E1OkwoMwFPSBpUATFWxmkU0pA2raY6japvFIexGPsFEJHtehu1D6CbuikP2DW7EnU+Jp9i7hO1vy2EbtmeA+E0DgDzdI6mKp6SNlwzSfIvFP+6lV2+yGrViEs7AcAxA8AdKdXGPuI3lAVXJGCQSASDcEgaHuqysuJmcNZVuLXzWJ5hbeILA25gN2VBJoFK1Y2MxFgFXgCTa4GXU3va9z2fFIqUcUhN2e2oIA1+NexsBfq9X2nsAQaw4va4JF7i4uLWvfs4j21CbEqt7sNATa4vpfl5H2VR8AU8dQCSBYC12zG5tc66eA8b2Jg0A4X5kkm51JN+31j3fVQERjVLhRrckdlso1uDrx0t21pNRCAcAB5eZp70AlNEsR67d5uPBtfvoaDRHiEPag+z1f8tMK8KnXl+cn8pK0nhVGG/KS/OT+UtXU6tyhUwoTtQar/rnRZzQjafFfOq/UcHbB5K4qmPvqMXCpms2WjCFI04pqDLMKVRyU9OwHENPItRV6svpWyxw3a5th5v1Mn8BrZK3WPiaqxUYdWU8GUqfBhY++qPg5+Vl/4X/Lp6WsS3HQiSGSMj8pG6fSUj76wbNxG9gglPGSCFz3MYwHH0g3srUMOflZf+F/y6wbEGWHJ8lNiIf2VlLp9mValb0SP1NtNT0q5pFTVJBfgCfAXp51yC8hWMDiZGWMDzciiwuiKe1YP7bw2uXERyW0Ihz4g+yFWqY2jf1MPi38YlgHdrM6m3lUvp1eEc0NZpEVl3mJb1cPDHfnLiGkI8UijA+1SGExR9bEQx/qMMLjwad5L+yjJ5mBm9mkC+g17hrRKJCEXMCOsw1BGmhFr95NAjsfMLSYnFyeM5iHksAQW7q04HZiRqEQyKoJsN7LzJY6luZJPnRanyNfAjCbSS+KfwCriapjiCk2zHNYkszMdBYasTU3alM6nClqG7RGq+f3URJoftH1l86r9RwdsHkhEKnaoxVKs6WhCIFK1OKVqSRAUqcClTAiDVyNWcGrEatlkHkFVVdIDXObb2rNFPFEgibfGylg911CktZtdTfTspI1VWi47QcGSKWcLh3lWR45VZXiRQ26CSKxc3HqKdAedR2ftZziHw8yoHC51aPNlZbA8GJINj9RrRgpZziJg49CAm6Nhqba2PE8734acOcqarI3vsYHFN6sWHj7DLLLMR4rGsY+urU2biWHWxSp/s+GjU/SmMhogtAMBNKdpuhkZkWAuUFxGt2XKoXmbMpudSb+AefxECdBM7AVhaSbFTdz4h1X6EWRbeVKDo9hYzdcPED2lAzfSa5os5rnOlu25cKqOgjYMcmVw+bNYm4IYC1halnq8ibUxew7HpoNB2DQeyp5a52PbcseKTD4hY/SLdHizgA66MrE81I07q3YCXEnEziQegAXcmy8dL2I1Pxr35gWqJxXE7CDiomoLildpFXUxsEbszZQ1h4BhehnR1sQYj8KFpM7W0UdXloulr3t3WpHcTqxFqsCrCNONNI96T0wqN6AVDtojVfP7qIGsG0uK+Brj1HCXXC5QhCamOFVxirKzWga1NT2pUJJ0qa4pU7lZvy06ipgaeB+7/pSC61sMk8xri9sYj/1FDlZxDFmKoATwY3sTyzr9Vdk/M9lcjsRy2OmlaOVRIMsZeKRVKi3ElbLog40pc8TtB9gxPiJpMZZQGUxxITfhZbvbh6v2j3ErYu1nWLFTTOZFjkITQLe2llHIEsmmtqbo3nw8k8BSTLnZoWyOUJAOme1hcBProfhMHI+zXiWNwwOdswILMJASqLxbqgeegub2HLXTzqNYRcSww82dmMjBpo+qI0idSVCqdbiy63JuaybJxLHE4xkIEkkow8JOougbO9uYVUDW56DnRbZW0jKqZY3VVUbwyKy6hfUjHxjfnwsO06cxhNnypho8Ysbb9MS0jqVYOYyQGBW17XHZwYmg6tLWd3s2GRIlSWTeuL3ktYt1iRfyIHlXLdOnzT4OOzMMxdlUZmIzoNF5myvXVYLEGRQ+RkDaqriz5eRZfinu/7VyWOlLbTjkKS7uMbsPupcuezi4OXhme1+Gl+FCWJHpiIWDCTYnGjEGNokiFoxMCpdhexKcQMzE+AAvrcWdHsdJJBi3kmkKq75HXKrBUXMclwQoNwLcta6DEk5GKi7ZWyj9KxsPbauP2eki7LkRYpA2Vr5lILFpbMFXiQE4n/rZFVTln8rdjxSQ7OaZZGV3WSRs1iAcxAZARq7ZUFyfjE2JFNtLGYhdnQyb4hmCktrvGzsSgzcgF58TYcNb3bUVzstUSOQERwrYqc5AyFmyDUDMD5a0+3YGliwkQicJvowQVNxEq5AZAPUuGOh7NbG4Aja0WjwbF4yY4jCZZCFlY2QADNGuX0jnnmBYgcALc614bFNi8VKgdkhg6no2KM8lyLlxrYFX04cKhilf+0Y23TOqwkR2FkDEsDmfgoAY9/CwNxVOAD4T4Wm7kaR5S0GWN2WQNfIcwGUWvc3NB6xOoj0Sx7TQNnbM0cjR5za7AAEE252a3lRihnRrZZw2HVG9cks/wA48r87AAeVFKbtRfLFzVg2iNV8/uohasO0Rqvg33Vxx+Eu+DyVRVYKhDVltKzWhCFK9KkOFCSeUUqVqemi2htL96+4/hU2lCi7EKOZJAA8Sagq9U/OX3NTS2ClmAIAJIOoIAvqK2GTJ0xsXOWMf7xPxqGLnVFLOcqqLkngBXEbDw0Q2fO8oTrZgpYC4ZUGXKTzzHlRDCSxx7PRMWWVZAwVQDvMmbMpUcraH2UOUVzIttHbUMMayM11cApk1LAi9x3d9PidsxJLHESS8hAAAva9rZuy9xpx1oL0qwyiLDYePg8iKvaUUWFzz/K386u2gofaUCC1o0aQjvObX6kpCa5v+HTAf67KsXGxr/eJ9NfxpQpc1xfRLZ8U2KxjtGhjDsqqVXIFaRzpyHVQe2hKuq0xDu3INiDcHW9ZpjrXLf8AhzKd1MoJMay+jvw1BLWJ7sh86Mx7bhkkEasbspZCVYI6re7RuRZgLHUaaUHTXExEy2g0iaFRbfgaKSVXvHEbOQrd1iBzBvoRVrbagzxx57vKFZAATowzIW/NuOF6DzU+RGleh+H2zC8xhRwzqCSACRobMM3AkX4U2K2zEjMpLMyDNII0d92va5UdXw40DNDTjsekCF5DYDzJPYo5nQ+yp7OxyzxrIgIVgSAwsdCQbgd4NBulmMX4C7qQQ6qqMOYdhmt+yGrZhp0wmFi3htlSNbAXZpCuqqo1JJvpQjm9XsnidtxLOkGpkc26ouFNrgMe3hoOFx21vJrmDKJ9pRZQQIYnYqylWV2zBgynUNd1orNtuJSfXKrIImkVCY1kJAyluepAuNLmg6a73uJg0P2mdV8D7xRC1Dtp8V8D764dRwlYweUGj4VMVBOFWVnNBAU9NSFBpZ6VRvSp3AuOBsOa+5qG9JWyYSY8PRlR4t1P81E2fKcpNvUIuDYkkrlHfe3tFDNrYOPFruzLIFGrLGUUNbdMCxZSTYSKRbt56W2GPVto5pdjxrs4TlcsoUSLICQ1zJ1RfwIFS2xK2IwuDVtZMRIqs1hdlUlbn94D2a0cfo/G0aq+InkiRFdYy0apkA6pJSMEiwNteRrRtHZEMrQgO0ZgZlQxELlIMalNQbWJTUcKTnkmwTtmPPtHDIBpGjSW7L5rfWi1DY67zaGKfju1WIfVf64z7aIYrZEDSpKHYWjEW7VjZ06tgxtmIO9S+utx30sNsaOPESSCRiXkzFCbKJCRc2A1sZtLmwzeFg8s3+4jicWIY3kPxEZvoqTXnWFwDjZjyq8gJk66hiEeMejJZeZzEnwFdvtDDDExZRIyo4uSmW7Kfi9YGw8Oyo7N2MsULwF3eNlZQHyAqGzZrFVF75ud+FAromqQjpBikTZkXwdRGs5RLL8XMrNICeJN1KkntNbV2OTKrzhFCRmCGFWuApWzZnsMzFQRYaWB42vU06Jx7g4dppWTMHTNu7xuL3ZSFHHMbg6a6WrSmATDjeTTvIVAUSTMLICQAq8hc2uTqe2gopm95c9hzu8XjIQBeZVaNSNCz2HDsG9Zj3Keyn2pgwcbhoYuqI4iSwsCq2K5vnZVFu+1GsJhEfENiRr1BEh5MATnkHdwUHsB5EVamylGJOJzMWaPd5TbKB1dRpf4p+kaDyTMfcBwRHwzFyIBlw0G6RQNAVUaDw3bjzpdHCI9nzTMbtJvWYnix1Rb+LX82ozgdhJHLJJmZt65kKG2QMc1zYet67Wvwv51SvRlMm53shgz59z1e0nKXtmKXN7ce+gslUa/y5pYmbB4GA/3uIZv2M5HukJo9OTPtNEPq4eMyZeWcga/bT6NFdo7AWVoXzNGYbhN3YdU20Fx1fVHDlVD9HozMJg0i9QIyK1ldQAoDHjawW4vralBZJjb2D+jsiyYvF4gEZbrGDyyjS9+w7tT5isuz1kwuJGHkAkgncshIB63EML8CCFuPAiiydGIhvgWkImLkqSAEL3uUAFr2YgE308TfRBskB0d5HlaMFY8+QBLixICKLsRzN6ZxROgkaH7RHWXwPvohWXGLqPD7649RwXcCPWqQUjTikfvrNX0BzpuylbjSFBntSpyp7aVMjfBFuTY3MgJszC5JBJsDx0FS+CLcDraKtuu+nq8NdPVX2Dsp6Va8MlMYFMp0OqopszjqgkAceFiahJhVy6ZhqxuHcHrBS2oN9SB7KVKjuEI8EgtoeA+O/6Pf+ivsFVthl/SBsdQ7g65b6g/oj2ClSoDZhIwqKBoAAAKuj40qVBrXqM2FSVSkih0NrqwuDbUfWBSpUFOyDKBoBYDQAaAAcABSpUqDgqktKlQF8XCmIpqVBIGmNKlQaNUYnl4ffSpVw6jhLv0/NAcBUW++lSrO7Lys8Kfsp6VONwlSpUqmT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065338"/>
            <a:ext cx="32385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6" name="Picture 2" descr="http://kepguru.hu/dyn/download.php?id=184683&amp;size=w6&amp;sh=Wd-qBUwcvGm1uWj6rWkBCg&amp;e=13926393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2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Osztályozás alapvetően négy kategóriába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3528" y="1636618"/>
            <a:ext cx="1706488" cy="120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Garamond" pitchFamily="18" charset="0"/>
              </a:rPr>
              <a:t>Az állam működési funkciói</a:t>
            </a:r>
            <a:endParaRPr lang="hu-HU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483768" y="1628800"/>
            <a:ext cx="1706488" cy="120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Garamond" pitchFamily="18" charset="0"/>
              </a:rPr>
              <a:t>Jóléti funkciók</a:t>
            </a:r>
            <a:endParaRPr lang="hu-HU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4644008" y="1628800"/>
            <a:ext cx="1706488" cy="120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Garamond" pitchFamily="18" charset="0"/>
              </a:rPr>
              <a:t>Gazdasági funkciók</a:t>
            </a:r>
            <a:endParaRPr lang="hu-HU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876256" y="1628800"/>
            <a:ext cx="1872208" cy="120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Garamond" pitchFamily="18" charset="0"/>
              </a:rPr>
              <a:t>Államadósság kezelés</a:t>
            </a:r>
            <a:endParaRPr lang="hu-HU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23528" y="2845450"/>
            <a:ext cx="1872208" cy="310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Igazgatás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Külügy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Védelem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Rend- és jogbiztonság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Igazságszol-gáltatás</a:t>
            </a:r>
            <a:endParaRPr lang="hu-HU" sz="20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483768" y="2845450"/>
            <a:ext cx="1872208" cy="310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Egészségügy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Társadalom-biztosítás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Szociális és jóléti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Lakásügy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Egyéb </a:t>
            </a:r>
            <a:endParaRPr lang="hu-HU" sz="20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644008" y="2831232"/>
            <a:ext cx="1872208" cy="310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Energia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Közlekedés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Mezőgaz-daság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Távközlés </a:t>
            </a:r>
            <a:endParaRPr lang="hu-HU" sz="20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6876256" y="2845450"/>
            <a:ext cx="1944216" cy="3103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1"/>
                </a:solidFill>
                <a:latin typeface="Garamond" pitchFamily="18" charset="0"/>
              </a:rPr>
              <a:t>A finanszírozás-hoz kapcsolódó kamatkiadá-sok</a:t>
            </a:r>
            <a:endParaRPr lang="hu-HU" sz="2000" dirty="0">
              <a:solidFill>
                <a:schemeClr val="tx1"/>
              </a:solidFill>
              <a:latin typeface="Garamond" pitchFamily="18" charset="0"/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 flipH="1">
            <a:off x="1619672" y="980728"/>
            <a:ext cx="41034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337012" y="980728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5497252" y="980728"/>
            <a:ext cx="0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7236296" y="980728"/>
            <a:ext cx="493204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271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1"/>
            <a:r>
              <a:rPr lang="hu-HU" b="0" dirty="0" smtClean="0"/>
              <a:t>Alaptó okiratban (AO) való megjelenés</a:t>
            </a:r>
          </a:p>
          <a:p>
            <a:pPr lvl="1"/>
            <a:r>
              <a:rPr lang="hu-HU" b="0" dirty="0" smtClean="0"/>
              <a:t>Sajátos szabályok</a:t>
            </a:r>
          </a:p>
          <a:p>
            <a:pPr lvl="2"/>
            <a:r>
              <a:rPr lang="hu-HU" b="0" dirty="0" smtClean="0"/>
              <a:t>Nem kell az AO-ban feltüntetni</a:t>
            </a:r>
          </a:p>
          <a:p>
            <a:pPr lvl="3"/>
            <a:r>
              <a:rPr lang="hu-HU" dirty="0" smtClean="0"/>
              <a:t>Más szerv részére végzett tevékenység</a:t>
            </a:r>
          </a:p>
          <a:p>
            <a:pPr lvl="3"/>
            <a:r>
              <a:rPr lang="hu-HU" b="0" dirty="0" smtClean="0"/>
              <a:t>Ellátott költségvetési szerv működése, üzemeltetése</a:t>
            </a:r>
            <a:endParaRPr lang="hu-HU" b="0" dirty="0"/>
          </a:p>
        </p:txBody>
      </p:sp>
      <p:sp>
        <p:nvSpPr>
          <p:cNvPr id="5" name="Téglalap 4"/>
          <p:cNvSpPr/>
          <p:nvPr/>
        </p:nvSpPr>
        <p:spPr>
          <a:xfrm>
            <a:off x="2195736" y="4869160"/>
            <a:ext cx="2232248" cy="120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Garamond" pitchFamily="18" charset="0"/>
              </a:rPr>
              <a:t>Költségvetésben való megtervezés</a:t>
            </a:r>
            <a:endParaRPr lang="hu-HU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292080" y="4869160"/>
            <a:ext cx="2232248" cy="1202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latin typeface="Garamond" pitchFamily="18" charset="0"/>
              </a:rPr>
              <a:t>Megállapodás, irányító szerv kijelölése</a:t>
            </a:r>
            <a:endParaRPr lang="hu-HU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3563888" y="4077072"/>
            <a:ext cx="432048" cy="5760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5940152" y="4005064"/>
            <a:ext cx="360040" cy="6480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731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lvl="3"/>
            <a:r>
              <a:rPr lang="hu-HU" dirty="0" smtClean="0"/>
              <a:t>Támogatási célok: nem a támogató közfeladatának ellátása, kiváltása, hanem más szakpolitikai cél</a:t>
            </a:r>
          </a:p>
          <a:p>
            <a:pPr lvl="3"/>
            <a:r>
              <a:rPr lang="hu-HU" b="0" dirty="0" smtClean="0"/>
              <a:t>Befektetési célú tartós részesedésvásárlás: saját gazdasági társaság támogatása nem tartozik ebbe a körbe</a:t>
            </a:r>
          </a:p>
          <a:p>
            <a:pPr lvl="3"/>
            <a:endParaRPr lang="hu-HU" dirty="0" smtClean="0"/>
          </a:p>
          <a:p>
            <a:pPr lvl="4"/>
            <a:endParaRPr lang="hu-HU" dirty="0" smtClean="0"/>
          </a:p>
          <a:p>
            <a:pPr marL="1828800" lvl="4" indent="0">
              <a:buNone/>
            </a:pPr>
            <a:endParaRPr lang="hu-HU" b="0" dirty="0" smtClean="0"/>
          </a:p>
          <a:p>
            <a:pPr lvl="3"/>
            <a:endParaRPr lang="hu-HU" b="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93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3"/>
            <a:r>
              <a:rPr lang="hu-HU" dirty="0" smtClean="0"/>
              <a:t>Technikai funkciókat</a:t>
            </a:r>
          </a:p>
          <a:p>
            <a:pPr marL="1828800" lvl="4" indent="0">
              <a:buNone/>
            </a:pPr>
            <a:r>
              <a:rPr lang="hu-HU" dirty="0" smtClean="0"/>
              <a:t>pl.</a:t>
            </a:r>
          </a:p>
          <a:p>
            <a:pPr lvl="4"/>
            <a:r>
              <a:rPr lang="hu-HU" dirty="0" smtClean="0"/>
              <a:t>Forgatási és befektetési célú finanszírozási műveletek</a:t>
            </a:r>
          </a:p>
          <a:p>
            <a:pPr lvl="4"/>
            <a:r>
              <a:rPr lang="hu-HU" dirty="0" smtClean="0"/>
              <a:t>Szabad kapacitás terhére</a:t>
            </a:r>
          </a:p>
          <a:p>
            <a:pPr lvl="4"/>
            <a:r>
              <a:rPr lang="hu-HU" dirty="0" smtClean="0"/>
              <a:t>Vállalkozási tevékenység</a:t>
            </a:r>
          </a:p>
          <a:p>
            <a:pPr lvl="4"/>
            <a:r>
              <a:rPr lang="hu-HU" dirty="0" smtClean="0"/>
              <a:t>Fejezeti és általános tartalékok elszámolása</a:t>
            </a:r>
            <a:endParaRPr lang="hu-HU" dirty="0"/>
          </a:p>
          <a:p>
            <a:pPr lvl="3"/>
            <a:endParaRPr lang="hu-HU" dirty="0" smtClean="0"/>
          </a:p>
          <a:p>
            <a:pPr lvl="4"/>
            <a:endParaRPr lang="hu-HU" dirty="0" smtClean="0"/>
          </a:p>
          <a:p>
            <a:pPr marL="1828800" lvl="4" indent="0">
              <a:buNone/>
            </a:pPr>
            <a:endParaRPr lang="hu-HU" b="0" dirty="0" smtClean="0"/>
          </a:p>
          <a:p>
            <a:pPr lvl="3"/>
            <a:endParaRPr lang="hu-HU" b="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56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3"/>
            <a:r>
              <a:rPr lang="hu-HU" dirty="0" smtClean="0"/>
              <a:t>Mutatók 2. számú mellékletben létszám mindig kötelező</a:t>
            </a:r>
          </a:p>
          <a:p>
            <a:pPr lvl="1"/>
            <a:r>
              <a:rPr lang="hu-HU" dirty="0" smtClean="0"/>
              <a:t>Felépítése</a:t>
            </a:r>
          </a:p>
          <a:p>
            <a:pPr marL="1428750" lvl="2" indent="-514350">
              <a:buSzPct val="100000"/>
              <a:buFont typeface="+mj-lt"/>
              <a:buAutoNum type="arabicPeriod"/>
            </a:pPr>
            <a:r>
              <a:rPr lang="hu-HU" dirty="0" smtClean="0"/>
              <a:t>Általános közszolgáltatás</a:t>
            </a:r>
          </a:p>
          <a:p>
            <a:pPr marL="1428750" lvl="2" indent="-514350">
              <a:buSzPct val="100000"/>
              <a:buFont typeface="+mj-lt"/>
              <a:buAutoNum type="arabicPeriod"/>
            </a:pPr>
            <a:r>
              <a:rPr lang="hu-HU" dirty="0" smtClean="0"/>
              <a:t>Védelem</a:t>
            </a:r>
          </a:p>
          <a:p>
            <a:pPr marL="1428750" lvl="2" indent="-514350">
              <a:buSzPct val="100000"/>
              <a:buFont typeface="+mj-lt"/>
              <a:buAutoNum type="arabicPeriod"/>
            </a:pPr>
            <a:r>
              <a:rPr lang="hu-HU" dirty="0" smtClean="0"/>
              <a:t>Közrend és közbiztonság</a:t>
            </a:r>
          </a:p>
          <a:p>
            <a:pPr marL="1428750" lvl="2" indent="-514350">
              <a:buSzPct val="100000"/>
              <a:buFont typeface="+mj-lt"/>
              <a:buAutoNum type="arabicPeriod"/>
            </a:pPr>
            <a:r>
              <a:rPr lang="hu-HU" dirty="0" smtClean="0"/>
              <a:t>Gazdasági ügyek</a:t>
            </a:r>
          </a:p>
          <a:p>
            <a:pPr marL="1428750" lvl="2" indent="-514350">
              <a:buSzPct val="100000"/>
              <a:buFont typeface="+mj-lt"/>
              <a:buAutoNum type="arabicPeriod"/>
            </a:pPr>
            <a:r>
              <a:rPr lang="hu-HU" dirty="0" smtClean="0"/>
              <a:t>Környezetvédelem</a:t>
            </a:r>
          </a:p>
          <a:p>
            <a:pPr lvl="4"/>
            <a:endParaRPr lang="hu-HU" dirty="0" smtClean="0"/>
          </a:p>
          <a:p>
            <a:pPr marL="1828800" lvl="4" indent="0">
              <a:buNone/>
            </a:pPr>
            <a:endParaRPr lang="hu-HU" b="0" dirty="0" smtClean="0"/>
          </a:p>
          <a:p>
            <a:pPr lvl="3"/>
            <a:endParaRPr lang="hu-HU" b="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6246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1428750" lvl="2" indent="-514350">
              <a:buSzPct val="100000"/>
              <a:buFont typeface="+mj-lt"/>
              <a:buAutoNum type="arabicPeriod" startAt="6"/>
            </a:pPr>
            <a:r>
              <a:rPr lang="hu-HU" dirty="0" smtClean="0"/>
              <a:t>Lakásépítés és kommunális létesítmények</a:t>
            </a:r>
          </a:p>
          <a:p>
            <a:pPr marL="1428750" lvl="2" indent="-514350">
              <a:buSzPct val="100000"/>
              <a:buFont typeface="+mj-lt"/>
              <a:buAutoNum type="arabicPeriod" startAt="6"/>
            </a:pPr>
            <a:r>
              <a:rPr lang="hu-HU" dirty="0" smtClean="0"/>
              <a:t>Egészségügy</a:t>
            </a:r>
          </a:p>
          <a:p>
            <a:pPr marL="1428750" lvl="2" indent="-514350">
              <a:buSzPct val="100000"/>
              <a:buFont typeface="+mj-lt"/>
              <a:buAutoNum type="arabicPeriod" startAt="6"/>
            </a:pPr>
            <a:r>
              <a:rPr lang="hu-HU" dirty="0" smtClean="0"/>
              <a:t>Szabadidő, sport, kultúra és vallás</a:t>
            </a:r>
          </a:p>
          <a:p>
            <a:pPr marL="1428750" lvl="2" indent="-514350">
              <a:buSzPct val="100000"/>
              <a:buFont typeface="+mj-lt"/>
              <a:buAutoNum type="arabicPeriod" startAt="6"/>
            </a:pPr>
            <a:r>
              <a:rPr lang="hu-HU" dirty="0" smtClean="0"/>
              <a:t>Oktatás</a:t>
            </a:r>
          </a:p>
          <a:p>
            <a:pPr marL="1428750" lvl="2" indent="-514350">
              <a:buSzPct val="100000"/>
              <a:buFont typeface="+mj-lt"/>
              <a:buAutoNum type="arabicPeriod" startAt="6"/>
            </a:pPr>
            <a:r>
              <a:rPr lang="hu-HU" dirty="0" smtClean="0"/>
              <a:t>Szociális védelem</a:t>
            </a:r>
          </a:p>
          <a:p>
            <a:pPr marL="1428750" lvl="2" indent="-514350">
              <a:buSzPct val="100000"/>
              <a:buFont typeface="+mj-lt"/>
              <a:buAutoNum type="arabicPeriod" startAt="90"/>
            </a:pPr>
            <a:r>
              <a:rPr lang="hu-HU" dirty="0" smtClean="0"/>
              <a:t>Technikai funkciókódok</a:t>
            </a:r>
            <a:endParaRPr lang="hu-HU" dirty="0"/>
          </a:p>
          <a:p>
            <a:pPr lvl="3"/>
            <a:endParaRPr lang="hu-HU" dirty="0" smtClean="0"/>
          </a:p>
          <a:p>
            <a:pPr lvl="4"/>
            <a:endParaRPr lang="hu-HU" dirty="0" smtClean="0"/>
          </a:p>
          <a:p>
            <a:pPr marL="1828800" lvl="4" indent="0">
              <a:buNone/>
            </a:pPr>
            <a:endParaRPr lang="hu-HU" b="0" dirty="0" smtClean="0"/>
          </a:p>
          <a:p>
            <a:pPr lvl="3"/>
            <a:endParaRPr lang="hu-HU" b="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F4E4-CF83-4877-B0FD-D8C750A4AAC8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7095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1000</Words>
  <Application>Microsoft Office PowerPoint</Application>
  <PresentationFormat>Diavetítés a képernyőre (4:3 oldalarány)</PresentationFormat>
  <Paragraphs>257</Paragraphs>
  <Slides>35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6" baseType="lpstr">
      <vt:lpstr>Office-téma</vt:lpstr>
      <vt:lpstr>Speciális feladatok a költségvetési szervek számvitelében  Költségvetési Klub</vt:lpstr>
      <vt:lpstr>Témakörök</vt:lpstr>
      <vt:lpstr>Kormányzati funkció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Államháztartási szakfeladatok rendje</vt:lpstr>
      <vt:lpstr>PowerPoint bemutató</vt:lpstr>
      <vt:lpstr>A kormányzati funkciók és szakfeladatok elszámolásának összefoglalása</vt:lpstr>
      <vt:lpstr>Szakágazati rend</vt:lpstr>
      <vt:lpstr>Alapító okiratok módosítása</vt:lpstr>
      <vt:lpstr>Konkrét elszámolási példák</vt:lpstr>
      <vt:lpstr>PowerPoint bemutató</vt:lpstr>
      <vt:lpstr>PowerPoint bemutató</vt:lpstr>
      <vt:lpstr>PowerPoint bemutató</vt:lpstr>
      <vt:lpstr>PowerPoint bemutató</vt:lpstr>
      <vt:lpstr>PowerPoint bemutató</vt:lpstr>
      <vt:lpstr>Önköltségszámítás</vt:lpstr>
      <vt:lpstr>PowerPoint bemutató</vt:lpstr>
      <vt:lpstr>PowerPoint bemutató</vt:lpstr>
      <vt:lpstr>PowerPoint bemutató</vt:lpstr>
      <vt:lpstr>Beszámolási kötelezettség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Juhász Andrea</dc:creator>
  <cp:lastModifiedBy>Juhász Andrea</cp:lastModifiedBy>
  <cp:revision>51</cp:revision>
  <cp:lastPrinted>2014-02-17T11:47:25Z</cp:lastPrinted>
  <dcterms:created xsi:type="dcterms:W3CDTF">2014-01-06T08:47:34Z</dcterms:created>
  <dcterms:modified xsi:type="dcterms:W3CDTF">2014-02-17T12:07:08Z</dcterms:modified>
</cp:coreProperties>
</file>